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261EF-7D35-446E-8C49-D02869E1D2FA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242EB-415D-476C-B47B-A490A76BC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98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94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28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1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06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3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65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4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17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5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10B8-B98C-40FB-A246-014F03401E7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79CA-F06D-4B00-92CF-20689BD6B9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64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波線 1"/>
          <p:cNvSpPr/>
          <p:nvPr/>
        </p:nvSpPr>
        <p:spPr>
          <a:xfrm>
            <a:off x="89781" y="521875"/>
            <a:ext cx="3778335" cy="1917425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選管ちゃん</a:t>
            </a:r>
            <a:endParaRPr kumimoji="1" lang="en-US" altLang="ja-JP" sz="2800" dirty="0" smtClean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出前</a:t>
            </a:r>
            <a:r>
              <a:rPr lang="ja-JP" altLang="en-US" sz="28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授業</a:t>
            </a:r>
            <a:r>
              <a:rPr lang="ja-JP" altLang="en-US" sz="28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を見学する！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　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000913" y="149416"/>
            <a:ext cx="7962504" cy="3076780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586" r="96552">
                        <a14:backgroundMark x1="82759" y1="45690" x2="82759" y2="45690"/>
                        <a14:backgroundMark x1="18966" y1="68103" x2="18966" y2="681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044" y="1990659"/>
            <a:ext cx="1105054" cy="110505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13804" y="1319349"/>
            <a:ext cx="2285429" cy="1791282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4814157" y="357182"/>
            <a:ext cx="1898414" cy="1123406"/>
          </a:xfrm>
          <a:prstGeom prst="wedgeEllipseCallout">
            <a:avLst>
              <a:gd name="adj1" fmla="val -15489"/>
              <a:gd name="adj2" fmla="val 6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選挙の授業ってしってる？</a:t>
            </a:r>
          </a:p>
        </p:txBody>
      </p:sp>
      <p:sp>
        <p:nvSpPr>
          <p:cNvPr id="8" name="円形吹き出し 7"/>
          <p:cNvSpPr/>
          <p:nvPr/>
        </p:nvSpPr>
        <p:spPr>
          <a:xfrm>
            <a:off x="6494231" y="612218"/>
            <a:ext cx="1898414" cy="1123406"/>
          </a:xfrm>
          <a:prstGeom prst="wedgeEllipseCallout">
            <a:avLst>
              <a:gd name="adj1" fmla="val -15489"/>
              <a:gd name="adj2" fmla="val 6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そんな授業、学校でやってるの？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41" b="100000" l="0" r="100000">
                        <a14:foregroundMark x1="10145" y1="34815" x2="10145" y2="34815"/>
                        <a14:foregroundMark x1="8696" y1="34815" x2="8696" y2="34815"/>
                        <a14:foregroundMark x1="7971" y1="32593" x2="7971" y2="32593"/>
                        <a14:foregroundMark x1="13043" y1="45926" x2="13043" y2="45926"/>
                        <a14:foregroundMark x1="18116" y1="45926" x2="18116" y2="45926"/>
                        <a14:foregroundMark x1="79710" y1="49630" x2="79710" y2="49630"/>
                        <a14:foregroundMark x1="81159" y1="44444" x2="81159" y2="44444"/>
                        <a14:foregroundMark x1="84058" y1="35556" x2="84058" y2="35556"/>
                        <a14:foregroundMark x1="88406" y1="32593" x2="88406" y2="32593"/>
                        <a14:backgroundMark x1="18116" y1="71111" x2="18116" y2="71111"/>
                        <a14:backgroundMark x1="88406" y1="70370" x2="88406" y2="70370"/>
                        <a14:backgroundMark x1="80435" y1="9630" x2="80435" y2="9630"/>
                        <a14:backgroundMark x1="18116" y1="12593" x2="18116" y2="125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811" y="1319349"/>
            <a:ext cx="1949220" cy="1906846"/>
          </a:xfrm>
          <a:prstGeom prst="rect">
            <a:avLst/>
          </a:prstGeom>
        </p:spPr>
      </p:pic>
      <p:sp>
        <p:nvSpPr>
          <p:cNvPr id="10" name="円形吹き出し 9"/>
          <p:cNvSpPr/>
          <p:nvPr/>
        </p:nvSpPr>
        <p:spPr>
          <a:xfrm>
            <a:off x="8654859" y="195943"/>
            <a:ext cx="3039412" cy="1123406"/>
          </a:xfrm>
          <a:prstGeom prst="wedgeEllipseCallout">
            <a:avLst>
              <a:gd name="adj1" fmla="val -15489"/>
              <a:gd name="adj2" fmla="val 6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選挙の授業は学校でも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受けられる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ことがあるよ。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それに本物の投票箱で投票もできるんだよ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22578" y="3110631"/>
            <a:ext cx="8620976" cy="36167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400" b="100000" l="0" r="100000">
                        <a14:foregroundMark x1="15267" y1="25600" x2="15267" y2="25600"/>
                        <a14:foregroundMark x1="8397" y1="25600" x2="8397" y2="25600"/>
                        <a14:foregroundMark x1="6870" y1="36000" x2="6870" y2="36000"/>
                        <a14:foregroundMark x1="9924" y1="39200" x2="9924" y2="39200"/>
                        <a14:foregroundMark x1="80916" y1="28000" x2="80916" y2="28000"/>
                        <a14:foregroundMark x1="88550" y1="32000" x2="88550" y2="32000"/>
                        <a14:foregroundMark x1="84733" y1="36800" x2="84733" y2="36800"/>
                        <a14:backgroundMark x1="87786" y1="13600" x2="87786" y2="13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65" y="5071757"/>
            <a:ext cx="1663559" cy="1587365"/>
          </a:xfrm>
          <a:prstGeom prst="rect">
            <a:avLst/>
          </a:prstGeom>
        </p:spPr>
      </p:pic>
      <p:sp>
        <p:nvSpPr>
          <p:cNvPr id="22" name="円形吹き出し 21"/>
          <p:cNvSpPr/>
          <p:nvPr/>
        </p:nvSpPr>
        <p:spPr>
          <a:xfrm>
            <a:off x="214061" y="3504187"/>
            <a:ext cx="3529777" cy="1430410"/>
          </a:xfrm>
          <a:prstGeom prst="wedgeEllipseCallout">
            <a:avLst>
              <a:gd name="adj1" fmla="val -15489"/>
              <a:gd name="adj2" fmla="val 6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選挙管理委員会に、「選挙のことが知りたい」って言ってくれたら選挙の話をしに市役所から来てくれるよ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1471" r="100000">
                        <a14:foregroundMark x1="11029" y1="27273" x2="11029" y2="27273"/>
                        <a14:foregroundMark x1="17647" y1="27273" x2="17647" y2="27273"/>
                        <a14:foregroundMark x1="12500" y1="35606" x2="12500" y2="35606"/>
                        <a14:foregroundMark x1="78676" y1="30303" x2="78676" y2="30303"/>
                        <a14:foregroundMark x1="83824" y1="29545" x2="83824" y2="29545"/>
                        <a14:foregroundMark x1="81618" y1="38636" x2="81618" y2="38636"/>
                        <a14:foregroundMark x1="77206" y1="35606" x2="77206" y2="35606"/>
                        <a14:foregroundMark x1="47794" y1="38636" x2="47794" y2="38636"/>
                        <a14:foregroundMark x1="53676" y1="38636" x2="53676" y2="38636"/>
                        <a14:backgroundMark x1="86765" y1="78030" x2="86765" y2="780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309" y="5153244"/>
            <a:ext cx="1551512" cy="150587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89194" y="4989316"/>
            <a:ext cx="1950481" cy="168333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2696" y="5316582"/>
            <a:ext cx="814695" cy="1224973"/>
          </a:xfrm>
          <a:prstGeom prst="rect">
            <a:avLst/>
          </a:prstGeom>
        </p:spPr>
      </p:pic>
      <p:sp>
        <p:nvSpPr>
          <p:cNvPr id="26" name="円形吹き出し 25"/>
          <p:cNvSpPr/>
          <p:nvPr/>
        </p:nvSpPr>
        <p:spPr>
          <a:xfrm>
            <a:off x="5439676" y="3526906"/>
            <a:ext cx="2952970" cy="1407691"/>
          </a:xfrm>
          <a:prstGeom prst="wedgeEllipseCallout">
            <a:avLst>
              <a:gd name="adj1" fmla="val 22016"/>
              <a:gd name="adj2" fmla="val 629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模擬投票もできるよ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その</a:t>
            </a:r>
            <a:r>
              <a:rPr lang="ja-JP" altLang="en-US" sz="1200" dirty="0">
                <a:solidFill>
                  <a:schemeClr val="tx1"/>
                </a:solidFill>
              </a:rPr>
              <a:t>時</a:t>
            </a:r>
            <a:r>
              <a:rPr lang="ja-JP" altLang="en-US" sz="1200" dirty="0" smtClean="0">
                <a:solidFill>
                  <a:schemeClr val="tx1"/>
                </a:solidFill>
              </a:rPr>
              <a:t>は本当に選挙で使っている記載台や投票箱も使えるよ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0195" y="200832"/>
            <a:ext cx="9483256" cy="4018472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32" y="287188"/>
            <a:ext cx="2133898" cy="158137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32" y="2349992"/>
            <a:ext cx="2573532" cy="168888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15" y="1159467"/>
            <a:ext cx="2133898" cy="159089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62" b="98276" l="0" r="100000">
                        <a14:backgroundMark x1="79310" y1="43966" x2="79310" y2="439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022" y="1984072"/>
            <a:ext cx="1236616" cy="123661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339" y="1399737"/>
            <a:ext cx="2409386" cy="1888437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4095083" y="824301"/>
            <a:ext cx="2145878" cy="1123406"/>
          </a:xfrm>
          <a:prstGeom prst="wedgeEllipseCallout">
            <a:avLst>
              <a:gd name="adj1" fmla="val 11346"/>
              <a:gd name="adj2" fmla="val 636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すご～</a:t>
            </a:r>
            <a:r>
              <a:rPr kumimoji="1" lang="ja-JP" altLang="en-US" sz="1200" dirty="0" err="1" smtClean="0">
                <a:solidFill>
                  <a:schemeClr val="tx1"/>
                </a:solidFill>
              </a:rPr>
              <a:t>い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生</a:t>
            </a:r>
            <a:r>
              <a:rPr lang="ja-JP" altLang="en-US" sz="1200" dirty="0" smtClean="0">
                <a:solidFill>
                  <a:schemeClr val="tx1"/>
                </a:solidFill>
              </a:rPr>
              <a:t>徒が投票したり、開票したり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本当の選挙みたいだね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6240961" y="354038"/>
            <a:ext cx="2989353" cy="1123406"/>
          </a:xfrm>
          <a:prstGeom prst="wedgeEllipseCallout">
            <a:avLst>
              <a:gd name="adj1" fmla="val -3709"/>
              <a:gd name="adj2" fmla="val 694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やってみた～</a:t>
            </a:r>
            <a:r>
              <a:rPr kumimoji="1" lang="ja-JP" altLang="en-US" sz="1200" dirty="0" err="1" smtClean="0">
                <a:solidFill>
                  <a:schemeClr val="tx1"/>
                </a:solidFill>
              </a:rPr>
              <a:t>い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48594" y="3694582"/>
            <a:ext cx="8476489" cy="30175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515" b="100000" l="0" r="100000">
                        <a14:foregroundMark x1="16912" y1="29545" x2="16912" y2="29545"/>
                        <a14:foregroundMark x1="5147" y1="28788" x2="5147" y2="28788"/>
                        <a14:foregroundMark x1="13971" y1="28788" x2="13971" y2="28788"/>
                        <a14:foregroundMark x1="10294" y1="37121" x2="10294" y2="37121"/>
                        <a14:foregroundMark x1="47059" y1="33333" x2="47059" y2="33333"/>
                        <a14:foregroundMark x1="77206" y1="32576" x2="77206" y2="32576"/>
                        <a14:foregroundMark x1="83088" y1="30303" x2="83088" y2="30303"/>
                        <a14:foregroundMark x1="86765" y1="29545" x2="86765" y2="29545"/>
                        <a14:backgroundMark x1="13235" y1="10606" x2="13235" y2="106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924" y="4621062"/>
            <a:ext cx="2154406" cy="2091040"/>
          </a:xfrm>
          <a:prstGeom prst="rect">
            <a:avLst/>
          </a:prstGeom>
        </p:spPr>
      </p:pic>
      <p:sp>
        <p:nvSpPr>
          <p:cNvPr id="18" name="円形吹き出し 17"/>
          <p:cNvSpPr/>
          <p:nvPr/>
        </p:nvSpPr>
        <p:spPr>
          <a:xfrm>
            <a:off x="5342709" y="3861431"/>
            <a:ext cx="6072455" cy="2104748"/>
          </a:xfrm>
          <a:prstGeom prst="wedgeEllipseCallout">
            <a:avLst>
              <a:gd name="adj1" fmla="val -51003"/>
              <a:gd name="adj2" fmla="val 304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出前授業は、選挙クイズや模擬投票等が体験できて、楽しい授業になっています。授業を受けた人からは</a:t>
            </a:r>
            <a:r>
              <a:rPr lang="ja-JP" altLang="en-US" sz="1400" dirty="0">
                <a:solidFill>
                  <a:schemeClr val="tx1"/>
                </a:solidFill>
              </a:rPr>
              <a:t>高</a:t>
            </a:r>
            <a:r>
              <a:rPr lang="ja-JP" altLang="en-US" sz="1400" dirty="0" smtClean="0">
                <a:solidFill>
                  <a:schemeClr val="tx1"/>
                </a:solidFill>
              </a:rPr>
              <a:t>評価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をいただいています。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皆</a:t>
            </a:r>
            <a:r>
              <a:rPr lang="ja-JP" altLang="en-US" sz="1400" dirty="0" smtClean="0">
                <a:solidFill>
                  <a:schemeClr val="tx1"/>
                </a:solidFill>
              </a:rPr>
              <a:t>さんもぜひ一度受講してくださいね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お</a:t>
            </a:r>
            <a:r>
              <a:rPr kumimoji="1" lang="ja-JP" altLang="en-US" sz="1400" dirty="0">
                <a:solidFill>
                  <a:schemeClr val="tx1"/>
                </a:solidFill>
              </a:rPr>
              <a:t>願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いしま～</a:t>
            </a:r>
            <a:r>
              <a:rPr kumimoji="1" lang="ja-JP" altLang="en-US" sz="1400" dirty="0" err="1" smtClean="0">
                <a:solidFill>
                  <a:schemeClr val="tx1"/>
                </a:solidFill>
              </a:rPr>
              <a:t>す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4" y="4501994"/>
            <a:ext cx="2143424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86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2020-08-03T01:48:18Z</dcterms:created>
  <dcterms:modified xsi:type="dcterms:W3CDTF">2020-08-03T01:48:43Z</dcterms:modified>
</cp:coreProperties>
</file>