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57" r:id="rId4"/>
    <p:sldId id="258" r:id="rId5"/>
    <p:sldId id="259" r:id="rId6"/>
  </p:sldIdLst>
  <p:sldSz cx="9144000" cy="6858000" type="screen4x3"/>
  <p:notesSz cx="6807200" cy="9939338"/>
  <p:defaultTextStyle>
    <a:defPPr>
      <a:defRPr lang="ja-JP"/>
    </a:defPPr>
    <a:lvl1pPr marL="0" algn="l" defTabSz="914319" rtl="0" eaLnBrk="1" latinLnBrk="0" hangingPunct="1">
      <a:defRPr kumimoji="1" sz="1800" kern="1200">
        <a:solidFill>
          <a:schemeClr val="tx1"/>
        </a:solidFill>
        <a:latin typeface="+mn-lt"/>
        <a:ea typeface="+mn-ea"/>
        <a:cs typeface="+mn-cs"/>
      </a:defRPr>
    </a:lvl1pPr>
    <a:lvl2pPr marL="457159" algn="l" defTabSz="914319" rtl="0" eaLnBrk="1" latinLnBrk="0" hangingPunct="1">
      <a:defRPr kumimoji="1" sz="1800" kern="1200">
        <a:solidFill>
          <a:schemeClr val="tx1"/>
        </a:solidFill>
        <a:latin typeface="+mn-lt"/>
        <a:ea typeface="+mn-ea"/>
        <a:cs typeface="+mn-cs"/>
      </a:defRPr>
    </a:lvl2pPr>
    <a:lvl3pPr marL="914319" algn="l" defTabSz="914319" rtl="0" eaLnBrk="1" latinLnBrk="0" hangingPunct="1">
      <a:defRPr kumimoji="1" sz="1800" kern="1200">
        <a:solidFill>
          <a:schemeClr val="tx1"/>
        </a:solidFill>
        <a:latin typeface="+mn-lt"/>
        <a:ea typeface="+mn-ea"/>
        <a:cs typeface="+mn-cs"/>
      </a:defRPr>
    </a:lvl3pPr>
    <a:lvl4pPr marL="1371478" algn="l" defTabSz="914319" rtl="0" eaLnBrk="1" latinLnBrk="0" hangingPunct="1">
      <a:defRPr kumimoji="1" sz="1800" kern="1200">
        <a:solidFill>
          <a:schemeClr val="tx1"/>
        </a:solidFill>
        <a:latin typeface="+mn-lt"/>
        <a:ea typeface="+mn-ea"/>
        <a:cs typeface="+mn-cs"/>
      </a:defRPr>
    </a:lvl4pPr>
    <a:lvl5pPr marL="1828638" algn="l" defTabSz="914319" rtl="0" eaLnBrk="1" latinLnBrk="0" hangingPunct="1">
      <a:defRPr kumimoji="1" sz="1800" kern="1200">
        <a:solidFill>
          <a:schemeClr val="tx1"/>
        </a:solidFill>
        <a:latin typeface="+mn-lt"/>
        <a:ea typeface="+mn-ea"/>
        <a:cs typeface="+mn-cs"/>
      </a:defRPr>
    </a:lvl5pPr>
    <a:lvl6pPr marL="2285797" algn="l" defTabSz="914319" rtl="0" eaLnBrk="1" latinLnBrk="0" hangingPunct="1">
      <a:defRPr kumimoji="1" sz="1800" kern="1200">
        <a:solidFill>
          <a:schemeClr val="tx1"/>
        </a:solidFill>
        <a:latin typeface="+mn-lt"/>
        <a:ea typeface="+mn-ea"/>
        <a:cs typeface="+mn-cs"/>
      </a:defRPr>
    </a:lvl6pPr>
    <a:lvl7pPr marL="2742957" algn="l" defTabSz="914319" rtl="0" eaLnBrk="1" latinLnBrk="0" hangingPunct="1">
      <a:defRPr kumimoji="1" sz="1800" kern="1200">
        <a:solidFill>
          <a:schemeClr val="tx1"/>
        </a:solidFill>
        <a:latin typeface="+mn-lt"/>
        <a:ea typeface="+mn-ea"/>
        <a:cs typeface="+mn-cs"/>
      </a:defRPr>
    </a:lvl7pPr>
    <a:lvl8pPr marL="3200116" algn="l" defTabSz="914319" rtl="0" eaLnBrk="1" latinLnBrk="0" hangingPunct="1">
      <a:defRPr kumimoji="1" sz="1800" kern="1200">
        <a:solidFill>
          <a:schemeClr val="tx1"/>
        </a:solidFill>
        <a:latin typeface="+mn-lt"/>
        <a:ea typeface="+mn-ea"/>
        <a:cs typeface="+mn-cs"/>
      </a:defRPr>
    </a:lvl8pPr>
    <a:lvl9pPr marL="3657275" algn="l" defTabSz="91431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3399"/>
    <a:srgbClr val="996633"/>
    <a:srgbClr val="FFFF66"/>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0"/>
        <p:guide pos="28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1137CFB-1AB5-4A8C-827D-52C47A6429D2}" type="datetimeFigureOut">
              <a:rPr kumimoji="1" lang="ja-JP" altLang="en-US" smtClean="0"/>
              <a:t>2018/7/20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8D2AADC-391A-47FC-B32B-FB991FD4215E}" type="slidenum">
              <a:rPr kumimoji="1" lang="ja-JP" altLang="en-US" smtClean="0"/>
              <a:t>‹#›</a:t>
            </a:fld>
            <a:endParaRPr kumimoji="1" lang="ja-JP" altLang="en-US"/>
          </a:p>
        </p:txBody>
      </p:sp>
    </p:spTree>
    <p:extLst>
      <p:ext uri="{BB962C8B-B14F-4D97-AF65-F5344CB8AC3E}">
        <p14:creationId xmlns:p14="http://schemas.microsoft.com/office/powerpoint/2010/main" val="15295839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D2AADC-391A-47FC-B32B-FB991FD4215E}" type="slidenum">
              <a:rPr kumimoji="1" lang="ja-JP" altLang="en-US" smtClean="0"/>
              <a:t>1</a:t>
            </a:fld>
            <a:endParaRPr kumimoji="1" lang="ja-JP" altLang="en-US"/>
          </a:p>
        </p:txBody>
      </p:sp>
    </p:spTree>
    <p:extLst>
      <p:ext uri="{BB962C8B-B14F-4D97-AF65-F5344CB8AC3E}">
        <p14:creationId xmlns:p14="http://schemas.microsoft.com/office/powerpoint/2010/main" val="2743502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159" indent="0" algn="ctr">
              <a:buNone/>
              <a:defRPr>
                <a:solidFill>
                  <a:schemeClr val="tx1">
                    <a:tint val="75000"/>
                  </a:schemeClr>
                </a:solidFill>
              </a:defRPr>
            </a:lvl2pPr>
            <a:lvl3pPr marL="914319" indent="0" algn="ctr">
              <a:buNone/>
              <a:defRPr>
                <a:solidFill>
                  <a:schemeClr val="tx1">
                    <a:tint val="75000"/>
                  </a:schemeClr>
                </a:solidFill>
              </a:defRPr>
            </a:lvl3pPr>
            <a:lvl4pPr marL="1371478" indent="0" algn="ctr">
              <a:buNone/>
              <a:defRPr>
                <a:solidFill>
                  <a:schemeClr val="tx1">
                    <a:tint val="75000"/>
                  </a:schemeClr>
                </a:solidFill>
              </a:defRPr>
            </a:lvl4pPr>
            <a:lvl5pPr marL="1828638" indent="0" algn="ctr">
              <a:buNone/>
              <a:defRPr>
                <a:solidFill>
                  <a:schemeClr val="tx1">
                    <a:tint val="75000"/>
                  </a:schemeClr>
                </a:solidFill>
              </a:defRPr>
            </a:lvl5pPr>
            <a:lvl6pPr marL="2285797" indent="0" algn="ctr">
              <a:buNone/>
              <a:defRPr>
                <a:solidFill>
                  <a:schemeClr val="tx1">
                    <a:tint val="75000"/>
                  </a:schemeClr>
                </a:solidFill>
              </a:defRPr>
            </a:lvl6pPr>
            <a:lvl7pPr marL="2742957" indent="0" algn="ctr">
              <a:buNone/>
              <a:defRPr>
                <a:solidFill>
                  <a:schemeClr val="tx1">
                    <a:tint val="75000"/>
                  </a:schemeClr>
                </a:solidFill>
              </a:defRPr>
            </a:lvl7pPr>
            <a:lvl8pPr marL="3200116" indent="0" algn="ctr">
              <a:buNone/>
              <a:defRPr>
                <a:solidFill>
                  <a:schemeClr val="tx1">
                    <a:tint val="75000"/>
                  </a:schemeClr>
                </a:solidFill>
              </a:defRPr>
            </a:lvl8pPr>
            <a:lvl9pPr marL="365727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0CD14D-24CA-4262-9974-22E877AB4251}"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133489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D91CF6-0218-4ECE-A55B-6845D3F2A583}"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21299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96039" y="266700"/>
            <a:ext cx="1984375" cy="568325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41326" y="266700"/>
            <a:ext cx="5802313" cy="568325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961BA5-6656-4657-9580-462A7A966B30}"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19163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DB3CB4-68AA-4E71-B9DE-1F28639FBFA1}"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710312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159" indent="0">
              <a:buNone/>
              <a:defRPr sz="1800">
                <a:solidFill>
                  <a:schemeClr val="tx1">
                    <a:tint val="75000"/>
                  </a:schemeClr>
                </a:solidFill>
              </a:defRPr>
            </a:lvl2pPr>
            <a:lvl3pPr marL="914319" indent="0">
              <a:buNone/>
              <a:defRPr sz="1600">
                <a:solidFill>
                  <a:schemeClr val="tx1">
                    <a:tint val="75000"/>
                  </a:schemeClr>
                </a:solidFill>
              </a:defRPr>
            </a:lvl3pPr>
            <a:lvl4pPr marL="1371478" indent="0">
              <a:buNone/>
              <a:defRPr sz="1400">
                <a:solidFill>
                  <a:schemeClr val="tx1">
                    <a:tint val="75000"/>
                  </a:schemeClr>
                </a:solidFill>
              </a:defRPr>
            </a:lvl4pPr>
            <a:lvl5pPr marL="1828638" indent="0">
              <a:buNone/>
              <a:defRPr sz="1400">
                <a:solidFill>
                  <a:schemeClr val="tx1">
                    <a:tint val="75000"/>
                  </a:schemeClr>
                </a:solidFill>
              </a:defRPr>
            </a:lvl5pPr>
            <a:lvl6pPr marL="2285797" indent="0">
              <a:buNone/>
              <a:defRPr sz="1400">
                <a:solidFill>
                  <a:schemeClr val="tx1">
                    <a:tint val="75000"/>
                  </a:schemeClr>
                </a:solidFill>
              </a:defRPr>
            </a:lvl6pPr>
            <a:lvl7pPr marL="2742957" indent="0">
              <a:buNone/>
              <a:defRPr sz="1400">
                <a:solidFill>
                  <a:schemeClr val="tx1">
                    <a:tint val="75000"/>
                  </a:schemeClr>
                </a:solidFill>
              </a:defRPr>
            </a:lvl7pPr>
            <a:lvl8pPr marL="3200116" indent="0">
              <a:buNone/>
              <a:defRPr sz="1400">
                <a:solidFill>
                  <a:schemeClr val="tx1">
                    <a:tint val="75000"/>
                  </a:schemeClr>
                </a:solidFill>
              </a:defRPr>
            </a:lvl8pPr>
            <a:lvl9pPr marL="365727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DC0B87A-B483-4206-B5DD-DC3F726F8F9A}"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68588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41325" y="1554163"/>
            <a:ext cx="389255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486275" y="1554163"/>
            <a:ext cx="3894138"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B9FB129-66CC-4068-8361-BAB8B90E51B7}"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131226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59" indent="0">
              <a:buNone/>
              <a:defRPr sz="2000" b="1"/>
            </a:lvl2pPr>
            <a:lvl3pPr marL="914319" indent="0">
              <a:buNone/>
              <a:defRPr sz="1800" b="1"/>
            </a:lvl3pPr>
            <a:lvl4pPr marL="1371478" indent="0">
              <a:buNone/>
              <a:defRPr sz="1600" b="1"/>
            </a:lvl4pPr>
            <a:lvl5pPr marL="1828638" indent="0">
              <a:buNone/>
              <a:defRPr sz="1600" b="1"/>
            </a:lvl5pPr>
            <a:lvl6pPr marL="2285797" indent="0">
              <a:buNone/>
              <a:defRPr sz="1600" b="1"/>
            </a:lvl6pPr>
            <a:lvl7pPr marL="2742957" indent="0">
              <a:buNone/>
              <a:defRPr sz="1600" b="1"/>
            </a:lvl7pPr>
            <a:lvl8pPr marL="3200116" indent="0">
              <a:buNone/>
              <a:defRPr sz="1600" b="1"/>
            </a:lvl8pPr>
            <a:lvl9pPr marL="365727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59" indent="0">
              <a:buNone/>
              <a:defRPr sz="2000" b="1"/>
            </a:lvl2pPr>
            <a:lvl3pPr marL="914319" indent="0">
              <a:buNone/>
              <a:defRPr sz="1800" b="1"/>
            </a:lvl3pPr>
            <a:lvl4pPr marL="1371478" indent="0">
              <a:buNone/>
              <a:defRPr sz="1600" b="1"/>
            </a:lvl4pPr>
            <a:lvl5pPr marL="1828638" indent="0">
              <a:buNone/>
              <a:defRPr sz="1600" b="1"/>
            </a:lvl5pPr>
            <a:lvl6pPr marL="2285797" indent="0">
              <a:buNone/>
              <a:defRPr sz="1600" b="1"/>
            </a:lvl6pPr>
            <a:lvl7pPr marL="2742957" indent="0">
              <a:buNone/>
              <a:defRPr sz="1600" b="1"/>
            </a:lvl7pPr>
            <a:lvl8pPr marL="3200116" indent="0">
              <a:buNone/>
              <a:defRPr sz="1600" b="1"/>
            </a:lvl8pPr>
            <a:lvl9pPr marL="365727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45984A0-4430-4D29-BBD2-32FE233A99DD}" type="datetime1">
              <a:rPr kumimoji="1" lang="ja-JP" altLang="en-US" smtClean="0"/>
              <a:t>2018/7/20</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1</a:t>
            </a:r>
            <a:endParaRPr kumimoji="1" lang="ja-JP" altLang="en-US"/>
          </a:p>
        </p:txBody>
      </p:sp>
      <p:sp>
        <p:nvSpPr>
          <p:cNvPr id="9" name="スライド番号プレースホルダー 8"/>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472871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70A79A-1974-455F-88A0-D98F4C27BD99}" type="datetime1">
              <a:rPr kumimoji="1" lang="ja-JP" altLang="en-US" smtClean="0"/>
              <a:t>2018/7/20</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1</a:t>
            </a:r>
            <a:endParaRPr kumimoji="1" lang="ja-JP" altLang="en-US"/>
          </a:p>
        </p:txBody>
      </p:sp>
      <p:sp>
        <p:nvSpPr>
          <p:cNvPr id="5" name="スライド番号プレースホルダー 4"/>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194856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6CA388-71DD-4B27-BE7F-C1CC547EC1D3}" type="datetime1">
              <a:rPr kumimoji="1" lang="ja-JP" altLang="en-US" smtClean="0"/>
              <a:t>2018/7/20</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1</a:t>
            </a:r>
            <a:endParaRPr kumimoji="1" lang="ja-JP" altLang="en-US"/>
          </a:p>
        </p:txBody>
      </p:sp>
      <p:sp>
        <p:nvSpPr>
          <p:cNvPr id="4" name="スライド番号プレースホルダー 3"/>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191895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59" indent="0">
              <a:buNone/>
              <a:defRPr sz="1200"/>
            </a:lvl2pPr>
            <a:lvl3pPr marL="914319" indent="0">
              <a:buNone/>
              <a:defRPr sz="1000"/>
            </a:lvl3pPr>
            <a:lvl4pPr marL="1371478" indent="0">
              <a:buNone/>
              <a:defRPr sz="900"/>
            </a:lvl4pPr>
            <a:lvl5pPr marL="1828638" indent="0">
              <a:buNone/>
              <a:defRPr sz="900"/>
            </a:lvl5pPr>
            <a:lvl6pPr marL="2285797" indent="0">
              <a:buNone/>
              <a:defRPr sz="900"/>
            </a:lvl6pPr>
            <a:lvl7pPr marL="2742957" indent="0">
              <a:buNone/>
              <a:defRPr sz="900"/>
            </a:lvl7pPr>
            <a:lvl8pPr marL="3200116" indent="0">
              <a:buNone/>
              <a:defRPr sz="900"/>
            </a:lvl8pPr>
            <a:lvl9pPr marL="365727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983F72-4EC3-46AD-ABE5-44CF726867F3}"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319465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59" indent="0">
              <a:buNone/>
              <a:defRPr sz="2800"/>
            </a:lvl2pPr>
            <a:lvl3pPr marL="914319" indent="0">
              <a:buNone/>
              <a:defRPr sz="2400"/>
            </a:lvl3pPr>
            <a:lvl4pPr marL="1371478" indent="0">
              <a:buNone/>
              <a:defRPr sz="2000"/>
            </a:lvl4pPr>
            <a:lvl5pPr marL="1828638" indent="0">
              <a:buNone/>
              <a:defRPr sz="2000"/>
            </a:lvl5pPr>
            <a:lvl6pPr marL="2285797" indent="0">
              <a:buNone/>
              <a:defRPr sz="2000"/>
            </a:lvl6pPr>
            <a:lvl7pPr marL="2742957" indent="0">
              <a:buNone/>
              <a:defRPr sz="2000"/>
            </a:lvl7pPr>
            <a:lvl8pPr marL="3200116" indent="0">
              <a:buNone/>
              <a:defRPr sz="2000"/>
            </a:lvl8pPr>
            <a:lvl9pPr marL="3657275"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159" indent="0">
              <a:buNone/>
              <a:defRPr sz="1200"/>
            </a:lvl2pPr>
            <a:lvl3pPr marL="914319" indent="0">
              <a:buNone/>
              <a:defRPr sz="1000"/>
            </a:lvl3pPr>
            <a:lvl4pPr marL="1371478" indent="0">
              <a:buNone/>
              <a:defRPr sz="900"/>
            </a:lvl4pPr>
            <a:lvl5pPr marL="1828638" indent="0">
              <a:buNone/>
              <a:defRPr sz="900"/>
            </a:lvl5pPr>
            <a:lvl6pPr marL="2285797" indent="0">
              <a:buNone/>
              <a:defRPr sz="900"/>
            </a:lvl6pPr>
            <a:lvl7pPr marL="2742957" indent="0">
              <a:buNone/>
              <a:defRPr sz="900"/>
            </a:lvl7pPr>
            <a:lvl8pPr marL="3200116" indent="0">
              <a:buNone/>
              <a:defRPr sz="900"/>
            </a:lvl8pPr>
            <a:lvl9pPr marL="365727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1D3286-E618-48BF-8D4C-9D678DCADACA}"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73456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32" tIns="45716" rIns="91432" bIns="4571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32" tIns="45716" rIns="91432" bIns="4571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32" tIns="45716" rIns="91432" bIns="45716" rtlCol="0" anchor="ctr"/>
          <a:lstStyle>
            <a:lvl1pPr algn="l">
              <a:defRPr sz="1200">
                <a:solidFill>
                  <a:schemeClr val="tx1">
                    <a:tint val="75000"/>
                  </a:schemeClr>
                </a:solidFill>
              </a:defRPr>
            </a:lvl1pPr>
          </a:lstStyle>
          <a:p>
            <a:fld id="{20D2D816-DD7F-4648-857E-D17852259CF7}" type="datetime1">
              <a:rPr kumimoji="1" lang="ja-JP" altLang="en-US" smtClean="0"/>
              <a:t>2018/7/20</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r>
              <a:rPr kumimoji="1" lang="en-US" altLang="ja-JP" smtClean="0"/>
              <a:t>1</a:t>
            </a:r>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32" tIns="45716" rIns="91432" bIns="45716" rtlCol="0" anchor="ctr"/>
          <a:lstStyle>
            <a:lvl1pPr algn="r">
              <a:defRPr sz="1200">
                <a:solidFill>
                  <a:schemeClr val="tx1">
                    <a:tint val="75000"/>
                  </a:schemeClr>
                </a:solidFill>
              </a:defRPr>
            </a:lvl1pPr>
          </a:lstStyle>
          <a:p>
            <a:fld id="{334F0C3F-6E26-4716-830F-D236414CD31D}" type="slidenum">
              <a:rPr kumimoji="1" lang="ja-JP" altLang="en-US" smtClean="0"/>
              <a:t>‹#›</a:t>
            </a:fld>
            <a:endParaRPr kumimoji="1" lang="ja-JP" altLang="en-US"/>
          </a:p>
        </p:txBody>
      </p:sp>
    </p:spTree>
    <p:extLst>
      <p:ext uri="{BB962C8B-B14F-4D97-AF65-F5344CB8AC3E}">
        <p14:creationId xmlns:p14="http://schemas.microsoft.com/office/powerpoint/2010/main" val="9604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319" rtl="0" eaLnBrk="1" latinLnBrk="0" hangingPunct="1">
        <a:spcBef>
          <a:spcPct val="0"/>
        </a:spcBef>
        <a:buNone/>
        <a:defRPr kumimoji="1" sz="4400" kern="1200">
          <a:solidFill>
            <a:schemeClr val="tx1"/>
          </a:solidFill>
          <a:latin typeface="+mj-lt"/>
          <a:ea typeface="+mj-ea"/>
          <a:cs typeface="+mj-cs"/>
        </a:defRPr>
      </a:lvl1pPr>
    </p:titleStyle>
    <p:bodyStyle>
      <a:lvl1pPr marL="342870" indent="-342870" algn="l" defTabSz="91431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84" indent="-285725" algn="l" defTabSz="914319"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99" indent="-228580" algn="l" defTabSz="914319"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58"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218"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377"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537"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696"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856" indent="-228580" algn="l" defTabSz="91431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19" rtl="0" eaLnBrk="1" latinLnBrk="0" hangingPunct="1">
        <a:defRPr kumimoji="1" sz="1800" kern="1200">
          <a:solidFill>
            <a:schemeClr val="tx1"/>
          </a:solidFill>
          <a:latin typeface="+mn-lt"/>
          <a:ea typeface="+mn-ea"/>
          <a:cs typeface="+mn-cs"/>
        </a:defRPr>
      </a:lvl1pPr>
      <a:lvl2pPr marL="457159" algn="l" defTabSz="914319" rtl="0" eaLnBrk="1" latinLnBrk="0" hangingPunct="1">
        <a:defRPr kumimoji="1" sz="1800" kern="1200">
          <a:solidFill>
            <a:schemeClr val="tx1"/>
          </a:solidFill>
          <a:latin typeface="+mn-lt"/>
          <a:ea typeface="+mn-ea"/>
          <a:cs typeface="+mn-cs"/>
        </a:defRPr>
      </a:lvl2pPr>
      <a:lvl3pPr marL="914319" algn="l" defTabSz="914319" rtl="0" eaLnBrk="1" latinLnBrk="0" hangingPunct="1">
        <a:defRPr kumimoji="1" sz="1800" kern="1200">
          <a:solidFill>
            <a:schemeClr val="tx1"/>
          </a:solidFill>
          <a:latin typeface="+mn-lt"/>
          <a:ea typeface="+mn-ea"/>
          <a:cs typeface="+mn-cs"/>
        </a:defRPr>
      </a:lvl3pPr>
      <a:lvl4pPr marL="1371478" algn="l" defTabSz="914319" rtl="0" eaLnBrk="1" latinLnBrk="0" hangingPunct="1">
        <a:defRPr kumimoji="1" sz="1800" kern="1200">
          <a:solidFill>
            <a:schemeClr val="tx1"/>
          </a:solidFill>
          <a:latin typeface="+mn-lt"/>
          <a:ea typeface="+mn-ea"/>
          <a:cs typeface="+mn-cs"/>
        </a:defRPr>
      </a:lvl4pPr>
      <a:lvl5pPr marL="1828638" algn="l" defTabSz="914319" rtl="0" eaLnBrk="1" latinLnBrk="0" hangingPunct="1">
        <a:defRPr kumimoji="1" sz="1800" kern="1200">
          <a:solidFill>
            <a:schemeClr val="tx1"/>
          </a:solidFill>
          <a:latin typeface="+mn-lt"/>
          <a:ea typeface="+mn-ea"/>
          <a:cs typeface="+mn-cs"/>
        </a:defRPr>
      </a:lvl5pPr>
      <a:lvl6pPr marL="2285797" algn="l" defTabSz="914319" rtl="0" eaLnBrk="1" latinLnBrk="0" hangingPunct="1">
        <a:defRPr kumimoji="1" sz="1800" kern="1200">
          <a:solidFill>
            <a:schemeClr val="tx1"/>
          </a:solidFill>
          <a:latin typeface="+mn-lt"/>
          <a:ea typeface="+mn-ea"/>
          <a:cs typeface="+mn-cs"/>
        </a:defRPr>
      </a:lvl6pPr>
      <a:lvl7pPr marL="2742957" algn="l" defTabSz="914319" rtl="0" eaLnBrk="1" latinLnBrk="0" hangingPunct="1">
        <a:defRPr kumimoji="1" sz="1800" kern="1200">
          <a:solidFill>
            <a:schemeClr val="tx1"/>
          </a:solidFill>
          <a:latin typeface="+mn-lt"/>
          <a:ea typeface="+mn-ea"/>
          <a:cs typeface="+mn-cs"/>
        </a:defRPr>
      </a:lvl7pPr>
      <a:lvl8pPr marL="3200116" algn="l" defTabSz="914319" rtl="0" eaLnBrk="1" latinLnBrk="0" hangingPunct="1">
        <a:defRPr kumimoji="1" sz="1800" kern="1200">
          <a:solidFill>
            <a:schemeClr val="tx1"/>
          </a:solidFill>
          <a:latin typeface="+mn-lt"/>
          <a:ea typeface="+mn-ea"/>
          <a:cs typeface="+mn-cs"/>
        </a:defRPr>
      </a:lvl8pPr>
      <a:lvl9pPr marL="3657275" algn="l" defTabSz="91431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9944" y="1196753"/>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過誤申立とは</a:t>
            </a:r>
            <a:endParaRPr lang="ja-JP" altLang="en-US" sz="1800" b="1" dirty="0"/>
          </a:p>
        </p:txBody>
      </p:sp>
      <p:sp>
        <p:nvSpPr>
          <p:cNvPr id="5" name="タイトル 1"/>
          <p:cNvSpPr txBox="1">
            <a:spLocks/>
          </p:cNvSpPr>
          <p:nvPr/>
        </p:nvSpPr>
        <p:spPr>
          <a:xfrm>
            <a:off x="611560" y="3429001"/>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過誤申立の単位</a:t>
            </a:r>
            <a:endParaRPr lang="ja-JP" altLang="en-US" sz="1800" b="1" dirty="0"/>
          </a:p>
        </p:txBody>
      </p:sp>
      <p:sp>
        <p:nvSpPr>
          <p:cNvPr id="6" name="正方形/長方形 5"/>
          <p:cNvSpPr/>
          <p:nvPr/>
        </p:nvSpPr>
        <p:spPr>
          <a:xfrm>
            <a:off x="467544" y="908720"/>
            <a:ext cx="8280920" cy="5760640"/>
          </a:xfrm>
          <a:prstGeom prst="rect">
            <a:avLst/>
          </a:prstGeom>
          <a:solidFill>
            <a:schemeClr val="accent5">
              <a:lumMod val="40000"/>
              <a:lumOff val="60000"/>
              <a:alpha val="24000"/>
            </a:schemeClr>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1403648" y="476673"/>
            <a:ext cx="6192688" cy="432047"/>
          </a:xfrm>
          <a:noFill/>
        </p:spPr>
        <p:txBody>
          <a:bodyPr>
            <a:noAutofit/>
          </a:bodyPr>
          <a:lstStyle/>
          <a:p>
            <a:r>
              <a:rPr lang="ja-JP" altLang="en-US" sz="2000" b="1" u="sng" dirty="0"/>
              <a:t>障害者等自立支援給付費等過誤申立手続きについて</a:t>
            </a:r>
          </a:p>
        </p:txBody>
      </p:sp>
      <p:sp>
        <p:nvSpPr>
          <p:cNvPr id="3" name="サブタイトル 2"/>
          <p:cNvSpPr>
            <a:spLocks noGrp="1"/>
          </p:cNvSpPr>
          <p:nvPr>
            <p:ph type="subTitle" idx="1"/>
          </p:nvPr>
        </p:nvSpPr>
        <p:spPr>
          <a:xfrm>
            <a:off x="755576" y="1700808"/>
            <a:ext cx="7704856" cy="1584176"/>
          </a:xfrm>
          <a:solidFill>
            <a:schemeClr val="bg1"/>
          </a:solidFill>
          <a:ln>
            <a:solidFill>
              <a:srgbClr val="0070C0"/>
            </a:solidFill>
            <a:prstDash val="sysDot"/>
          </a:ln>
        </p:spPr>
        <p:txBody>
          <a:bodyPr>
            <a:normAutofit fontScale="92500"/>
          </a:bodyPr>
          <a:lstStyle/>
          <a:p>
            <a:pPr algn="l"/>
            <a:r>
              <a:rPr lang="ja-JP" altLang="en-US" sz="1600" dirty="0" smtClean="0">
                <a:solidFill>
                  <a:schemeClr val="tx1"/>
                </a:solidFill>
              </a:rPr>
              <a:t>　サービス事業者が、国保連を通じて請求を行い、</a:t>
            </a:r>
            <a:r>
              <a:rPr lang="ja-JP" altLang="en-US" sz="1600" u="sng" dirty="0" smtClean="0">
                <a:solidFill>
                  <a:schemeClr val="tx1"/>
                </a:solidFill>
              </a:rPr>
              <a:t>支払が既に確定した</a:t>
            </a:r>
            <a:r>
              <a:rPr lang="ja-JP" altLang="en-US" sz="1600" dirty="0" smtClean="0">
                <a:solidFill>
                  <a:schemeClr val="tx1"/>
                </a:solidFill>
              </a:rPr>
              <a:t>介護給付費・訓練等給</a:t>
            </a:r>
            <a:endParaRPr lang="en-US" altLang="ja-JP" sz="1600" dirty="0" smtClean="0">
              <a:solidFill>
                <a:schemeClr val="tx1"/>
              </a:solidFill>
            </a:endParaRPr>
          </a:p>
          <a:p>
            <a:pPr algn="l"/>
            <a:r>
              <a:rPr lang="ja-JP" altLang="en-US" sz="1600" dirty="0" smtClean="0">
                <a:solidFill>
                  <a:schemeClr val="tx1"/>
                </a:solidFill>
              </a:rPr>
              <a:t>付費の請求内容に誤り等が判明し、再度請求をやり直す必要が生じた場合に当初請求を取り</a:t>
            </a:r>
            <a:endParaRPr lang="en-US" altLang="ja-JP" sz="1600" dirty="0" smtClean="0">
              <a:solidFill>
                <a:schemeClr val="tx1"/>
              </a:solidFill>
            </a:endParaRPr>
          </a:p>
          <a:p>
            <a:pPr algn="l"/>
            <a:r>
              <a:rPr lang="ja-JP" altLang="en-US" sz="1600" dirty="0" smtClean="0">
                <a:solidFill>
                  <a:schemeClr val="tx1"/>
                </a:solidFill>
              </a:rPr>
              <a:t>下げることを過誤申立といいます。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支払済給付費の請求誤りを修正するためには、過誤申立を行った後で修正した請求内容を</a:t>
            </a:r>
            <a:endParaRPr lang="en-US" altLang="ja-JP" sz="1600" dirty="0" smtClean="0">
              <a:solidFill>
                <a:schemeClr val="tx1"/>
              </a:solidFill>
            </a:endParaRPr>
          </a:p>
          <a:p>
            <a:pPr algn="l"/>
            <a:r>
              <a:rPr lang="ja-JP" altLang="en-US" sz="1600" dirty="0" smtClean="0">
                <a:solidFill>
                  <a:schemeClr val="tx1"/>
                </a:solidFill>
              </a:rPr>
              <a:t>国保連へ送信することが必要です。</a:t>
            </a:r>
            <a:endParaRPr lang="ja-JP" altLang="en-US" sz="1600" dirty="0">
              <a:solidFill>
                <a:schemeClr val="tx1"/>
              </a:solidFill>
            </a:endParaRPr>
          </a:p>
        </p:txBody>
      </p:sp>
      <p:sp>
        <p:nvSpPr>
          <p:cNvPr id="9" name="サブタイトル 2"/>
          <p:cNvSpPr txBox="1">
            <a:spLocks/>
          </p:cNvSpPr>
          <p:nvPr/>
        </p:nvSpPr>
        <p:spPr>
          <a:xfrm>
            <a:off x="755576" y="3933056"/>
            <a:ext cx="7704856" cy="1656184"/>
          </a:xfrm>
          <a:prstGeom prst="rect">
            <a:avLst/>
          </a:prstGeom>
          <a:solidFill>
            <a:schemeClr val="bg1"/>
          </a:solidFill>
          <a:ln>
            <a:solidFill>
              <a:srgbClr val="0070C0"/>
            </a:solidFill>
            <a:prstDash val="sysDot"/>
          </a:ln>
        </p:spPr>
        <p:txBody>
          <a:bodyPr vert="horz" lIns="91432" tIns="45716" rIns="91432" bIns="45716" rtlCol="0">
            <a:normAutofit/>
          </a:bodyPr>
          <a:lstStyle>
            <a:lvl1pPr marL="0" indent="0" algn="ctr" defTabSz="914319"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159" indent="0" algn="ctr" defTabSz="914319"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319" indent="0" algn="ctr" defTabSz="914319"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47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63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579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295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116"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275"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dirty="0" smtClean="0">
                <a:solidFill>
                  <a:schemeClr val="tx1"/>
                </a:solidFill>
              </a:rPr>
              <a:t>　過誤申立ては、事業所、利用者、サービス提供年月の明細書単位で行います。</a:t>
            </a:r>
            <a:endParaRPr lang="en-US" altLang="ja-JP" sz="1600" dirty="0" smtClean="0">
              <a:solidFill>
                <a:schemeClr val="tx1"/>
              </a:solidFill>
            </a:endParaRPr>
          </a:p>
          <a:p>
            <a:pPr algn="l"/>
            <a:r>
              <a:rPr lang="ja-JP" altLang="en-US" sz="1600" dirty="0" smtClean="0">
                <a:solidFill>
                  <a:schemeClr val="tx1"/>
                </a:solidFill>
              </a:rPr>
              <a:t>　その</a:t>
            </a:r>
            <a:r>
              <a:rPr lang="ja-JP" altLang="en-US" sz="1600" dirty="0">
                <a:solidFill>
                  <a:schemeClr val="tx1"/>
                </a:solidFill>
              </a:rPr>
              <a:t>ため</a:t>
            </a:r>
            <a:r>
              <a:rPr lang="ja-JP" altLang="en-US" sz="1600" dirty="0" smtClean="0">
                <a:solidFill>
                  <a:schemeClr val="tx1"/>
                </a:solidFill>
              </a:rPr>
              <a:t>、請求を誤った箇所が１日分であっても、１枚の明細書で複数サービスの利用</a:t>
            </a:r>
            <a:endParaRPr lang="en-US" altLang="ja-JP" sz="1600" dirty="0" smtClean="0">
              <a:solidFill>
                <a:schemeClr val="tx1"/>
              </a:solidFill>
            </a:endParaRPr>
          </a:p>
          <a:p>
            <a:pPr algn="l"/>
            <a:r>
              <a:rPr lang="ja-JP" altLang="en-US" sz="1600" dirty="0" smtClean="0">
                <a:solidFill>
                  <a:schemeClr val="tx1"/>
                </a:solidFill>
              </a:rPr>
              <a:t>があった場合でも利用者のサービス提供年月</a:t>
            </a:r>
            <a:r>
              <a:rPr lang="ja-JP" altLang="en-US" sz="1600" dirty="0" smtClean="0">
                <a:solidFill>
                  <a:schemeClr val="tx1"/>
                </a:solidFill>
              </a:rPr>
              <a:t>全体（給付費全額）が</a:t>
            </a:r>
            <a:r>
              <a:rPr lang="ja-JP" altLang="en-US" sz="1600" dirty="0" smtClean="0">
                <a:solidFill>
                  <a:schemeClr val="tx1"/>
                </a:solidFill>
              </a:rPr>
              <a:t>取り下げとなります。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また、過誤申立ができるのは、支払済みとなった請求明細書となることから原則として</a:t>
            </a:r>
            <a:endParaRPr lang="en-US" altLang="ja-JP" sz="1600" dirty="0" smtClean="0">
              <a:solidFill>
                <a:schemeClr val="tx1"/>
              </a:solidFill>
            </a:endParaRPr>
          </a:p>
          <a:p>
            <a:pPr algn="l"/>
            <a:r>
              <a:rPr lang="ja-JP" altLang="en-US" sz="1600" dirty="0" smtClean="0">
                <a:solidFill>
                  <a:schemeClr val="tx1"/>
                </a:solidFill>
              </a:rPr>
              <a:t>サービス事業所が国保連へ請求した翌月以降となります。</a:t>
            </a:r>
            <a:endParaRPr lang="en-US" altLang="ja-JP" sz="1600" dirty="0" smtClean="0">
              <a:solidFill>
                <a:schemeClr val="tx1"/>
              </a:solidFill>
            </a:endParaRPr>
          </a:p>
        </p:txBody>
      </p:sp>
      <p:sp>
        <p:nvSpPr>
          <p:cNvPr id="8" name="フッター プレースホルダー 7"/>
          <p:cNvSpPr>
            <a:spLocks noGrp="1"/>
          </p:cNvSpPr>
          <p:nvPr>
            <p:ph type="ftr" sz="quarter" idx="11"/>
          </p:nvPr>
        </p:nvSpPr>
        <p:spPr/>
        <p:txBody>
          <a:bodyPr/>
          <a:lstStyle/>
          <a:p>
            <a:r>
              <a:rPr kumimoji="1" lang="en-US" altLang="ja-JP" sz="1400" b="1" smtClean="0">
                <a:solidFill>
                  <a:schemeClr val="tx1"/>
                </a:solidFill>
              </a:rPr>
              <a:t>1</a:t>
            </a:r>
            <a:endParaRPr kumimoji="1" lang="ja-JP" altLang="en-US" sz="1400" b="1">
              <a:solidFill>
                <a:schemeClr val="tx1"/>
              </a:solidFill>
            </a:endParaRPr>
          </a:p>
        </p:txBody>
      </p:sp>
    </p:spTree>
    <p:extLst>
      <p:ext uri="{BB962C8B-B14F-4D97-AF65-F5344CB8AC3E}">
        <p14:creationId xmlns:p14="http://schemas.microsoft.com/office/powerpoint/2010/main" val="392626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11560" y="908720"/>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過誤申立の流れ</a:t>
            </a:r>
            <a:endParaRPr lang="ja-JP" altLang="en-US" sz="1800" b="1" dirty="0"/>
          </a:p>
        </p:txBody>
      </p:sp>
      <p:sp>
        <p:nvSpPr>
          <p:cNvPr id="6" name="正方形/長方形 5"/>
          <p:cNvSpPr/>
          <p:nvPr/>
        </p:nvSpPr>
        <p:spPr>
          <a:xfrm>
            <a:off x="467544" y="908720"/>
            <a:ext cx="8280920" cy="5760640"/>
          </a:xfrm>
          <a:prstGeom prst="rect">
            <a:avLst/>
          </a:prstGeom>
          <a:solidFill>
            <a:schemeClr val="accent5">
              <a:lumMod val="40000"/>
              <a:lumOff val="60000"/>
              <a:alpha val="24000"/>
            </a:schemeClr>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1403648" y="476673"/>
            <a:ext cx="6192688" cy="432047"/>
          </a:xfrm>
          <a:noFill/>
        </p:spPr>
        <p:txBody>
          <a:bodyPr>
            <a:noAutofit/>
          </a:bodyPr>
          <a:lstStyle/>
          <a:p>
            <a:r>
              <a:rPr lang="ja-JP" altLang="en-US" sz="2000" b="1" u="sng" dirty="0"/>
              <a:t>障害者等自立支援給付費等過誤申立手続きについて</a:t>
            </a:r>
          </a:p>
        </p:txBody>
      </p:sp>
      <p:sp>
        <p:nvSpPr>
          <p:cNvPr id="9" name="サブタイトル 2"/>
          <p:cNvSpPr txBox="1">
            <a:spLocks/>
          </p:cNvSpPr>
          <p:nvPr/>
        </p:nvSpPr>
        <p:spPr>
          <a:xfrm>
            <a:off x="755576" y="1403044"/>
            <a:ext cx="7704856" cy="4896544"/>
          </a:xfrm>
          <a:prstGeom prst="rect">
            <a:avLst/>
          </a:prstGeom>
          <a:solidFill>
            <a:schemeClr val="bg1"/>
          </a:solidFill>
          <a:ln>
            <a:solidFill>
              <a:srgbClr val="0070C0"/>
            </a:solidFill>
            <a:prstDash val="sysDot"/>
          </a:ln>
        </p:spPr>
        <p:txBody>
          <a:bodyPr vert="horz" lIns="91432" tIns="45716" rIns="91432" bIns="45716" rtlCol="0">
            <a:normAutofit/>
          </a:bodyPr>
          <a:lstStyle>
            <a:lvl1pPr marL="0" indent="0" algn="ctr" defTabSz="914319"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159" indent="0" algn="ctr" defTabSz="914319"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319" indent="0" algn="ctr" defTabSz="914319"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47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63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579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295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116"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275"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dirty="0" smtClean="0">
                <a:solidFill>
                  <a:schemeClr val="tx1"/>
                </a:solidFill>
              </a:rPr>
              <a:t>　</a:t>
            </a:r>
            <a:endParaRPr lang="en-US" altLang="ja-JP" sz="1600" dirty="0" smtClean="0">
              <a:solidFill>
                <a:schemeClr val="tx1"/>
              </a:solidFill>
            </a:endParaRPr>
          </a:p>
          <a:p>
            <a:pPr algn="l"/>
            <a:r>
              <a:rPr lang="ja-JP" altLang="en-US" sz="1600" dirty="0" smtClean="0">
                <a:solidFill>
                  <a:schemeClr val="tx1"/>
                </a:solidFill>
              </a:rPr>
              <a:t>　</a:t>
            </a:r>
            <a:endParaRPr lang="ja-JP" altLang="en-US" sz="1600" dirty="0">
              <a:solidFill>
                <a:schemeClr val="tx1"/>
              </a:solidFill>
            </a:endParaRPr>
          </a:p>
        </p:txBody>
      </p:sp>
      <p:sp>
        <p:nvSpPr>
          <p:cNvPr id="3" name="フッター プレースホルダー 2"/>
          <p:cNvSpPr>
            <a:spLocks noGrp="1"/>
          </p:cNvSpPr>
          <p:nvPr>
            <p:ph type="ftr" sz="quarter" idx="11"/>
          </p:nvPr>
        </p:nvSpPr>
        <p:spPr/>
        <p:txBody>
          <a:bodyPr/>
          <a:lstStyle/>
          <a:p>
            <a:r>
              <a:rPr lang="en-US" altLang="ja-JP" sz="1400" b="1" dirty="0">
                <a:solidFill>
                  <a:schemeClr val="tx1"/>
                </a:solidFill>
              </a:rPr>
              <a:t>2</a:t>
            </a:r>
            <a:endParaRPr kumimoji="1" lang="ja-JP" altLang="en-US" sz="1400" b="1" dirty="0">
              <a:solidFill>
                <a:schemeClr val="tx1"/>
              </a:solidFill>
            </a:endParaRPr>
          </a:p>
        </p:txBody>
      </p:sp>
      <p:sp>
        <p:nvSpPr>
          <p:cNvPr id="4" name="角丸四角形 3"/>
          <p:cNvSpPr/>
          <p:nvPr/>
        </p:nvSpPr>
        <p:spPr>
          <a:xfrm>
            <a:off x="3303296" y="2060848"/>
            <a:ext cx="2232248" cy="648073"/>
          </a:xfrm>
          <a:prstGeom prst="roundRect">
            <a:avLst/>
          </a:prstGeom>
          <a:solidFill>
            <a:srgbClr val="CCFFC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サービス事業所</a:t>
            </a:r>
            <a:endParaRPr kumimoji="1" lang="ja-JP" altLang="en-US" dirty="0">
              <a:solidFill>
                <a:schemeClr val="tx1"/>
              </a:solidFill>
            </a:endParaRPr>
          </a:p>
        </p:txBody>
      </p:sp>
      <p:sp>
        <p:nvSpPr>
          <p:cNvPr id="8" name="角丸四角形 7"/>
          <p:cNvSpPr/>
          <p:nvPr/>
        </p:nvSpPr>
        <p:spPr>
          <a:xfrm>
            <a:off x="1071048" y="4725143"/>
            <a:ext cx="2232248" cy="648073"/>
          </a:xfrm>
          <a:prstGeom prst="roundRect">
            <a:avLst/>
          </a:prstGeom>
          <a:solidFill>
            <a:srgbClr val="FFFF66"/>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国保連</a:t>
            </a:r>
            <a:endParaRPr kumimoji="1" lang="ja-JP" altLang="en-US" dirty="0">
              <a:solidFill>
                <a:schemeClr val="tx1"/>
              </a:solidFill>
            </a:endParaRPr>
          </a:p>
        </p:txBody>
      </p:sp>
      <p:sp>
        <p:nvSpPr>
          <p:cNvPr id="10" name="角丸四角形 9"/>
          <p:cNvSpPr/>
          <p:nvPr/>
        </p:nvSpPr>
        <p:spPr>
          <a:xfrm>
            <a:off x="5967592" y="4725143"/>
            <a:ext cx="2232248" cy="648073"/>
          </a:xfrm>
          <a:prstGeom prst="roundRect">
            <a:avLst/>
          </a:prstGeom>
          <a:solidFill>
            <a:srgbClr val="FFCCFF"/>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岡山市</a:t>
            </a:r>
            <a:endParaRPr kumimoji="1" lang="ja-JP" altLang="en-US" dirty="0">
              <a:solidFill>
                <a:schemeClr val="tx1"/>
              </a:solidFill>
            </a:endParaRPr>
          </a:p>
        </p:txBody>
      </p:sp>
      <p:cxnSp>
        <p:nvCxnSpPr>
          <p:cNvPr id="11" name="直線矢印コネクタ 10"/>
          <p:cNvCxnSpPr/>
          <p:nvPr/>
        </p:nvCxnSpPr>
        <p:spPr>
          <a:xfrm>
            <a:off x="5436096" y="2852936"/>
            <a:ext cx="1224136"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3519320" y="5185587"/>
            <a:ext cx="22046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2187172" y="2852936"/>
            <a:ext cx="1136340" cy="1593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256978" y="3054134"/>
            <a:ext cx="1492716" cy="369332"/>
          </a:xfrm>
          <a:prstGeom prst="rect">
            <a:avLst/>
          </a:prstGeom>
          <a:noFill/>
        </p:spPr>
        <p:txBody>
          <a:bodyPr wrap="none" rtlCol="0">
            <a:spAutoFit/>
          </a:bodyPr>
          <a:lstStyle/>
          <a:p>
            <a:r>
              <a:rPr kumimoji="1" lang="ja-JP" altLang="en-US" dirty="0" smtClean="0"/>
              <a:t>①　過誤申立</a:t>
            </a:r>
            <a:endParaRPr kumimoji="1" lang="ja-JP" altLang="en-US" dirty="0"/>
          </a:p>
        </p:txBody>
      </p:sp>
      <p:sp>
        <p:nvSpPr>
          <p:cNvPr id="34" name="テキスト ボックス 33"/>
          <p:cNvSpPr txBox="1"/>
          <p:nvPr/>
        </p:nvSpPr>
        <p:spPr>
          <a:xfrm>
            <a:off x="3707904" y="5373216"/>
            <a:ext cx="1954381" cy="369332"/>
          </a:xfrm>
          <a:prstGeom prst="rect">
            <a:avLst/>
          </a:prstGeom>
          <a:noFill/>
        </p:spPr>
        <p:txBody>
          <a:bodyPr wrap="none" rtlCol="0">
            <a:spAutoFit/>
          </a:bodyPr>
          <a:lstStyle/>
          <a:p>
            <a:r>
              <a:rPr lang="ja-JP" altLang="en-US" dirty="0"/>
              <a:t>②</a:t>
            </a:r>
            <a:r>
              <a:rPr kumimoji="1" lang="ja-JP" altLang="en-US" dirty="0" smtClean="0"/>
              <a:t>　過誤処理依頼</a:t>
            </a:r>
            <a:endParaRPr kumimoji="1" lang="ja-JP" altLang="en-US" dirty="0"/>
          </a:p>
        </p:txBody>
      </p:sp>
      <p:sp>
        <p:nvSpPr>
          <p:cNvPr id="35" name="テキスト ボックス 34"/>
          <p:cNvSpPr txBox="1"/>
          <p:nvPr/>
        </p:nvSpPr>
        <p:spPr>
          <a:xfrm>
            <a:off x="998130" y="3054134"/>
            <a:ext cx="1261884" cy="369332"/>
          </a:xfrm>
          <a:prstGeom prst="rect">
            <a:avLst/>
          </a:prstGeom>
          <a:noFill/>
        </p:spPr>
        <p:txBody>
          <a:bodyPr wrap="none" rtlCol="0">
            <a:spAutoFit/>
          </a:bodyPr>
          <a:lstStyle/>
          <a:p>
            <a:r>
              <a:rPr lang="ja-JP" altLang="en-US" dirty="0" smtClean="0"/>
              <a:t>③</a:t>
            </a:r>
            <a:r>
              <a:rPr kumimoji="1" lang="ja-JP" altLang="en-US" dirty="0" smtClean="0"/>
              <a:t>　再請求</a:t>
            </a:r>
            <a:endParaRPr kumimoji="1" lang="ja-JP" altLang="en-US" dirty="0"/>
          </a:p>
        </p:txBody>
      </p:sp>
      <p:sp>
        <p:nvSpPr>
          <p:cNvPr id="36" name="テキスト ボックス 35"/>
          <p:cNvSpPr txBox="1"/>
          <p:nvPr/>
        </p:nvSpPr>
        <p:spPr>
          <a:xfrm>
            <a:off x="3323512" y="3666650"/>
            <a:ext cx="1896560" cy="369332"/>
          </a:xfrm>
          <a:prstGeom prst="rect">
            <a:avLst/>
          </a:prstGeom>
          <a:noFill/>
        </p:spPr>
        <p:txBody>
          <a:bodyPr wrap="square" rtlCol="0">
            <a:spAutoFit/>
          </a:bodyPr>
          <a:lstStyle/>
          <a:p>
            <a:r>
              <a:rPr lang="ja-JP" altLang="en-US" dirty="0" smtClean="0"/>
              <a:t>④</a:t>
            </a:r>
            <a:r>
              <a:rPr kumimoji="1" lang="ja-JP" altLang="en-US" dirty="0" smtClean="0"/>
              <a:t>　</a:t>
            </a:r>
            <a:r>
              <a:rPr kumimoji="1" lang="ja-JP" altLang="en-US" dirty="0" smtClean="0"/>
              <a:t>支払</a:t>
            </a:r>
            <a:endParaRPr kumimoji="1" lang="en-US" altLang="ja-JP" dirty="0" smtClean="0"/>
          </a:p>
        </p:txBody>
      </p:sp>
      <p:cxnSp>
        <p:nvCxnSpPr>
          <p:cNvPr id="12" name="直線矢印コネクタ 11"/>
          <p:cNvCxnSpPr/>
          <p:nvPr/>
        </p:nvCxnSpPr>
        <p:spPr>
          <a:xfrm flipH="1">
            <a:off x="2713084" y="3036986"/>
            <a:ext cx="994820" cy="140927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806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11560" y="908720"/>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過誤申立の流れ①</a:t>
            </a:r>
            <a:endParaRPr lang="ja-JP" altLang="en-US" sz="1800" b="1" dirty="0"/>
          </a:p>
        </p:txBody>
      </p:sp>
      <p:sp>
        <p:nvSpPr>
          <p:cNvPr id="6" name="正方形/長方形 5"/>
          <p:cNvSpPr/>
          <p:nvPr/>
        </p:nvSpPr>
        <p:spPr>
          <a:xfrm>
            <a:off x="467544" y="908720"/>
            <a:ext cx="8280920" cy="5760640"/>
          </a:xfrm>
          <a:prstGeom prst="rect">
            <a:avLst/>
          </a:prstGeom>
          <a:solidFill>
            <a:schemeClr val="accent5">
              <a:lumMod val="40000"/>
              <a:lumOff val="60000"/>
              <a:alpha val="24000"/>
            </a:schemeClr>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1403648" y="476673"/>
            <a:ext cx="6192688" cy="432047"/>
          </a:xfrm>
          <a:noFill/>
        </p:spPr>
        <p:txBody>
          <a:bodyPr>
            <a:noAutofit/>
          </a:bodyPr>
          <a:lstStyle/>
          <a:p>
            <a:r>
              <a:rPr lang="ja-JP" altLang="en-US" sz="2000" b="1" u="sng" dirty="0"/>
              <a:t>障害者等自立支援給付費等過誤申立手続きについて</a:t>
            </a:r>
          </a:p>
        </p:txBody>
      </p:sp>
      <p:sp>
        <p:nvSpPr>
          <p:cNvPr id="9" name="サブタイトル 2"/>
          <p:cNvSpPr txBox="1">
            <a:spLocks/>
          </p:cNvSpPr>
          <p:nvPr/>
        </p:nvSpPr>
        <p:spPr>
          <a:xfrm>
            <a:off x="755576" y="1412776"/>
            <a:ext cx="7704856" cy="4896544"/>
          </a:xfrm>
          <a:prstGeom prst="rect">
            <a:avLst/>
          </a:prstGeom>
          <a:solidFill>
            <a:schemeClr val="bg1"/>
          </a:solidFill>
          <a:ln>
            <a:solidFill>
              <a:srgbClr val="0070C0"/>
            </a:solidFill>
            <a:prstDash val="sysDot"/>
          </a:ln>
        </p:spPr>
        <p:txBody>
          <a:bodyPr vert="horz" lIns="91432" tIns="45716" rIns="91432" bIns="45716" rtlCol="0">
            <a:normAutofit fontScale="92500" lnSpcReduction="20000"/>
          </a:bodyPr>
          <a:lstStyle>
            <a:lvl1pPr marL="0" indent="0" algn="ctr" defTabSz="914319"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159" indent="0" algn="ctr" defTabSz="914319"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319" indent="0" algn="ctr" defTabSz="914319"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47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63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579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295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116"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275"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dirty="0" smtClean="0">
                <a:solidFill>
                  <a:schemeClr val="tx1"/>
                </a:solidFill>
              </a:rPr>
              <a:t>　</a:t>
            </a:r>
            <a:endParaRPr lang="en-US" altLang="ja-JP" sz="1600" dirty="0" smtClean="0">
              <a:solidFill>
                <a:schemeClr val="tx1"/>
              </a:solidFill>
            </a:endParaRPr>
          </a:p>
          <a:p>
            <a:pPr algn="l"/>
            <a:r>
              <a:rPr lang="ja-JP" altLang="en-US" sz="1600" dirty="0" smtClean="0">
                <a:solidFill>
                  <a:schemeClr val="tx1"/>
                </a:solidFill>
              </a:rPr>
              <a:t>　①　「障害者自立支援給付費等過誤申立書」（岡山市様式）</a:t>
            </a:r>
            <a:r>
              <a:rPr lang="en-US" altLang="ja-JP" sz="1600" dirty="0" smtClean="0">
                <a:solidFill>
                  <a:schemeClr val="tx1"/>
                </a:solidFill>
              </a:rPr>
              <a:t>※1</a:t>
            </a:r>
            <a:r>
              <a:rPr lang="ja-JP" altLang="en-US" sz="1600" dirty="0" smtClean="0">
                <a:solidFill>
                  <a:schemeClr val="tx1"/>
                </a:solidFill>
              </a:rPr>
              <a:t>に必要事項を記入し、必要書</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類</a:t>
            </a:r>
            <a:r>
              <a:rPr lang="en-US" altLang="ja-JP" sz="1600" dirty="0" smtClean="0">
                <a:solidFill>
                  <a:schemeClr val="tx1"/>
                </a:solidFill>
              </a:rPr>
              <a:t>※2</a:t>
            </a:r>
            <a:r>
              <a:rPr lang="ja-JP" altLang="en-US" sz="1600" dirty="0" smtClean="0">
                <a:solidFill>
                  <a:schemeClr val="tx1"/>
                </a:solidFill>
              </a:rPr>
              <a:t>を添付の上、岡山市障害福祉課まで郵送又は直接お持ちください。</a:t>
            </a:r>
            <a:r>
              <a:rPr lang="en-US" altLang="ja-JP" sz="1600" dirty="0" smtClean="0">
                <a:solidFill>
                  <a:schemeClr val="tx1"/>
                </a:solidFill>
              </a:rPr>
              <a:t>※3</a:t>
            </a:r>
          </a:p>
          <a:p>
            <a:pPr algn="l"/>
            <a:r>
              <a:rPr lang="ja-JP" altLang="en-US" sz="1600" dirty="0" smtClean="0">
                <a:solidFill>
                  <a:schemeClr val="tx1"/>
                </a:solidFill>
              </a:rPr>
              <a:t>　　（毎月月末が提出期限となります。郵送の場合、期限までに余裕を持ってご提出下さい。）</a:t>
            </a:r>
            <a:endParaRPr lang="en-US" altLang="ja-JP" sz="1600" dirty="0" smtClean="0">
              <a:solidFill>
                <a:schemeClr val="tx1"/>
              </a:solidFill>
            </a:endParaRPr>
          </a:p>
          <a:p>
            <a:pPr algn="l"/>
            <a:endParaRPr lang="en-US" altLang="ja-JP" sz="1600" dirty="0">
              <a:solidFill>
                <a:schemeClr val="tx1"/>
              </a:solidFill>
            </a:endParaRPr>
          </a:p>
          <a:p>
            <a:pPr algn="l"/>
            <a:r>
              <a:rPr lang="ja-JP" altLang="en-US" sz="1600" dirty="0" smtClean="0">
                <a:solidFill>
                  <a:schemeClr val="tx1"/>
                </a:solidFill>
              </a:rPr>
              <a:t>　　</a:t>
            </a:r>
            <a:r>
              <a:rPr lang="en-US" altLang="ja-JP" sz="1600" dirty="0" smtClean="0">
                <a:solidFill>
                  <a:schemeClr val="tx1"/>
                </a:solidFill>
              </a:rPr>
              <a:t>※1</a:t>
            </a:r>
            <a:r>
              <a:rPr lang="ja-JP" altLang="en-US" sz="1600" dirty="0" smtClean="0">
                <a:solidFill>
                  <a:schemeClr val="tx1"/>
                </a:solidFill>
              </a:rPr>
              <a:t>　岡山市へ提出していただくのは事業所の利用者のうち、岡山市支給決定者に限ります。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en-US" altLang="ja-JP" sz="1600" dirty="0" smtClean="0">
                <a:solidFill>
                  <a:schemeClr val="tx1"/>
                </a:solidFill>
              </a:rPr>
              <a:t>※2</a:t>
            </a:r>
            <a:r>
              <a:rPr lang="ja-JP" altLang="en-US" sz="1600" dirty="0" smtClean="0">
                <a:solidFill>
                  <a:schemeClr val="tx1"/>
                </a:solidFill>
              </a:rPr>
              <a:t>　添付書類は、</a:t>
            </a:r>
            <a:endParaRPr lang="en-US" altLang="ja-JP" sz="1600" dirty="0" smtClean="0">
              <a:solidFill>
                <a:schemeClr val="tx1"/>
              </a:solidFill>
            </a:endParaRPr>
          </a:p>
          <a:p>
            <a:pPr algn="l"/>
            <a:r>
              <a:rPr lang="ja-JP" altLang="en-US" sz="1600" dirty="0" smtClean="0">
                <a:solidFill>
                  <a:schemeClr val="tx1"/>
                </a:solidFill>
              </a:rPr>
              <a:t>　　　　各受給者の</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・（誤った請求資料）</a:t>
            </a:r>
            <a:endParaRPr lang="en-US" altLang="ja-JP" sz="1600" dirty="0" smtClean="0">
              <a:solidFill>
                <a:schemeClr val="tx1"/>
              </a:solidFill>
            </a:endParaRPr>
          </a:p>
          <a:p>
            <a:pPr algn="l"/>
            <a:r>
              <a:rPr lang="ja-JP" altLang="en-US" sz="1600" dirty="0" smtClean="0">
                <a:solidFill>
                  <a:schemeClr val="tx1"/>
                </a:solidFill>
              </a:rPr>
              <a:t>　　　　　　取り下げを行いたい請求明細書・サービス提供実績記録票</a:t>
            </a:r>
            <a:endParaRPr lang="en-US" altLang="ja-JP" sz="1600" dirty="0" smtClean="0">
              <a:solidFill>
                <a:schemeClr val="tx1"/>
              </a:solidFill>
            </a:endParaRPr>
          </a:p>
          <a:p>
            <a:pPr algn="l"/>
            <a:r>
              <a:rPr lang="ja-JP" altLang="en-US" sz="1600" dirty="0" smtClean="0">
                <a:solidFill>
                  <a:schemeClr val="tx1"/>
                </a:solidFill>
              </a:rPr>
              <a:t>　　　　　・（正しい請求資料）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取り下げ後に修正し、請求する予定の請求明細書・サービス提供実績記録票</a:t>
            </a:r>
            <a:endParaRPr lang="en-US" altLang="ja-JP" sz="1600" dirty="0" smtClean="0">
              <a:solidFill>
                <a:schemeClr val="tx1"/>
              </a:solidFill>
            </a:endParaRPr>
          </a:p>
          <a:p>
            <a:pPr algn="l"/>
            <a:endParaRPr lang="en-US" altLang="ja-JP" sz="1600" dirty="0" smtClean="0">
              <a:solidFill>
                <a:schemeClr val="tx1"/>
              </a:solidFill>
            </a:endParaRPr>
          </a:p>
          <a:p>
            <a:pPr algn="l"/>
            <a:r>
              <a:rPr lang="ja-JP" altLang="en-US" sz="1600" dirty="0" smtClean="0">
                <a:solidFill>
                  <a:schemeClr val="tx1"/>
                </a:solidFill>
              </a:rPr>
              <a:t>　　　　を申請様式へ記載した受給者順に並べて添付してください。ただし、サービス提供実績</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記録票に修正がなく、請求明細書内容のみ修正する場合には、サービス提供実績記録</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票は当初請求分のみの添付で可。又、取り下げのみ行い、再請求を行わない場合には</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修正後の請求明細書・サービス提供実績記録票の添付は不要です。</a:t>
            </a:r>
            <a:endParaRPr lang="en-US" altLang="ja-JP" sz="1600" dirty="0" smtClean="0">
              <a:solidFill>
                <a:schemeClr val="tx1"/>
              </a:solidFill>
            </a:endParaRPr>
          </a:p>
          <a:p>
            <a:pPr algn="l"/>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en-US" altLang="ja-JP" sz="1600" dirty="0" smtClean="0">
                <a:solidFill>
                  <a:schemeClr val="tx1"/>
                </a:solidFill>
              </a:rPr>
              <a:t>※3</a:t>
            </a:r>
            <a:r>
              <a:rPr lang="ja-JP" altLang="en-US" sz="1600" dirty="0">
                <a:solidFill>
                  <a:schemeClr val="tx1"/>
                </a:solidFill>
              </a:rPr>
              <a:t>　過誤対象月や対象者数が多数ある場合には提出時期を分けていただくことも可能で</a:t>
            </a:r>
            <a:endParaRPr lang="en-US" altLang="ja-JP" sz="1600" dirty="0">
              <a:solidFill>
                <a:schemeClr val="tx1"/>
              </a:solidFill>
            </a:endParaRPr>
          </a:p>
          <a:p>
            <a:pPr algn="l"/>
            <a:r>
              <a:rPr lang="ja-JP" altLang="en-US" sz="1600" dirty="0">
                <a:solidFill>
                  <a:schemeClr val="tx1"/>
                </a:solidFill>
              </a:rPr>
              <a:t>　　　　す。過誤申立書作成前に障害福祉課までご相談ください。</a:t>
            </a:r>
          </a:p>
        </p:txBody>
      </p:sp>
      <p:sp>
        <p:nvSpPr>
          <p:cNvPr id="3" name="フッター プレースホルダー 2"/>
          <p:cNvSpPr>
            <a:spLocks noGrp="1"/>
          </p:cNvSpPr>
          <p:nvPr>
            <p:ph type="ftr" sz="quarter" idx="11"/>
          </p:nvPr>
        </p:nvSpPr>
        <p:spPr>
          <a:xfrm>
            <a:off x="3124200" y="6381328"/>
            <a:ext cx="2895600" cy="365125"/>
          </a:xfrm>
        </p:spPr>
        <p:txBody>
          <a:bodyPr/>
          <a:lstStyle/>
          <a:p>
            <a:r>
              <a:rPr kumimoji="1" lang="en-US" altLang="ja-JP" sz="1400" b="1" dirty="0" smtClean="0">
                <a:solidFill>
                  <a:schemeClr val="tx1"/>
                </a:solidFill>
              </a:rPr>
              <a:t>3</a:t>
            </a:r>
            <a:endParaRPr kumimoji="1" lang="ja-JP" altLang="en-US" sz="1400" b="1" dirty="0">
              <a:solidFill>
                <a:schemeClr val="tx1"/>
              </a:solidFill>
            </a:endParaRPr>
          </a:p>
        </p:txBody>
      </p:sp>
    </p:spTree>
    <p:extLst>
      <p:ext uri="{BB962C8B-B14F-4D97-AF65-F5344CB8AC3E}">
        <p14:creationId xmlns:p14="http://schemas.microsoft.com/office/powerpoint/2010/main" val="3973199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03648" y="404664"/>
            <a:ext cx="6192688" cy="576064"/>
          </a:xfrm>
        </p:spPr>
        <p:txBody>
          <a:bodyPr>
            <a:noAutofit/>
          </a:bodyPr>
          <a:lstStyle/>
          <a:p>
            <a:r>
              <a:rPr lang="ja-JP" altLang="en-US" sz="2000" b="1" u="sng" dirty="0"/>
              <a:t>障害者等自立支援給付費等過誤申立手続きについて</a:t>
            </a:r>
          </a:p>
        </p:txBody>
      </p:sp>
      <p:sp>
        <p:nvSpPr>
          <p:cNvPr id="5" name="タイトル 1"/>
          <p:cNvSpPr txBox="1">
            <a:spLocks/>
          </p:cNvSpPr>
          <p:nvPr/>
        </p:nvSpPr>
        <p:spPr>
          <a:xfrm>
            <a:off x="611560" y="908720"/>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過誤申立の流れ②</a:t>
            </a:r>
            <a:endParaRPr lang="ja-JP" altLang="en-US" sz="1800" b="1" dirty="0"/>
          </a:p>
        </p:txBody>
      </p:sp>
      <p:sp>
        <p:nvSpPr>
          <p:cNvPr id="6" name="正方形/長方形 5"/>
          <p:cNvSpPr/>
          <p:nvPr/>
        </p:nvSpPr>
        <p:spPr>
          <a:xfrm>
            <a:off x="467544" y="908720"/>
            <a:ext cx="8280920" cy="5760640"/>
          </a:xfrm>
          <a:prstGeom prst="rect">
            <a:avLst/>
          </a:prstGeom>
          <a:solidFill>
            <a:schemeClr val="accent5">
              <a:lumMod val="40000"/>
              <a:lumOff val="60000"/>
              <a:alpha val="24000"/>
            </a:schemeClr>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755576" y="1412776"/>
            <a:ext cx="7704856" cy="4824536"/>
          </a:xfrm>
          <a:prstGeom prst="rect">
            <a:avLst/>
          </a:prstGeom>
          <a:solidFill>
            <a:schemeClr val="bg1"/>
          </a:solidFill>
          <a:ln>
            <a:solidFill>
              <a:srgbClr val="0070C0"/>
            </a:solidFill>
            <a:prstDash val="sysDot"/>
          </a:ln>
        </p:spPr>
        <p:txBody>
          <a:bodyPr vert="horz" lIns="91432" tIns="45716" rIns="91432" bIns="45716" rtlCol="0">
            <a:normAutofit/>
          </a:bodyPr>
          <a:lstStyle>
            <a:lvl1pPr marL="0" indent="0" algn="ctr" defTabSz="914319"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159" indent="0" algn="ctr" defTabSz="914319"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319" indent="0" algn="ctr" defTabSz="914319"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47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63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579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295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116"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275"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dirty="0" smtClean="0">
                <a:solidFill>
                  <a:schemeClr val="tx1"/>
                </a:solidFill>
              </a:rPr>
              <a:t>　</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②　市は、毎月月末までにサービス事業所から提出のあった過誤申立書情報を翌月上</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旬に国保連へ送信します。（これによって修正したい請求情報が取り消されます。）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endParaRPr lang="en-US" altLang="ja-JP" sz="1600" dirty="0" smtClean="0">
              <a:solidFill>
                <a:schemeClr val="tx1"/>
              </a:solidFill>
            </a:endParaRPr>
          </a:p>
          <a:p>
            <a:pPr algn="l"/>
            <a:r>
              <a:rPr lang="ja-JP" altLang="en-US" sz="1600" dirty="0" smtClean="0">
                <a:solidFill>
                  <a:schemeClr val="tx1"/>
                </a:solidFill>
              </a:rPr>
              <a:t>　③　サービス事業所は、過誤申立書を提出した翌月１０日（請求締切日）までに、修正</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後の正しい請求情報を国保連へ送信してください。　</a:t>
            </a:r>
            <a:endParaRPr lang="en-US" altLang="ja-JP" sz="1600" dirty="0" smtClean="0">
              <a:solidFill>
                <a:schemeClr val="tx1"/>
              </a:solidFill>
            </a:endParaRPr>
          </a:p>
          <a:p>
            <a:pPr algn="l"/>
            <a:endParaRPr lang="en-US" altLang="ja-JP" sz="1600" dirty="0">
              <a:solidFill>
                <a:schemeClr val="tx1"/>
              </a:solidFill>
            </a:endParaRPr>
          </a:p>
          <a:p>
            <a:pPr algn="l"/>
            <a:r>
              <a:rPr lang="ja-JP" altLang="en-US" sz="1600" dirty="0">
                <a:solidFill>
                  <a:schemeClr val="tx1"/>
                </a:solidFill>
              </a:rPr>
              <a:t>　　　</a:t>
            </a:r>
            <a:r>
              <a:rPr lang="en-US" altLang="ja-JP" sz="1600" dirty="0">
                <a:solidFill>
                  <a:schemeClr val="tx1"/>
                </a:solidFill>
              </a:rPr>
              <a:t>※</a:t>
            </a:r>
            <a:r>
              <a:rPr lang="ja-JP" altLang="en-US" sz="1600" dirty="0">
                <a:solidFill>
                  <a:schemeClr val="tx1"/>
                </a:solidFill>
              </a:rPr>
              <a:t>　既請求情報の取消がなされないまま、サービス事業所から再請求情報を</a:t>
            </a:r>
            <a:r>
              <a:rPr lang="ja-JP" altLang="en-US" sz="1600" dirty="0" smtClean="0">
                <a:solidFill>
                  <a:schemeClr val="tx1"/>
                </a:solidFill>
              </a:rPr>
              <a:t>国保</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連へ</a:t>
            </a:r>
            <a:r>
              <a:rPr lang="ja-JP" altLang="en-US" sz="1600" dirty="0">
                <a:solidFill>
                  <a:schemeClr val="tx1"/>
                </a:solidFill>
              </a:rPr>
              <a:t>送信した場合には、「基本情報が重複しています。」という</a:t>
            </a:r>
            <a:r>
              <a:rPr lang="ja-JP" altLang="en-US" sz="1600" dirty="0" smtClean="0">
                <a:solidFill>
                  <a:schemeClr val="tx1"/>
                </a:solidFill>
              </a:rPr>
              <a:t>エラーメッセージが</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通知され、再請求情報が受け付けられませんので必ず再請求を行う前月までに過</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誤申立書を提出してください。</a:t>
            </a:r>
            <a:endParaRPr lang="en-US" altLang="ja-JP" sz="1600" dirty="0" smtClean="0">
              <a:solidFill>
                <a:schemeClr val="tx1"/>
              </a:solidFill>
            </a:endParaRPr>
          </a:p>
          <a:p>
            <a:pPr algn="l"/>
            <a:endParaRPr lang="en-US" altLang="ja-JP" sz="1600" dirty="0">
              <a:solidFill>
                <a:schemeClr val="tx1"/>
              </a:solidFill>
            </a:endParaRPr>
          </a:p>
          <a:p>
            <a:pPr algn="l"/>
            <a:r>
              <a:rPr lang="ja-JP" altLang="en-US" sz="1600" dirty="0" smtClean="0">
                <a:solidFill>
                  <a:schemeClr val="tx1"/>
                </a:solidFill>
              </a:rPr>
              <a:t>　　　</a:t>
            </a:r>
            <a:r>
              <a:rPr lang="en-US" altLang="ja-JP" sz="1600" dirty="0" smtClean="0">
                <a:solidFill>
                  <a:schemeClr val="tx1"/>
                </a:solidFill>
              </a:rPr>
              <a:t>※</a:t>
            </a:r>
            <a:r>
              <a:rPr lang="ja-JP" altLang="en-US" sz="1600" dirty="0" smtClean="0">
                <a:solidFill>
                  <a:schemeClr val="tx1"/>
                </a:solidFill>
              </a:rPr>
              <a:t>利用者負担上限額管理結果票の誤りについては、過誤申立の対象となりません。</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この場合、上限額管理事業所が上限額管理結果票を「修正」で国保連へ再送信し</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ja-JP" altLang="en-US" sz="1600" dirty="0" err="1" smtClean="0">
                <a:solidFill>
                  <a:schemeClr val="tx1"/>
                </a:solidFill>
              </a:rPr>
              <a:t>て</a:t>
            </a:r>
            <a:r>
              <a:rPr lang="ja-JP" altLang="en-US" sz="1600" dirty="0" smtClean="0">
                <a:solidFill>
                  <a:schemeClr val="tx1"/>
                </a:solidFill>
              </a:rPr>
              <a:t>ください。</a:t>
            </a:r>
            <a:endParaRPr lang="ja-JP" altLang="en-US" sz="1600" dirty="0">
              <a:solidFill>
                <a:schemeClr val="tx1"/>
              </a:solidFill>
            </a:endParaRPr>
          </a:p>
        </p:txBody>
      </p:sp>
      <p:sp>
        <p:nvSpPr>
          <p:cNvPr id="3" name="フッター プレースホルダー 2"/>
          <p:cNvSpPr>
            <a:spLocks noGrp="1"/>
          </p:cNvSpPr>
          <p:nvPr>
            <p:ph type="ftr" sz="quarter" idx="11"/>
          </p:nvPr>
        </p:nvSpPr>
        <p:spPr>
          <a:xfrm>
            <a:off x="3124200" y="6381328"/>
            <a:ext cx="2895600" cy="365125"/>
          </a:xfrm>
        </p:spPr>
        <p:txBody>
          <a:bodyPr/>
          <a:lstStyle/>
          <a:p>
            <a:r>
              <a:rPr kumimoji="1" lang="en-US" altLang="ja-JP" sz="1400" b="1" dirty="0" smtClean="0">
                <a:solidFill>
                  <a:schemeClr val="tx1"/>
                </a:solidFill>
              </a:rPr>
              <a:t>4</a:t>
            </a:r>
            <a:endParaRPr kumimoji="1" lang="ja-JP" altLang="en-US" sz="1400" b="1" dirty="0">
              <a:solidFill>
                <a:schemeClr val="tx1"/>
              </a:solidFill>
            </a:endParaRPr>
          </a:p>
        </p:txBody>
      </p:sp>
    </p:spTree>
    <p:extLst>
      <p:ext uri="{BB962C8B-B14F-4D97-AF65-F5344CB8AC3E}">
        <p14:creationId xmlns:p14="http://schemas.microsoft.com/office/powerpoint/2010/main" val="2590706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03648" y="404664"/>
            <a:ext cx="6192688" cy="576064"/>
          </a:xfrm>
        </p:spPr>
        <p:txBody>
          <a:bodyPr>
            <a:noAutofit/>
          </a:bodyPr>
          <a:lstStyle/>
          <a:p>
            <a:r>
              <a:rPr lang="ja-JP" altLang="en-US" sz="2000" b="1" u="sng" dirty="0"/>
              <a:t>障害者等自立支援給付費等過誤申立手続きについて</a:t>
            </a:r>
          </a:p>
        </p:txBody>
      </p:sp>
      <p:sp>
        <p:nvSpPr>
          <p:cNvPr id="5" name="タイトル 1"/>
          <p:cNvSpPr txBox="1">
            <a:spLocks/>
          </p:cNvSpPr>
          <p:nvPr/>
        </p:nvSpPr>
        <p:spPr>
          <a:xfrm>
            <a:off x="611560" y="908720"/>
            <a:ext cx="2151856" cy="648071"/>
          </a:xfrm>
          <a:prstGeom prst="rect">
            <a:avLst/>
          </a:prstGeom>
        </p:spPr>
        <p:txBody>
          <a:bodyPr vert="horz" lIns="91432" tIns="45716" rIns="91432" bIns="45716" rtlCol="0" anchor="ctr">
            <a:normAutofit fontScale="97500"/>
          </a:bodyPr>
          <a:lstStyle>
            <a:lvl1pPr algn="ctr" defTabSz="914319"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過誤申立の流れ③</a:t>
            </a:r>
            <a:endParaRPr lang="ja-JP" altLang="en-US" sz="1800" b="1" dirty="0"/>
          </a:p>
        </p:txBody>
      </p:sp>
      <p:sp>
        <p:nvSpPr>
          <p:cNvPr id="6" name="正方形/長方形 5"/>
          <p:cNvSpPr/>
          <p:nvPr/>
        </p:nvSpPr>
        <p:spPr>
          <a:xfrm>
            <a:off x="457264" y="908720"/>
            <a:ext cx="8280920" cy="5760640"/>
          </a:xfrm>
          <a:prstGeom prst="rect">
            <a:avLst/>
          </a:prstGeom>
          <a:solidFill>
            <a:schemeClr val="accent5">
              <a:lumMod val="40000"/>
              <a:lumOff val="60000"/>
              <a:alpha val="24000"/>
            </a:schemeClr>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755576" y="1412776"/>
            <a:ext cx="7704856" cy="4824536"/>
          </a:xfrm>
          <a:prstGeom prst="rect">
            <a:avLst/>
          </a:prstGeom>
          <a:solidFill>
            <a:schemeClr val="bg1"/>
          </a:solidFill>
          <a:ln>
            <a:solidFill>
              <a:srgbClr val="0070C0"/>
            </a:solidFill>
            <a:prstDash val="sysDot"/>
          </a:ln>
        </p:spPr>
        <p:txBody>
          <a:bodyPr vert="horz" lIns="91432" tIns="45716" rIns="91432" bIns="45716" rtlCol="0">
            <a:normAutofit/>
          </a:bodyPr>
          <a:lstStyle>
            <a:lvl1pPr marL="0" indent="0" algn="ctr" defTabSz="914319"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159" indent="0" algn="ctr" defTabSz="914319"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319" indent="0" algn="ctr" defTabSz="914319"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47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638"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579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2957"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116"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275" indent="0" algn="ctr" defTabSz="914319"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600" dirty="0" smtClean="0">
              <a:solidFill>
                <a:schemeClr val="tx1"/>
              </a:solidFill>
            </a:endParaRPr>
          </a:p>
          <a:p>
            <a:pPr algn="l"/>
            <a:r>
              <a:rPr lang="ja-JP" altLang="en-US" sz="1600" dirty="0" smtClean="0">
                <a:solidFill>
                  <a:schemeClr val="tx1"/>
                </a:solidFill>
              </a:rPr>
              <a:t>　④　国保連では、過誤申立対象となった既に支払済の請求額と正しい内容で再請求さ</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ja-JP" altLang="en-US" sz="1600" dirty="0" err="1" smtClean="0">
                <a:solidFill>
                  <a:schemeClr val="tx1"/>
                </a:solidFill>
              </a:rPr>
              <a:t>れた</a:t>
            </a:r>
            <a:r>
              <a:rPr lang="ja-JP" altLang="en-US" sz="1600" dirty="0" smtClean="0">
                <a:solidFill>
                  <a:schemeClr val="tx1"/>
                </a:solidFill>
              </a:rPr>
              <a:t>額の差額を調整して、サービス事業所へ支払又は請求を行います。</a:t>
            </a:r>
            <a:endParaRPr lang="en-US" altLang="ja-JP" sz="1600" dirty="0" smtClean="0">
              <a:solidFill>
                <a:schemeClr val="tx1"/>
              </a:solidFill>
            </a:endParaRPr>
          </a:p>
          <a:p>
            <a:pPr algn="l"/>
            <a:endParaRPr lang="en-US" altLang="ja-JP" sz="1600" dirty="0">
              <a:solidFill>
                <a:schemeClr val="tx1"/>
              </a:solidFill>
            </a:endParaRPr>
          </a:p>
          <a:p>
            <a:pPr algn="l"/>
            <a:r>
              <a:rPr lang="ja-JP" altLang="en-US" sz="1600" dirty="0" smtClean="0">
                <a:solidFill>
                  <a:schemeClr val="tx1"/>
                </a:solidFill>
              </a:rPr>
              <a:t>　　</a:t>
            </a:r>
            <a:r>
              <a:rPr lang="en-US" altLang="ja-JP" sz="1600" dirty="0" smtClean="0">
                <a:solidFill>
                  <a:schemeClr val="tx1"/>
                </a:solidFill>
              </a:rPr>
              <a:t>※</a:t>
            </a:r>
            <a:r>
              <a:rPr lang="ja-JP" altLang="en-US" sz="1600" dirty="0" smtClean="0">
                <a:solidFill>
                  <a:schemeClr val="tx1"/>
                </a:solidFill>
              </a:rPr>
              <a:t>　再請求が既請求額より多い場合には、差額が支払われます。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再請求額が既請求額より少ない場合には、差額はサービス事業所から国保連へ</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支払が発生することになりますが、通常は当月請求額</a:t>
            </a:r>
            <a:r>
              <a:rPr lang="ja-JP" altLang="en-US" sz="1600" dirty="0">
                <a:solidFill>
                  <a:schemeClr val="tx1"/>
                </a:solidFill>
              </a:rPr>
              <a:t>（再請求分</a:t>
            </a:r>
            <a:r>
              <a:rPr lang="ja-JP" altLang="en-US" sz="1600" dirty="0" smtClean="0">
                <a:solidFill>
                  <a:schemeClr val="tx1"/>
                </a:solidFill>
              </a:rPr>
              <a:t>以外の請求月前</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月の</a:t>
            </a:r>
            <a:r>
              <a:rPr lang="ja-JP" altLang="en-US" sz="1600" dirty="0">
                <a:solidFill>
                  <a:schemeClr val="tx1"/>
                </a:solidFill>
              </a:rPr>
              <a:t>サービス</a:t>
            </a:r>
            <a:r>
              <a:rPr lang="ja-JP" altLang="en-US" sz="1600" dirty="0" smtClean="0">
                <a:solidFill>
                  <a:schemeClr val="tx1"/>
                </a:solidFill>
              </a:rPr>
              <a:t>提供分に</a:t>
            </a:r>
            <a:r>
              <a:rPr lang="ja-JP" altLang="en-US" sz="1600" dirty="0">
                <a:solidFill>
                  <a:schemeClr val="tx1"/>
                </a:solidFill>
              </a:rPr>
              <a:t>かかる請求額</a:t>
            </a:r>
            <a:r>
              <a:rPr lang="ja-JP" altLang="en-US" sz="1600" dirty="0" smtClean="0">
                <a:solidFill>
                  <a:schemeClr val="tx1"/>
                </a:solidFill>
              </a:rPr>
              <a:t>）から差し引かれることになります。</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そのため、過誤申立書提出時には、当月請求額から差し引かれる額をあらかじ</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r>
              <a:rPr lang="ja-JP" altLang="en-US" sz="1600" dirty="0" err="1" smtClean="0">
                <a:solidFill>
                  <a:schemeClr val="tx1"/>
                </a:solidFill>
              </a:rPr>
              <a:t>め</a:t>
            </a:r>
            <a:r>
              <a:rPr lang="ja-JP" altLang="en-US" sz="1600" dirty="0" smtClean="0">
                <a:solidFill>
                  <a:schemeClr val="tx1"/>
                </a:solidFill>
              </a:rPr>
              <a:t>計算していただき、サービス事業所から国保連への支払が発生しないよう過誤</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申立書の提出月を分割するなど調整してください。</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a:t>
            </a:r>
            <a:endParaRPr lang="en-US" altLang="ja-JP" sz="1600" dirty="0" smtClean="0">
              <a:solidFill>
                <a:schemeClr val="tx1"/>
              </a:solidFill>
            </a:endParaRPr>
          </a:p>
          <a:p>
            <a:pPr algn="l"/>
            <a:r>
              <a:rPr lang="ja-JP" altLang="en-US" sz="1600" dirty="0" smtClean="0">
                <a:solidFill>
                  <a:schemeClr val="tx1"/>
                </a:solidFill>
              </a:rPr>
              <a:t>　　</a:t>
            </a:r>
            <a:r>
              <a:rPr lang="en-US" altLang="ja-JP" sz="1600" dirty="0" smtClean="0">
                <a:solidFill>
                  <a:schemeClr val="tx1"/>
                </a:solidFill>
              </a:rPr>
              <a:t>※</a:t>
            </a:r>
            <a:r>
              <a:rPr lang="ja-JP" altLang="en-US" sz="1600" dirty="0" smtClean="0">
                <a:solidFill>
                  <a:schemeClr val="tx1"/>
                </a:solidFill>
              </a:rPr>
              <a:t>　再請求内容が、エラーで返戻になった場合や再請求を行わなかった場合には、過</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誤申立対象となった既支払済の請求額全てが当月請求額から差し引かれることに</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なります。そのため、再請求については、請求誤りや、請求漏れのないようご注意</a:t>
            </a:r>
            <a:endParaRPr lang="en-US" altLang="ja-JP" sz="1600" dirty="0" smtClean="0">
              <a:solidFill>
                <a:schemeClr val="tx1"/>
              </a:solidFill>
            </a:endParaRPr>
          </a:p>
          <a:p>
            <a:pPr algn="l"/>
            <a:r>
              <a:rPr lang="ja-JP" altLang="en-US" sz="1600" dirty="0">
                <a:solidFill>
                  <a:schemeClr val="tx1"/>
                </a:solidFill>
              </a:rPr>
              <a:t>　</a:t>
            </a:r>
            <a:r>
              <a:rPr lang="ja-JP" altLang="en-US" sz="1600" dirty="0" smtClean="0">
                <a:solidFill>
                  <a:schemeClr val="tx1"/>
                </a:solidFill>
              </a:rPr>
              <a:t>　　　ください。</a:t>
            </a:r>
            <a:endParaRPr lang="ja-JP" altLang="en-US" sz="1600" dirty="0">
              <a:solidFill>
                <a:schemeClr val="tx1"/>
              </a:solidFill>
            </a:endParaRPr>
          </a:p>
        </p:txBody>
      </p:sp>
      <p:sp>
        <p:nvSpPr>
          <p:cNvPr id="3" name="フッター プレースホルダー 2"/>
          <p:cNvSpPr>
            <a:spLocks noGrp="1"/>
          </p:cNvSpPr>
          <p:nvPr>
            <p:ph type="ftr" sz="quarter" idx="11"/>
          </p:nvPr>
        </p:nvSpPr>
        <p:spPr>
          <a:xfrm>
            <a:off x="3124200" y="6376243"/>
            <a:ext cx="2895600" cy="365125"/>
          </a:xfrm>
        </p:spPr>
        <p:txBody>
          <a:bodyPr/>
          <a:lstStyle/>
          <a:p>
            <a:r>
              <a:rPr kumimoji="1" lang="en-US" altLang="ja-JP" sz="1400" b="1" dirty="0" smtClean="0">
                <a:solidFill>
                  <a:schemeClr val="tx1"/>
                </a:solidFill>
              </a:rPr>
              <a:t>5</a:t>
            </a:r>
            <a:endParaRPr kumimoji="1" lang="ja-JP" altLang="en-US" sz="1400" b="1" dirty="0">
              <a:solidFill>
                <a:schemeClr val="tx1"/>
              </a:solidFill>
            </a:endParaRPr>
          </a:p>
        </p:txBody>
      </p:sp>
    </p:spTree>
    <p:extLst>
      <p:ext uri="{BB962C8B-B14F-4D97-AF65-F5344CB8AC3E}">
        <p14:creationId xmlns:p14="http://schemas.microsoft.com/office/powerpoint/2010/main" val="1629900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2506</TotalTime>
  <Words>96</Words>
  <Application>Microsoft Office PowerPoint</Application>
  <PresentationFormat>画面に合わせる (4:3)</PresentationFormat>
  <Paragraphs>87</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障害者等自立支援給付費等過誤申立手続きについて</vt:lpstr>
      <vt:lpstr>障害者等自立支援給付費等過誤申立手続きについて</vt:lpstr>
      <vt:lpstr>障害者等自立支援給付費等過誤申立手続きについて</vt:lpstr>
      <vt:lpstr>障害者等自立支援給付費等過誤申立手続きについて</vt:lpstr>
      <vt:lpstr>障害者等自立支援給付費等過誤申立手続きについて</vt:lpstr>
    </vt:vector>
  </TitlesOfParts>
  <Company>岡山市役所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障害者等自立支援給付費等過誤申立手続きについて</dc:title>
  <dc:creator>やまさき　えいじ</dc:creator>
  <cp:lastModifiedBy>やまさき　えいじ</cp:lastModifiedBy>
  <cp:revision>48</cp:revision>
  <cp:lastPrinted>2018-07-19T08:55:08Z</cp:lastPrinted>
  <dcterms:created xsi:type="dcterms:W3CDTF">2018-07-13T06:39:58Z</dcterms:created>
  <dcterms:modified xsi:type="dcterms:W3CDTF">2018-07-20T01:38:14Z</dcterms:modified>
</cp:coreProperties>
</file>