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66" r:id="rId2"/>
    <p:sldId id="278" r:id="rId3"/>
    <p:sldId id="256" r:id="rId4"/>
    <p:sldId id="257" r:id="rId5"/>
    <p:sldId id="260" r:id="rId6"/>
    <p:sldId id="261" r:id="rId7"/>
    <p:sldId id="277" r:id="rId8"/>
    <p:sldId id="269" r:id="rId9"/>
    <p:sldId id="270" r:id="rId10"/>
    <p:sldId id="258" r:id="rId11"/>
    <p:sldId id="259" r:id="rId12"/>
    <p:sldId id="263" r:id="rId13"/>
    <p:sldId id="262" r:id="rId14"/>
    <p:sldId id="264" r:id="rId15"/>
    <p:sldId id="265" r:id="rId16"/>
    <p:sldId id="271" r:id="rId17"/>
    <p:sldId id="272" r:id="rId18"/>
    <p:sldId id="268" r:id="rId19"/>
    <p:sldId id="273" r:id="rId20"/>
    <p:sldId id="275" r:id="rId21"/>
    <p:sldId id="276" r:id="rId22"/>
    <p:sldId id="274" r:id="rId2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5196" autoAdjust="0"/>
  </p:normalViewPr>
  <p:slideViewPr>
    <p:cSldViewPr snapToGrid="0">
      <p:cViewPr varScale="1">
        <p:scale>
          <a:sx n="78" d="100"/>
          <a:sy n="78" d="100"/>
        </p:scale>
        <p:origin x="715" y="5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23D111-B76D-448C-9421-2B90AE613F61}" type="datetimeFigureOut">
              <a:rPr kumimoji="1" lang="ja-JP" altLang="en-US" smtClean="0"/>
              <a:t>2025/3/11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409D10-3CCB-4A41-9207-8EFC7E7E6507}" type="slidenum">
              <a:rPr kumimoji="1" lang="ja-JP" altLang="en-US" smtClean="0"/>
              <a:t>‹#›</a:t>
            </a:fld>
            <a:endParaRPr kumimoji="1" lang="ja-JP" altLang="en-US"/>
          </a:p>
        </p:txBody>
      </p:sp>
    </p:spTree>
    <p:extLst>
      <p:ext uri="{BB962C8B-B14F-4D97-AF65-F5344CB8AC3E}">
        <p14:creationId xmlns:p14="http://schemas.microsoft.com/office/powerpoint/2010/main" val="10738081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3F1EA3-EC60-46EF-8D4E-762EBF192D9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3160C16-6F15-49BB-BD87-8AA16BA247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D5E6162-798B-4660-9F99-4F7D234BDEC5}"/>
              </a:ext>
            </a:extLst>
          </p:cNvPr>
          <p:cNvSpPr>
            <a:spLocks noGrp="1"/>
          </p:cNvSpPr>
          <p:nvPr>
            <p:ph type="dt" sz="half" idx="10"/>
          </p:nvPr>
        </p:nvSpPr>
        <p:spPr/>
        <p:txBody>
          <a:bodyPr/>
          <a:lstStyle/>
          <a:p>
            <a:fld id="{C0F2DFDA-AE8D-4F3D-A840-FAA332DA4D5B}" type="datetime1">
              <a:rPr kumimoji="1" lang="ja-JP" altLang="en-US" smtClean="0"/>
              <a:t>2025/3/11</a:t>
            </a:fld>
            <a:endParaRPr kumimoji="1" lang="ja-JP" altLang="en-US"/>
          </a:p>
        </p:txBody>
      </p:sp>
      <p:sp>
        <p:nvSpPr>
          <p:cNvPr id="5" name="フッター プレースホルダー 4">
            <a:extLst>
              <a:ext uri="{FF2B5EF4-FFF2-40B4-BE49-F238E27FC236}">
                <a16:creationId xmlns:a16="http://schemas.microsoft.com/office/drawing/2014/main" id="{EC61453D-35CA-4605-B466-4A25A595327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9CDB346-A4AD-4A66-BE72-50C47BAAE8C6}"/>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389918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CE1BB2-F9D0-4F82-8389-55508CF9668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6406650-5BE4-453A-B682-299D0FA6480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6082E74-434D-4E94-93DA-81A1178CB40B}"/>
              </a:ext>
            </a:extLst>
          </p:cNvPr>
          <p:cNvSpPr>
            <a:spLocks noGrp="1"/>
          </p:cNvSpPr>
          <p:nvPr>
            <p:ph type="dt" sz="half" idx="10"/>
          </p:nvPr>
        </p:nvSpPr>
        <p:spPr/>
        <p:txBody>
          <a:bodyPr/>
          <a:lstStyle/>
          <a:p>
            <a:fld id="{1189DFFC-6D62-4AE3-979D-1527472ABEF4}" type="datetime1">
              <a:rPr kumimoji="1" lang="ja-JP" altLang="en-US" smtClean="0"/>
              <a:t>2025/3/11</a:t>
            </a:fld>
            <a:endParaRPr kumimoji="1" lang="ja-JP" altLang="en-US"/>
          </a:p>
        </p:txBody>
      </p:sp>
      <p:sp>
        <p:nvSpPr>
          <p:cNvPr id="5" name="フッター プレースホルダー 4">
            <a:extLst>
              <a:ext uri="{FF2B5EF4-FFF2-40B4-BE49-F238E27FC236}">
                <a16:creationId xmlns:a16="http://schemas.microsoft.com/office/drawing/2014/main" id="{4818CE34-C79A-4E12-AE5D-736C31E7F0C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75F8A6A-31A3-4640-8B4D-6E102C4B866B}"/>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3511785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5882C56-35B3-4D3C-9763-A253C48C944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785A316-911F-4E3D-A506-CF18F4DA96C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E911E4-F622-4B93-927A-11B2D349FFC4}"/>
              </a:ext>
            </a:extLst>
          </p:cNvPr>
          <p:cNvSpPr>
            <a:spLocks noGrp="1"/>
          </p:cNvSpPr>
          <p:nvPr>
            <p:ph type="dt" sz="half" idx="10"/>
          </p:nvPr>
        </p:nvSpPr>
        <p:spPr/>
        <p:txBody>
          <a:bodyPr/>
          <a:lstStyle/>
          <a:p>
            <a:fld id="{56D29F77-625B-4691-9543-5F56421A936B}" type="datetime1">
              <a:rPr kumimoji="1" lang="ja-JP" altLang="en-US" smtClean="0"/>
              <a:t>2025/3/11</a:t>
            </a:fld>
            <a:endParaRPr kumimoji="1" lang="ja-JP" altLang="en-US"/>
          </a:p>
        </p:txBody>
      </p:sp>
      <p:sp>
        <p:nvSpPr>
          <p:cNvPr id="5" name="フッター プレースホルダー 4">
            <a:extLst>
              <a:ext uri="{FF2B5EF4-FFF2-40B4-BE49-F238E27FC236}">
                <a16:creationId xmlns:a16="http://schemas.microsoft.com/office/drawing/2014/main" id="{4727B47D-B5BF-4E53-9B6E-2A448CFBB79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80DB518-9FFD-4A8D-8319-B9E39836A38E}"/>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101673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2758B4-699F-4A01-881B-2E3EF18ED51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B317C70-B3A6-468D-9FE9-BA88703B355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7C123E5-E8B2-425F-827F-6B6ACB213591}"/>
              </a:ext>
            </a:extLst>
          </p:cNvPr>
          <p:cNvSpPr>
            <a:spLocks noGrp="1"/>
          </p:cNvSpPr>
          <p:nvPr>
            <p:ph type="dt" sz="half" idx="10"/>
          </p:nvPr>
        </p:nvSpPr>
        <p:spPr/>
        <p:txBody>
          <a:bodyPr/>
          <a:lstStyle/>
          <a:p>
            <a:fld id="{CB633905-F04D-4588-9C66-032E92BF47DB}" type="datetime1">
              <a:rPr kumimoji="1" lang="ja-JP" altLang="en-US" smtClean="0"/>
              <a:t>2025/3/11</a:t>
            </a:fld>
            <a:endParaRPr kumimoji="1" lang="ja-JP" altLang="en-US"/>
          </a:p>
        </p:txBody>
      </p:sp>
      <p:sp>
        <p:nvSpPr>
          <p:cNvPr id="5" name="フッター プレースホルダー 4">
            <a:extLst>
              <a:ext uri="{FF2B5EF4-FFF2-40B4-BE49-F238E27FC236}">
                <a16:creationId xmlns:a16="http://schemas.microsoft.com/office/drawing/2014/main" id="{EB5422C9-BB27-4832-A656-7458380085C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56642B8-77FE-4435-85DE-83729CF14C38}"/>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3226660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DAC9B5-EDF7-48B7-B830-3B755A664F2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7C0CDD8-2623-4B9B-BB9D-09E0F2CE80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96F1F54-7E66-4FA0-9764-2D8601D0DF37}"/>
              </a:ext>
            </a:extLst>
          </p:cNvPr>
          <p:cNvSpPr>
            <a:spLocks noGrp="1"/>
          </p:cNvSpPr>
          <p:nvPr>
            <p:ph type="dt" sz="half" idx="10"/>
          </p:nvPr>
        </p:nvSpPr>
        <p:spPr/>
        <p:txBody>
          <a:bodyPr/>
          <a:lstStyle/>
          <a:p>
            <a:fld id="{5AAE2AA0-3FE4-492D-92FF-956557CE2F2D}" type="datetime1">
              <a:rPr kumimoji="1" lang="ja-JP" altLang="en-US" smtClean="0"/>
              <a:t>2025/3/11</a:t>
            </a:fld>
            <a:endParaRPr kumimoji="1" lang="ja-JP" altLang="en-US"/>
          </a:p>
        </p:txBody>
      </p:sp>
      <p:sp>
        <p:nvSpPr>
          <p:cNvPr id="5" name="フッター プレースホルダー 4">
            <a:extLst>
              <a:ext uri="{FF2B5EF4-FFF2-40B4-BE49-F238E27FC236}">
                <a16:creationId xmlns:a16="http://schemas.microsoft.com/office/drawing/2014/main" id="{4C990EE4-3614-431E-9EFF-1969000E7E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306041D-52A7-4CF8-B0EB-BBDE336E2BEB}"/>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535720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AE533C-AA73-4295-8C73-BCBF1D262A1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189D83C-54C7-45D7-B64E-3DA00A97B51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6DE090A-B21F-42FB-A34A-92D65CF3D41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BAFAEB4-1F10-4620-A7AD-0CAF66C7DB85}"/>
              </a:ext>
            </a:extLst>
          </p:cNvPr>
          <p:cNvSpPr>
            <a:spLocks noGrp="1"/>
          </p:cNvSpPr>
          <p:nvPr>
            <p:ph type="dt" sz="half" idx="10"/>
          </p:nvPr>
        </p:nvSpPr>
        <p:spPr/>
        <p:txBody>
          <a:bodyPr/>
          <a:lstStyle/>
          <a:p>
            <a:fld id="{44302F87-FA52-48B7-9787-8034D41C7217}" type="datetime1">
              <a:rPr kumimoji="1" lang="ja-JP" altLang="en-US" smtClean="0"/>
              <a:t>2025/3/11</a:t>
            </a:fld>
            <a:endParaRPr kumimoji="1" lang="ja-JP" altLang="en-US"/>
          </a:p>
        </p:txBody>
      </p:sp>
      <p:sp>
        <p:nvSpPr>
          <p:cNvPr id="6" name="フッター プレースホルダー 5">
            <a:extLst>
              <a:ext uri="{FF2B5EF4-FFF2-40B4-BE49-F238E27FC236}">
                <a16:creationId xmlns:a16="http://schemas.microsoft.com/office/drawing/2014/main" id="{A8A7F16E-FFA2-4312-BB6D-F1423AC40D5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47167CB-3B67-441F-8B4F-083C5527B178}"/>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922642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1E5350-8CA8-4451-99FA-B721C14C077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AF33B7F-E1EA-4A05-B078-FAD307F0A2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E43224B-E05F-4D14-8231-C8A14733F4B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BF709E7-D054-440A-B249-81C1D7A433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A04B991-E5DB-4779-8439-CA16053A093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1AF1F46-2D21-4C83-8FD9-9D37976CDA5D}"/>
              </a:ext>
            </a:extLst>
          </p:cNvPr>
          <p:cNvSpPr>
            <a:spLocks noGrp="1"/>
          </p:cNvSpPr>
          <p:nvPr>
            <p:ph type="dt" sz="half" idx="10"/>
          </p:nvPr>
        </p:nvSpPr>
        <p:spPr/>
        <p:txBody>
          <a:bodyPr/>
          <a:lstStyle/>
          <a:p>
            <a:fld id="{504DF78B-6552-4DD1-8F5C-0C79135E15B4}" type="datetime1">
              <a:rPr kumimoji="1" lang="ja-JP" altLang="en-US" smtClean="0"/>
              <a:t>2025/3/11</a:t>
            </a:fld>
            <a:endParaRPr kumimoji="1" lang="ja-JP" altLang="en-US"/>
          </a:p>
        </p:txBody>
      </p:sp>
      <p:sp>
        <p:nvSpPr>
          <p:cNvPr id="8" name="フッター プレースホルダー 7">
            <a:extLst>
              <a:ext uri="{FF2B5EF4-FFF2-40B4-BE49-F238E27FC236}">
                <a16:creationId xmlns:a16="http://schemas.microsoft.com/office/drawing/2014/main" id="{3A7264DC-1721-4DE3-9009-0C3BB867F6F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0F564CE-EEA2-4DF0-ADE6-93FF9FAFCEA5}"/>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3414792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926EC5-BBDB-4AD0-A1B6-CCFFB48F476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E9C1402-024E-4B3A-AC81-1C5226B6B980}"/>
              </a:ext>
            </a:extLst>
          </p:cNvPr>
          <p:cNvSpPr>
            <a:spLocks noGrp="1"/>
          </p:cNvSpPr>
          <p:nvPr>
            <p:ph type="dt" sz="half" idx="10"/>
          </p:nvPr>
        </p:nvSpPr>
        <p:spPr/>
        <p:txBody>
          <a:bodyPr/>
          <a:lstStyle/>
          <a:p>
            <a:fld id="{3BF8C0E8-B274-48A0-8030-5438F7759A00}" type="datetime1">
              <a:rPr kumimoji="1" lang="ja-JP" altLang="en-US" smtClean="0"/>
              <a:t>2025/3/11</a:t>
            </a:fld>
            <a:endParaRPr kumimoji="1" lang="ja-JP" altLang="en-US"/>
          </a:p>
        </p:txBody>
      </p:sp>
      <p:sp>
        <p:nvSpPr>
          <p:cNvPr id="4" name="フッター プレースホルダー 3">
            <a:extLst>
              <a:ext uri="{FF2B5EF4-FFF2-40B4-BE49-F238E27FC236}">
                <a16:creationId xmlns:a16="http://schemas.microsoft.com/office/drawing/2014/main" id="{69A91F8B-8096-44F5-A813-899311A3242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24FC3CC-DAF2-4B35-AD42-1719216E1066}"/>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1605343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77004FC-9108-4ACD-AB8F-3EECBA0BE4EF}"/>
              </a:ext>
            </a:extLst>
          </p:cNvPr>
          <p:cNvSpPr>
            <a:spLocks noGrp="1"/>
          </p:cNvSpPr>
          <p:nvPr>
            <p:ph type="dt" sz="half" idx="10"/>
          </p:nvPr>
        </p:nvSpPr>
        <p:spPr/>
        <p:txBody>
          <a:bodyPr/>
          <a:lstStyle/>
          <a:p>
            <a:fld id="{6388BFCF-72AE-475E-94D3-FB45C676EFC6}" type="datetime1">
              <a:rPr kumimoji="1" lang="ja-JP" altLang="en-US" smtClean="0"/>
              <a:t>2025/3/11</a:t>
            </a:fld>
            <a:endParaRPr kumimoji="1" lang="ja-JP" altLang="en-US"/>
          </a:p>
        </p:txBody>
      </p:sp>
      <p:sp>
        <p:nvSpPr>
          <p:cNvPr id="3" name="フッター プレースホルダー 2">
            <a:extLst>
              <a:ext uri="{FF2B5EF4-FFF2-40B4-BE49-F238E27FC236}">
                <a16:creationId xmlns:a16="http://schemas.microsoft.com/office/drawing/2014/main" id="{2D509F85-60CD-4E0E-93B4-AF3EF8CFCF4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17345AC-A3ED-49AD-88A0-0C2A43CBFC28}"/>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982445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6E99C4-A564-4E6A-98F8-6CCC8F829EF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B000D0-EA98-4922-8587-2F692207B9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CE0A032-DFC2-4EF9-A63C-9913B09529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D5BFE48-D12F-462B-8F1C-9978AB0ED552}"/>
              </a:ext>
            </a:extLst>
          </p:cNvPr>
          <p:cNvSpPr>
            <a:spLocks noGrp="1"/>
          </p:cNvSpPr>
          <p:nvPr>
            <p:ph type="dt" sz="half" idx="10"/>
          </p:nvPr>
        </p:nvSpPr>
        <p:spPr/>
        <p:txBody>
          <a:bodyPr/>
          <a:lstStyle/>
          <a:p>
            <a:fld id="{20D1B701-AFC4-4CDE-9C52-EEE6F1ED0EC5}" type="datetime1">
              <a:rPr kumimoji="1" lang="ja-JP" altLang="en-US" smtClean="0"/>
              <a:t>2025/3/11</a:t>
            </a:fld>
            <a:endParaRPr kumimoji="1" lang="ja-JP" altLang="en-US"/>
          </a:p>
        </p:txBody>
      </p:sp>
      <p:sp>
        <p:nvSpPr>
          <p:cNvPr id="6" name="フッター プレースホルダー 5">
            <a:extLst>
              <a:ext uri="{FF2B5EF4-FFF2-40B4-BE49-F238E27FC236}">
                <a16:creationId xmlns:a16="http://schemas.microsoft.com/office/drawing/2014/main" id="{935011DE-A247-4612-A1F0-AA901C37F3A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46C79A9-4AF3-4C18-ACAC-E77B7C53B725}"/>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1407992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C6F73B-5D33-4443-810B-2614B274C8A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73555A4-B54B-407E-A035-94AF9CCEFE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DA95D2C-B0E5-48D8-9719-3F2ABBE22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C8C1FDA-36EA-4F5A-A0E2-5E77EA82F403}"/>
              </a:ext>
            </a:extLst>
          </p:cNvPr>
          <p:cNvSpPr>
            <a:spLocks noGrp="1"/>
          </p:cNvSpPr>
          <p:nvPr>
            <p:ph type="dt" sz="half" idx="10"/>
          </p:nvPr>
        </p:nvSpPr>
        <p:spPr/>
        <p:txBody>
          <a:bodyPr/>
          <a:lstStyle/>
          <a:p>
            <a:fld id="{F475F920-D67F-4531-9BA3-51038487AD64}" type="datetime1">
              <a:rPr kumimoji="1" lang="ja-JP" altLang="en-US" smtClean="0"/>
              <a:t>2025/3/11</a:t>
            </a:fld>
            <a:endParaRPr kumimoji="1" lang="ja-JP" altLang="en-US"/>
          </a:p>
        </p:txBody>
      </p:sp>
      <p:sp>
        <p:nvSpPr>
          <p:cNvPr id="6" name="フッター プレースホルダー 5">
            <a:extLst>
              <a:ext uri="{FF2B5EF4-FFF2-40B4-BE49-F238E27FC236}">
                <a16:creationId xmlns:a16="http://schemas.microsoft.com/office/drawing/2014/main" id="{2D7D16AD-7A37-4BBB-B348-D28F7FBCB7A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D4C2844-2EC8-4F61-8439-97B868FAE2DA}"/>
              </a:ext>
            </a:extLst>
          </p:cNvPr>
          <p:cNvSpPr>
            <a:spLocks noGrp="1"/>
          </p:cNvSpPr>
          <p:nvPr>
            <p:ph type="sldNum" sz="quarter" idx="12"/>
          </p:nvPr>
        </p:nvSpPr>
        <p:spPr/>
        <p:txBody>
          <a:body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1048914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EF9540B-A4CF-4A79-917D-A5E8A9798F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23FC40-C4E0-4137-82B0-2F7BB79CA1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5DE5DA6-C55B-4C62-81F5-F50B7ECFEA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38B420-4F3B-4D64-8EFC-584429FC9037}" type="datetime1">
              <a:rPr kumimoji="1" lang="ja-JP" altLang="en-US" smtClean="0"/>
              <a:t>2025/3/11</a:t>
            </a:fld>
            <a:endParaRPr kumimoji="1" lang="ja-JP" altLang="en-US"/>
          </a:p>
        </p:txBody>
      </p:sp>
      <p:sp>
        <p:nvSpPr>
          <p:cNvPr id="5" name="フッター プレースホルダー 4">
            <a:extLst>
              <a:ext uri="{FF2B5EF4-FFF2-40B4-BE49-F238E27FC236}">
                <a16:creationId xmlns:a16="http://schemas.microsoft.com/office/drawing/2014/main" id="{40282ED0-EBD0-49C5-8284-F146BD66C2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4AAA631-0F58-489E-BEBC-142FF2F7FF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84E80-6A79-498A-9910-EC5949BCA526}" type="slidenum">
              <a:rPr kumimoji="1" lang="ja-JP" altLang="en-US" smtClean="0"/>
              <a:t>‹#›</a:t>
            </a:fld>
            <a:endParaRPr kumimoji="1" lang="ja-JP" altLang="en-US"/>
          </a:p>
        </p:txBody>
      </p:sp>
    </p:spTree>
    <p:extLst>
      <p:ext uri="{BB962C8B-B14F-4D97-AF65-F5344CB8AC3E}">
        <p14:creationId xmlns:p14="http://schemas.microsoft.com/office/powerpoint/2010/main" val="3509809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18" Type="http://schemas.openxmlformats.org/officeDocument/2006/relationships/slide" Target="slide19.xml"/><Relationship Id="rId3" Type="http://schemas.openxmlformats.org/officeDocument/2006/relationships/slide" Target="slide4.xml"/><Relationship Id="rId21" Type="http://schemas.openxmlformats.org/officeDocument/2006/relationships/slide" Target="slide22.xml"/><Relationship Id="rId7" Type="http://schemas.openxmlformats.org/officeDocument/2006/relationships/slide" Target="slide8.xml"/><Relationship Id="rId12" Type="http://schemas.openxmlformats.org/officeDocument/2006/relationships/slide" Target="slide13.xml"/><Relationship Id="rId17" Type="http://schemas.openxmlformats.org/officeDocument/2006/relationships/slide" Target="slide18.xml"/><Relationship Id="rId2" Type="http://schemas.openxmlformats.org/officeDocument/2006/relationships/slide" Target="slide3.xml"/><Relationship Id="rId16" Type="http://schemas.openxmlformats.org/officeDocument/2006/relationships/slide" Target="slide17.xml"/><Relationship Id="rId20"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2.xml"/><Relationship Id="rId5" Type="http://schemas.openxmlformats.org/officeDocument/2006/relationships/slide" Target="slide6.xml"/><Relationship Id="rId15" Type="http://schemas.openxmlformats.org/officeDocument/2006/relationships/slide" Target="slide16.xml"/><Relationship Id="rId10" Type="http://schemas.openxmlformats.org/officeDocument/2006/relationships/slide" Target="slide11.xml"/><Relationship Id="rId19" Type="http://schemas.openxmlformats.org/officeDocument/2006/relationships/slide" Target="slide20.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24F4F0AA-BB81-4015-A819-691B46A193E9}"/>
              </a:ext>
            </a:extLst>
          </p:cNvPr>
          <p:cNvSpPr>
            <a:spLocks noGrp="1"/>
          </p:cNvSpPr>
          <p:nvPr>
            <p:ph type="ctrTitle"/>
          </p:nvPr>
        </p:nvSpPr>
        <p:spPr/>
        <p:txBody>
          <a:bodyPr>
            <a:normAutofit fontScale="90000"/>
          </a:bodyPr>
          <a:lstStyle/>
          <a:p>
            <a:pPr algn="l"/>
            <a:r>
              <a:rPr lang="en-US" altLang="ja-JP" sz="2000" dirty="0"/>
              <a:t>【</a:t>
            </a:r>
            <a:r>
              <a:rPr lang="ja-JP" altLang="en-US" sz="2000" dirty="0"/>
              <a:t>令和</a:t>
            </a:r>
            <a:r>
              <a:rPr lang="en-US" altLang="ja-JP" sz="2000" dirty="0"/>
              <a:t>7</a:t>
            </a:r>
            <a:r>
              <a:rPr lang="ja-JP" altLang="en-US" sz="2000" dirty="0"/>
              <a:t>年</a:t>
            </a:r>
            <a:r>
              <a:rPr lang="en-US" altLang="ja-JP" sz="2000" dirty="0"/>
              <a:t>3</a:t>
            </a:r>
            <a:r>
              <a:rPr lang="ja-JP" altLang="en-US" sz="2000" dirty="0"/>
              <a:t>月</a:t>
            </a:r>
            <a:r>
              <a:rPr lang="en-US" altLang="ja-JP" sz="2000" dirty="0"/>
              <a:t>26</a:t>
            </a:r>
            <a:r>
              <a:rPr lang="ja-JP" altLang="en-US" sz="2000" dirty="0"/>
              <a:t>日　計画相談支援に関する研修会</a:t>
            </a:r>
            <a:r>
              <a:rPr lang="en-US" altLang="ja-JP" sz="2000" dirty="0"/>
              <a:t>】</a:t>
            </a:r>
            <a:br>
              <a:rPr lang="en-US" altLang="ja-JP" sz="2000" dirty="0"/>
            </a:br>
            <a:br>
              <a:rPr lang="en-US" altLang="ja-JP" sz="2000" dirty="0"/>
            </a:br>
            <a:br>
              <a:rPr lang="en-US" altLang="ja-JP" sz="2000" dirty="0"/>
            </a:br>
            <a:br>
              <a:rPr lang="en-US" altLang="ja-JP" dirty="0"/>
            </a:br>
            <a:r>
              <a:rPr lang="ja-JP" altLang="en-US" sz="3600" dirty="0"/>
              <a:t>加算について（計画相談支援、障害児相談支援）</a:t>
            </a:r>
            <a:br>
              <a:rPr lang="en-US" altLang="ja-JP" dirty="0"/>
            </a:br>
            <a:endParaRPr kumimoji="1" lang="ja-JP" altLang="en-US" dirty="0"/>
          </a:p>
        </p:txBody>
      </p:sp>
      <p:sp>
        <p:nvSpPr>
          <p:cNvPr id="3" name="コンテンツ プレースホルダー 2">
            <a:extLst>
              <a:ext uri="{FF2B5EF4-FFF2-40B4-BE49-F238E27FC236}">
                <a16:creationId xmlns:a16="http://schemas.microsoft.com/office/drawing/2014/main" id="{E2A9FE5F-6015-4270-8C45-1EBB88E202E6}"/>
              </a:ext>
            </a:extLst>
          </p:cNvPr>
          <p:cNvSpPr>
            <a:spLocks noGrp="1"/>
          </p:cNvSpPr>
          <p:nvPr>
            <p:ph type="subTitle" idx="1"/>
          </p:nvPr>
        </p:nvSpPr>
        <p:spPr/>
        <p:txBody>
          <a:bodyPr>
            <a:normAutofit fontScale="70000" lnSpcReduction="20000"/>
          </a:bodyPr>
          <a:lstStyle/>
          <a:p>
            <a:pPr marL="0" indent="0" algn="ctr">
              <a:buNone/>
            </a:pPr>
            <a:endParaRPr lang="en-US" altLang="ja-JP" dirty="0"/>
          </a:p>
          <a:p>
            <a:pPr marL="0" indent="0" algn="ctr">
              <a:buNone/>
            </a:pPr>
            <a:endParaRPr lang="en-US" altLang="ja-JP" dirty="0"/>
          </a:p>
          <a:p>
            <a:pPr marL="0" indent="0" algn="ctr">
              <a:buNone/>
            </a:pPr>
            <a:endParaRPr lang="en-US" altLang="ja-JP" dirty="0"/>
          </a:p>
          <a:p>
            <a:pPr marL="0" indent="0" algn="ctr">
              <a:buNone/>
            </a:pPr>
            <a:r>
              <a:rPr lang="ja-JP" altLang="en-US" sz="3100" dirty="0"/>
              <a:t>岡山市保健福祉局障害・生活福祉部障害福祉課</a:t>
            </a:r>
            <a:endParaRPr lang="en-US" altLang="ja-JP" sz="3100" dirty="0"/>
          </a:p>
          <a:p>
            <a:pPr marL="0" indent="0" algn="ctr">
              <a:buNone/>
            </a:pPr>
            <a:r>
              <a:rPr lang="ja-JP" altLang="en-US" sz="3100" dirty="0"/>
              <a:t>（令和７年３月作成）</a:t>
            </a:r>
            <a:endParaRPr lang="en-US" altLang="ja-JP" sz="3100" dirty="0"/>
          </a:p>
        </p:txBody>
      </p:sp>
      <p:sp>
        <p:nvSpPr>
          <p:cNvPr id="2" name="スライド番号プレースホルダー 1">
            <a:extLst>
              <a:ext uri="{FF2B5EF4-FFF2-40B4-BE49-F238E27FC236}">
                <a16:creationId xmlns:a16="http://schemas.microsoft.com/office/drawing/2014/main" id="{BBC93E52-0809-409C-9903-476C30C9790C}"/>
              </a:ext>
            </a:extLst>
          </p:cNvPr>
          <p:cNvSpPr>
            <a:spLocks noGrp="1"/>
          </p:cNvSpPr>
          <p:nvPr>
            <p:ph type="sldNum" sz="quarter" idx="12"/>
          </p:nvPr>
        </p:nvSpPr>
        <p:spPr/>
        <p:txBody>
          <a:bodyPr/>
          <a:lstStyle/>
          <a:p>
            <a:fld id="{45484E80-6A79-498A-9910-EC5949BCA526}" type="slidenum">
              <a:rPr kumimoji="1" lang="ja-JP" altLang="en-US" smtClean="0"/>
              <a:t>1</a:t>
            </a:fld>
            <a:endParaRPr kumimoji="1" lang="ja-JP" altLang="en-US"/>
          </a:p>
        </p:txBody>
      </p:sp>
    </p:spTree>
    <p:extLst>
      <p:ext uri="{BB962C8B-B14F-4D97-AF65-F5344CB8AC3E}">
        <p14:creationId xmlns:p14="http://schemas.microsoft.com/office/powerpoint/2010/main" val="1640653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06A446-B3BE-47B2-A08C-AC6FE3C41783}"/>
              </a:ext>
            </a:extLst>
          </p:cNvPr>
          <p:cNvSpPr>
            <a:spLocks noGrp="1"/>
          </p:cNvSpPr>
          <p:nvPr>
            <p:ph type="title"/>
          </p:nvPr>
        </p:nvSpPr>
        <p:spPr>
          <a:xfrm>
            <a:off x="838200" y="365125"/>
            <a:ext cx="8165841" cy="698565"/>
          </a:xfrm>
        </p:spPr>
        <p:txBody>
          <a:bodyPr>
            <a:normAutofit fontScale="90000"/>
          </a:bodyPr>
          <a:lstStyle/>
          <a:p>
            <a:r>
              <a:rPr kumimoji="1" lang="ja-JP" altLang="en-US" sz="3200" u="sng" dirty="0"/>
              <a:t>サービス担当者会議実施加算（</a:t>
            </a:r>
            <a:r>
              <a:rPr kumimoji="1" lang="en-US" altLang="ja-JP" sz="3200" u="sng" dirty="0"/>
              <a:t>100</a:t>
            </a:r>
            <a:r>
              <a:rPr kumimoji="1" lang="ja-JP" altLang="en-US" sz="3200" u="sng" dirty="0"/>
              <a:t>単位</a:t>
            </a:r>
            <a:r>
              <a:rPr kumimoji="1" lang="en-US" altLang="ja-JP" sz="3200" u="sng" dirty="0"/>
              <a:t>/</a:t>
            </a:r>
            <a:r>
              <a:rPr kumimoji="1" lang="ja-JP" altLang="en-US" sz="3200" u="sng" dirty="0"/>
              <a:t>月）</a:t>
            </a:r>
          </a:p>
        </p:txBody>
      </p:sp>
      <p:sp>
        <p:nvSpPr>
          <p:cNvPr id="3" name="コンテンツ プレースホルダー 2">
            <a:extLst>
              <a:ext uri="{FF2B5EF4-FFF2-40B4-BE49-F238E27FC236}">
                <a16:creationId xmlns:a16="http://schemas.microsoft.com/office/drawing/2014/main" id="{2C7DEEAA-513C-4EDF-8B2F-B05F06714972}"/>
              </a:ext>
            </a:extLst>
          </p:cNvPr>
          <p:cNvSpPr>
            <a:spLocks noGrp="1"/>
          </p:cNvSpPr>
          <p:nvPr>
            <p:ph idx="1"/>
          </p:nvPr>
        </p:nvSpPr>
        <p:spPr>
          <a:xfrm>
            <a:off x="838200" y="1063690"/>
            <a:ext cx="10515600" cy="5113273"/>
          </a:xfrm>
        </p:spPr>
        <p:txBody>
          <a:bodyPr>
            <a:normAutofit fontScale="40000" lnSpcReduction="20000"/>
          </a:bodyPr>
          <a:lstStyle/>
          <a:p>
            <a:pPr marL="0" indent="0">
              <a:buNone/>
            </a:pPr>
            <a:r>
              <a:rPr lang="ja-JP" altLang="en-US" sz="2900" dirty="0"/>
              <a:t>　　</a:t>
            </a:r>
            <a:r>
              <a:rPr lang="ja-JP" altLang="en-US" sz="2900" dirty="0">
                <a:solidFill>
                  <a:srgbClr val="FF0000"/>
                </a:solidFill>
              </a:rPr>
              <a:t>モニタリングの実施時において</a:t>
            </a:r>
            <a:r>
              <a:rPr lang="ja-JP" altLang="en-US" sz="2900" dirty="0"/>
              <a:t>、利用者の居宅等を訪問し利用者に面接することに加えて、福祉サービス等の担当者を招集して</a:t>
            </a:r>
            <a:endParaRPr lang="en-US" altLang="ja-JP" sz="2900" dirty="0"/>
          </a:p>
          <a:p>
            <a:pPr marL="0" indent="0">
              <a:buNone/>
            </a:pPr>
            <a:r>
              <a:rPr lang="ja-JP" altLang="en-US" sz="2900" dirty="0"/>
              <a:t>　サービス担当者会議を開催し、相談支援専門員が把握した計画の実施状況について説明を行うとともに、担当者から専門的な見地</a:t>
            </a:r>
            <a:endParaRPr lang="en-US" altLang="ja-JP" sz="2900" dirty="0"/>
          </a:p>
          <a:p>
            <a:pPr marL="0" indent="0">
              <a:buNone/>
            </a:pPr>
            <a:r>
              <a:rPr lang="ja-JP" altLang="en-US" sz="2900" dirty="0"/>
              <a:t>　からの意見を求め、計画の変更その他必要な便宜の提供について検討を行った場合に算定できる加算です。</a:t>
            </a:r>
            <a:endParaRPr lang="en-US" altLang="ja-JP" sz="2900" dirty="0"/>
          </a:p>
          <a:p>
            <a:pPr marL="0" indent="0">
              <a:buNone/>
            </a:pPr>
            <a:r>
              <a:rPr lang="ja-JP" altLang="en-US" sz="2900" dirty="0"/>
              <a:t>　</a:t>
            </a:r>
            <a:r>
              <a:rPr lang="en-US" altLang="ja-JP" sz="2900" dirty="0"/>
              <a:t>※</a:t>
            </a:r>
            <a:r>
              <a:rPr lang="ja-JP" altLang="en-US" sz="2900" dirty="0"/>
              <a:t>サービス担当者会議において検討した結果、計画の変更を行った場合は、計画作成費を算定するため、当該加算は算定できません。</a:t>
            </a:r>
          </a:p>
          <a:p>
            <a:pPr marL="0" indent="0">
              <a:buNone/>
            </a:pPr>
            <a:endParaRPr lang="en-US" altLang="ja-JP" sz="2500" dirty="0"/>
          </a:p>
          <a:p>
            <a:pPr marL="0" indent="0">
              <a:buNone/>
            </a:pPr>
            <a:r>
              <a:rPr lang="ja-JP" altLang="en-US" sz="3000" u="sng" dirty="0"/>
              <a:t>～　</a:t>
            </a:r>
            <a:r>
              <a:rPr lang="en-US" altLang="ja-JP" sz="3000" u="sng" dirty="0"/>
              <a:t> Q</a:t>
            </a:r>
            <a:r>
              <a:rPr lang="ja-JP" altLang="en-US" sz="3000" u="sng" dirty="0"/>
              <a:t>＆</a:t>
            </a:r>
            <a:r>
              <a:rPr lang="en-US" altLang="ja-JP" sz="3000" u="sng" dirty="0"/>
              <a:t>A</a:t>
            </a:r>
            <a:r>
              <a:rPr lang="ja-JP" altLang="en-US" sz="3000" u="sng" dirty="0"/>
              <a:t>（サービス担当者会議実施加算）　～</a:t>
            </a:r>
          </a:p>
          <a:p>
            <a:pPr marL="0" indent="0">
              <a:buNone/>
            </a:pPr>
            <a:r>
              <a:rPr lang="ja-JP" altLang="en-US" sz="3000" dirty="0"/>
              <a:t>　Ｑ　サービス提供時モニタリング加算とサービス担当者会議実施加算の同月算定は可能か？</a:t>
            </a:r>
          </a:p>
          <a:p>
            <a:pPr marL="0" indent="0">
              <a:buNone/>
            </a:pPr>
            <a:r>
              <a:rPr lang="ja-JP" altLang="en-US" sz="3000" dirty="0"/>
              <a:t>　Ａ　それぞれの要件を満たしていれば、算定可能です。</a:t>
            </a:r>
          </a:p>
          <a:p>
            <a:pPr marL="0" indent="0">
              <a:buNone/>
            </a:pPr>
            <a:r>
              <a:rPr lang="ja-JP" altLang="en-US" sz="3000" dirty="0"/>
              <a:t>　</a:t>
            </a:r>
            <a:endParaRPr lang="en-US" altLang="ja-JP" sz="3000" dirty="0"/>
          </a:p>
          <a:p>
            <a:pPr marL="0" indent="0">
              <a:buNone/>
            </a:pPr>
            <a:r>
              <a:rPr lang="ja-JP" altLang="en-US" sz="3000" dirty="0"/>
              <a:t>　Ｑ　サービス等利用計画作成の際に担当者会議を実施した場合、サービス担当者会議実施加算の算定は可能か？</a:t>
            </a:r>
          </a:p>
          <a:p>
            <a:pPr marL="0" indent="0">
              <a:buNone/>
            </a:pPr>
            <a:r>
              <a:rPr lang="ja-JP" altLang="en-US" sz="3000" dirty="0"/>
              <a:t>　Ａ　サービス等利用計画作成には担当者会議は必須です。その分の報酬も含めて単位数が設定されていますので、</a:t>
            </a:r>
            <a:endParaRPr lang="en-US" altLang="ja-JP" sz="3000" dirty="0"/>
          </a:p>
          <a:p>
            <a:pPr marL="0" indent="0">
              <a:buNone/>
            </a:pPr>
            <a:r>
              <a:rPr lang="ja-JP" altLang="en-US" sz="3000" dirty="0"/>
              <a:t>　　　サービス担当者会議実施加算を算定することはできません。</a:t>
            </a:r>
          </a:p>
          <a:p>
            <a:pPr marL="0" indent="0">
              <a:buNone/>
            </a:pPr>
            <a:endParaRPr lang="en-US" altLang="ja-JP" sz="3000" dirty="0"/>
          </a:p>
          <a:p>
            <a:pPr marL="0" indent="0">
              <a:buNone/>
            </a:pPr>
            <a:r>
              <a:rPr lang="ja-JP" altLang="en-US" sz="3000" dirty="0"/>
              <a:t>　Ｑ　サービス担当者会議実施加算は加算のみの算定は可能か？</a:t>
            </a:r>
          </a:p>
          <a:p>
            <a:pPr marL="0" indent="0">
              <a:buNone/>
            </a:pPr>
            <a:r>
              <a:rPr lang="ja-JP" altLang="en-US" sz="3000" dirty="0"/>
              <a:t>　Ａ　サービス担当者会議実施加算のみ算定することはできません。</a:t>
            </a:r>
            <a:r>
              <a:rPr lang="ja-JP" altLang="en-US" sz="3000" dirty="0">
                <a:solidFill>
                  <a:srgbClr val="FF0000"/>
                </a:solidFill>
              </a:rPr>
              <a:t>継続サービス利用支援費（モニタリング費）とのセットで算定が必要です。</a:t>
            </a:r>
          </a:p>
          <a:p>
            <a:pPr marL="0" indent="0">
              <a:buNone/>
            </a:pPr>
            <a:endParaRPr lang="en-US" altLang="ja-JP" sz="3000" dirty="0"/>
          </a:p>
          <a:p>
            <a:pPr marL="0" indent="0">
              <a:buNone/>
            </a:pPr>
            <a:r>
              <a:rPr lang="ja-JP" altLang="en-US" sz="3000" dirty="0"/>
              <a:t>　Ｑ　サービス担当者会議実施加算と集中支援加算の同月算定は可能か。</a:t>
            </a:r>
          </a:p>
          <a:p>
            <a:pPr marL="0" indent="0">
              <a:buNone/>
            </a:pPr>
            <a:r>
              <a:rPr lang="ja-JP" altLang="en-US" sz="3000" dirty="0"/>
              <a:t>　Ａ　同月には算定できません。</a:t>
            </a:r>
          </a:p>
          <a:p>
            <a:pPr marL="0" indent="0">
              <a:buNone/>
            </a:pPr>
            <a:r>
              <a:rPr lang="ja-JP" altLang="en-US" sz="3000" dirty="0"/>
              <a:t>　　　サービス担当者会議実施加算は、継続サービス利用支援費（モニタリング費）とセットで請求し、</a:t>
            </a:r>
            <a:endParaRPr lang="en-US" altLang="ja-JP" sz="3000" dirty="0"/>
          </a:p>
          <a:p>
            <a:pPr marL="0" indent="0">
              <a:buNone/>
            </a:pPr>
            <a:r>
              <a:rPr lang="ja-JP" altLang="en-US" sz="3000" dirty="0"/>
              <a:t>　　　集中支援加算は、基本報酬が算定されていない月に請求します。</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4FD3311A-AD7F-4A82-A1BF-2C4FF2125123}"/>
              </a:ext>
            </a:extLst>
          </p:cNvPr>
          <p:cNvSpPr>
            <a:spLocks noGrp="1"/>
          </p:cNvSpPr>
          <p:nvPr>
            <p:ph type="sldNum" sz="quarter" idx="12"/>
          </p:nvPr>
        </p:nvSpPr>
        <p:spPr/>
        <p:txBody>
          <a:bodyPr/>
          <a:lstStyle/>
          <a:p>
            <a:fld id="{45484E80-6A79-498A-9910-EC5949BCA526}" type="slidenum">
              <a:rPr kumimoji="1" lang="ja-JP" altLang="en-US" smtClean="0"/>
              <a:t>10</a:t>
            </a:fld>
            <a:endParaRPr kumimoji="1" lang="ja-JP" altLang="en-US"/>
          </a:p>
        </p:txBody>
      </p:sp>
    </p:spTree>
    <p:extLst>
      <p:ext uri="{BB962C8B-B14F-4D97-AF65-F5344CB8AC3E}">
        <p14:creationId xmlns:p14="http://schemas.microsoft.com/office/powerpoint/2010/main" val="1223250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56F004-57E9-4970-85B9-E20DB92CB0A2}"/>
              </a:ext>
            </a:extLst>
          </p:cNvPr>
          <p:cNvSpPr>
            <a:spLocks noGrp="1"/>
          </p:cNvSpPr>
          <p:nvPr>
            <p:ph type="title"/>
          </p:nvPr>
        </p:nvSpPr>
        <p:spPr>
          <a:xfrm>
            <a:off x="838200" y="365125"/>
            <a:ext cx="9901335" cy="857185"/>
          </a:xfrm>
        </p:spPr>
        <p:txBody>
          <a:bodyPr>
            <a:normAutofit/>
          </a:bodyPr>
          <a:lstStyle/>
          <a:p>
            <a:r>
              <a:rPr kumimoji="1" lang="ja-JP" altLang="en-US" sz="3200" u="sng" dirty="0"/>
              <a:t>サービス提供時モニタリング加算（</a:t>
            </a:r>
            <a:r>
              <a:rPr kumimoji="1" lang="en-US" altLang="ja-JP" sz="3200" u="sng" dirty="0"/>
              <a:t>100</a:t>
            </a:r>
            <a:r>
              <a:rPr kumimoji="1" lang="ja-JP" altLang="en-US" sz="3200" u="sng" dirty="0"/>
              <a:t>単位</a:t>
            </a:r>
            <a:r>
              <a:rPr kumimoji="1" lang="en-US" altLang="ja-JP" sz="3200" u="sng" dirty="0"/>
              <a:t>/</a:t>
            </a:r>
            <a:r>
              <a:rPr kumimoji="1" lang="ja-JP" altLang="en-US" sz="3200" u="sng" dirty="0"/>
              <a:t>月）</a:t>
            </a:r>
          </a:p>
        </p:txBody>
      </p:sp>
      <p:sp>
        <p:nvSpPr>
          <p:cNvPr id="3" name="コンテンツ プレースホルダー 2">
            <a:extLst>
              <a:ext uri="{FF2B5EF4-FFF2-40B4-BE49-F238E27FC236}">
                <a16:creationId xmlns:a16="http://schemas.microsoft.com/office/drawing/2014/main" id="{42C109D5-8771-4704-866D-33751F997E70}"/>
              </a:ext>
            </a:extLst>
          </p:cNvPr>
          <p:cNvSpPr>
            <a:spLocks noGrp="1"/>
          </p:cNvSpPr>
          <p:nvPr>
            <p:ph idx="1"/>
          </p:nvPr>
        </p:nvSpPr>
        <p:spPr>
          <a:xfrm>
            <a:off x="838200" y="1222310"/>
            <a:ext cx="10515600" cy="4954653"/>
          </a:xfrm>
        </p:spPr>
        <p:txBody>
          <a:bodyPr>
            <a:normAutofit fontScale="47500" lnSpcReduction="20000"/>
          </a:bodyPr>
          <a:lstStyle/>
          <a:p>
            <a:pPr marL="0" indent="0">
              <a:buNone/>
            </a:pPr>
            <a:r>
              <a:rPr lang="ja-JP" altLang="en-US" dirty="0"/>
              <a:t>　　モニタリングの実施時やそれ以外の機会において計画に位置付けた障害福祉サービス等</a:t>
            </a:r>
            <a:r>
              <a:rPr lang="en-US" altLang="ja-JP" dirty="0"/>
              <a:t>(</a:t>
            </a:r>
            <a:r>
              <a:rPr lang="ja-JP" altLang="en-US" dirty="0"/>
              <a:t>障害福祉サービス・障害児通所支援・</a:t>
            </a:r>
            <a:endParaRPr lang="en-US" altLang="ja-JP" dirty="0"/>
          </a:p>
          <a:p>
            <a:pPr marL="0" indent="0">
              <a:buNone/>
            </a:pPr>
            <a:r>
              <a:rPr lang="ja-JP" altLang="en-US" dirty="0"/>
              <a:t>　地域相談支援</a:t>
            </a:r>
            <a:r>
              <a:rPr lang="en-US" altLang="ja-JP" dirty="0"/>
              <a:t>)</a:t>
            </a:r>
            <a:r>
              <a:rPr lang="ja-JP" altLang="en-US" dirty="0" err="1"/>
              <a:t>を提</a:t>
            </a:r>
            <a:r>
              <a:rPr lang="ja-JP" altLang="en-US" dirty="0"/>
              <a:t>供する事業所や提供場所を訪問し、サービス提供場面を直接確認することにより、サービスの提供状況に</a:t>
            </a:r>
            <a:endParaRPr lang="en-US" altLang="ja-JP" dirty="0"/>
          </a:p>
          <a:p>
            <a:pPr marL="0" indent="0">
              <a:buNone/>
            </a:pPr>
            <a:r>
              <a:rPr lang="ja-JP" altLang="en-US" dirty="0"/>
              <a:t>　ついて詳細に把握し、確認結果の記録を作成した場合に算定できる加算です。</a:t>
            </a:r>
            <a:endParaRPr lang="en-US" altLang="ja-JP" dirty="0"/>
          </a:p>
          <a:p>
            <a:pPr marL="0" indent="0">
              <a:buNone/>
            </a:pPr>
            <a:r>
              <a:rPr lang="ja-JP" altLang="en-US" dirty="0"/>
              <a:t>　　なお、サービス提供時のモニタリングを実施するにあたっては次のような事項を確認し、記録するものとします。</a:t>
            </a:r>
          </a:p>
          <a:p>
            <a:pPr marL="0" indent="0">
              <a:buNone/>
            </a:pPr>
            <a:r>
              <a:rPr lang="ja-JP" altLang="en-US" dirty="0"/>
              <a:t>　①障害福祉サービス等の事業所等におけるサービスの提供状況</a:t>
            </a:r>
          </a:p>
          <a:p>
            <a:pPr marL="0" indent="0">
              <a:buNone/>
            </a:pPr>
            <a:r>
              <a:rPr lang="ja-JP" altLang="en-US" dirty="0"/>
              <a:t>　②サービス提供時の障害者又は障害児の状況</a:t>
            </a:r>
          </a:p>
          <a:p>
            <a:pPr marL="0" indent="0">
              <a:buNone/>
            </a:pPr>
            <a:r>
              <a:rPr lang="ja-JP" altLang="en-US" dirty="0"/>
              <a:t>　③その他必要な事項</a:t>
            </a:r>
            <a:endParaRPr lang="en-US" altLang="ja-JP" dirty="0"/>
          </a:p>
          <a:p>
            <a:pPr marL="0" indent="0">
              <a:buNone/>
            </a:pPr>
            <a:endParaRPr lang="ja-JP" altLang="en-US" dirty="0"/>
          </a:p>
          <a:p>
            <a:pPr marL="0" indent="0">
              <a:buNone/>
            </a:pPr>
            <a:r>
              <a:rPr lang="ja-JP" altLang="en-US" u="sng" dirty="0"/>
              <a:t>～　</a:t>
            </a:r>
            <a:r>
              <a:rPr lang="en-US" altLang="ja-JP" u="sng" dirty="0"/>
              <a:t>Q</a:t>
            </a:r>
            <a:r>
              <a:rPr lang="ja-JP" altLang="en-US" u="sng" dirty="0"/>
              <a:t>＆</a:t>
            </a:r>
            <a:r>
              <a:rPr lang="en-US" altLang="ja-JP" u="sng" dirty="0"/>
              <a:t>A</a:t>
            </a:r>
            <a:r>
              <a:rPr lang="ja-JP" altLang="en-US" u="sng" dirty="0"/>
              <a:t>（サービス提供時モニタリング加算）　～</a:t>
            </a:r>
          </a:p>
          <a:p>
            <a:pPr marL="0" indent="0">
              <a:buNone/>
            </a:pPr>
            <a:r>
              <a:rPr lang="ja-JP" altLang="en-US" dirty="0"/>
              <a:t>　Ｑ　同月にサービス提供時モニタリング加算とサービス担当者会議実施加算の算定は可能か？</a:t>
            </a:r>
          </a:p>
          <a:p>
            <a:pPr marL="0" indent="0">
              <a:buNone/>
            </a:pPr>
            <a:r>
              <a:rPr lang="ja-JP" altLang="en-US" dirty="0"/>
              <a:t>　Ａ　それぞれの要件を満たしていれば、算定可能です。　</a:t>
            </a:r>
          </a:p>
          <a:p>
            <a:pPr marL="0" indent="0">
              <a:buNone/>
            </a:pPr>
            <a:r>
              <a:rPr lang="ja-JP" altLang="en-US" dirty="0"/>
              <a:t>　Ｑ　サービス提供時モニタリング加算は、加算のみの算定は可能か？</a:t>
            </a:r>
          </a:p>
          <a:p>
            <a:pPr marL="0" indent="0">
              <a:buNone/>
            </a:pPr>
            <a:r>
              <a:rPr lang="ja-JP" altLang="en-US" dirty="0"/>
              <a:t>　Ａ　加算のみでも算定可能です。</a:t>
            </a:r>
          </a:p>
          <a:p>
            <a:pPr marL="0" indent="0">
              <a:buNone/>
            </a:pPr>
            <a:r>
              <a:rPr lang="ja-JP" altLang="en-US" dirty="0"/>
              <a:t>　Ｑ　サービス提供時モニタリング加算は、計画作成の際にも算定は可能か？</a:t>
            </a:r>
          </a:p>
          <a:p>
            <a:pPr marL="0" indent="0">
              <a:buNone/>
            </a:pPr>
            <a:r>
              <a:rPr lang="ja-JP" altLang="en-US" dirty="0"/>
              <a:t>　Ａ　算定要件を満たしていれば、算定可能です。</a:t>
            </a:r>
          </a:p>
          <a:p>
            <a:pPr marL="0" indent="0">
              <a:buNone/>
            </a:pPr>
            <a:r>
              <a:rPr lang="ja-JP" altLang="en-US" dirty="0"/>
              <a:t>　Ｑ　サービス提供時モニタリング加算は、居宅で利用する障害福祉サービス等の提供現場を確認した場合</a:t>
            </a:r>
          </a:p>
          <a:p>
            <a:pPr marL="0" indent="0">
              <a:buNone/>
            </a:pPr>
            <a:r>
              <a:rPr lang="ja-JP" altLang="en-US" dirty="0"/>
              <a:t>　　　でも算定は可能か？</a:t>
            </a:r>
          </a:p>
          <a:p>
            <a:pPr marL="0" indent="0">
              <a:buNone/>
            </a:pPr>
            <a:r>
              <a:rPr lang="ja-JP" altLang="en-US" dirty="0"/>
              <a:t>　Ａ　算定可能です。</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BD21C77A-DB11-4122-BA5D-37BD9BD1A76B}"/>
              </a:ext>
            </a:extLst>
          </p:cNvPr>
          <p:cNvSpPr>
            <a:spLocks noGrp="1"/>
          </p:cNvSpPr>
          <p:nvPr>
            <p:ph type="sldNum" sz="quarter" idx="12"/>
          </p:nvPr>
        </p:nvSpPr>
        <p:spPr/>
        <p:txBody>
          <a:bodyPr/>
          <a:lstStyle/>
          <a:p>
            <a:fld id="{45484E80-6A79-498A-9910-EC5949BCA526}" type="slidenum">
              <a:rPr kumimoji="1" lang="ja-JP" altLang="en-US" smtClean="0"/>
              <a:t>11</a:t>
            </a:fld>
            <a:endParaRPr kumimoji="1" lang="ja-JP" altLang="en-US"/>
          </a:p>
        </p:txBody>
      </p:sp>
    </p:spTree>
    <p:extLst>
      <p:ext uri="{BB962C8B-B14F-4D97-AF65-F5344CB8AC3E}">
        <p14:creationId xmlns:p14="http://schemas.microsoft.com/office/powerpoint/2010/main" val="103533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213F16-86A7-4675-B1AD-FB75626B2A7D}"/>
              </a:ext>
            </a:extLst>
          </p:cNvPr>
          <p:cNvSpPr>
            <a:spLocks noGrp="1"/>
          </p:cNvSpPr>
          <p:nvPr>
            <p:ph type="title"/>
          </p:nvPr>
        </p:nvSpPr>
        <p:spPr>
          <a:xfrm>
            <a:off x="838200" y="365125"/>
            <a:ext cx="10515600" cy="549275"/>
          </a:xfrm>
        </p:spPr>
        <p:txBody>
          <a:bodyPr>
            <a:normAutofit/>
          </a:bodyPr>
          <a:lstStyle/>
          <a:p>
            <a:r>
              <a:rPr kumimoji="1" lang="ja-JP" altLang="en-US" sz="3200" u="sng" dirty="0"/>
              <a:t>入院時情報連携加算</a:t>
            </a:r>
          </a:p>
        </p:txBody>
      </p:sp>
      <p:sp>
        <p:nvSpPr>
          <p:cNvPr id="3" name="コンテンツ プレースホルダー 2">
            <a:extLst>
              <a:ext uri="{FF2B5EF4-FFF2-40B4-BE49-F238E27FC236}">
                <a16:creationId xmlns:a16="http://schemas.microsoft.com/office/drawing/2014/main" id="{B586461A-29ED-4B4B-96B7-D28AE471D23C}"/>
              </a:ext>
            </a:extLst>
          </p:cNvPr>
          <p:cNvSpPr>
            <a:spLocks noGrp="1"/>
          </p:cNvSpPr>
          <p:nvPr>
            <p:ph idx="1"/>
          </p:nvPr>
        </p:nvSpPr>
        <p:spPr>
          <a:xfrm>
            <a:off x="698241" y="1017037"/>
            <a:ext cx="10515600" cy="5475838"/>
          </a:xfrm>
        </p:spPr>
        <p:txBody>
          <a:bodyPr>
            <a:normAutofit fontScale="92500" lnSpcReduction="10000"/>
          </a:bodyPr>
          <a:lstStyle/>
          <a:p>
            <a:pPr marL="0" indent="0">
              <a:buNone/>
            </a:pPr>
            <a:r>
              <a:rPr lang="ja-JP" altLang="en-US" sz="1400" dirty="0"/>
              <a:t>　入院時に医療機関に対し利用者の必要な情報を提供した場合に、利用者</a:t>
            </a:r>
            <a:r>
              <a:rPr lang="en-US" altLang="ja-JP" sz="1400" dirty="0"/>
              <a:t>1</a:t>
            </a:r>
            <a:r>
              <a:rPr lang="ja-JP" altLang="en-US" sz="1400" dirty="0"/>
              <a:t>人につき月</a:t>
            </a:r>
            <a:r>
              <a:rPr lang="en-US" altLang="ja-JP" sz="1400" dirty="0"/>
              <a:t>1</a:t>
            </a:r>
            <a:r>
              <a:rPr lang="ja-JP" altLang="en-US" sz="1400" dirty="0"/>
              <a:t>回を限度として算定できる加算です。</a:t>
            </a:r>
          </a:p>
          <a:p>
            <a:pPr marL="0" indent="0">
              <a:buNone/>
            </a:pPr>
            <a:r>
              <a:rPr lang="ja-JP" altLang="en-US" sz="1400" dirty="0"/>
              <a:t>　</a:t>
            </a:r>
            <a:r>
              <a:rPr lang="en-US" altLang="ja-JP" sz="1400" dirty="0"/>
              <a:t>※</a:t>
            </a:r>
            <a:r>
              <a:rPr lang="ja-JP" altLang="en-US" sz="1400" dirty="0"/>
              <a:t>同月に</a:t>
            </a:r>
            <a:r>
              <a:rPr lang="en-US" altLang="ja-JP" sz="1400" dirty="0"/>
              <a:t>Ⅰ</a:t>
            </a:r>
            <a:r>
              <a:rPr lang="ja-JP" altLang="en-US" sz="1400" dirty="0"/>
              <a:t>と</a:t>
            </a:r>
            <a:r>
              <a:rPr lang="en-US" altLang="ja-JP" sz="1400" dirty="0"/>
              <a:t>Ⅱ</a:t>
            </a:r>
            <a:r>
              <a:rPr lang="ja-JP" altLang="en-US" sz="1400" dirty="0"/>
              <a:t>両方を算定することはできません。</a:t>
            </a:r>
          </a:p>
          <a:p>
            <a:pPr marL="0" indent="0">
              <a:buNone/>
            </a:pPr>
            <a:endParaRPr kumimoji="1" lang="en-US" altLang="ja-JP" sz="2100" dirty="0"/>
          </a:p>
          <a:p>
            <a:pPr marL="0" indent="0">
              <a:buNone/>
            </a:pPr>
            <a:endParaRPr lang="en-US" altLang="ja-JP" sz="2100" dirty="0"/>
          </a:p>
          <a:p>
            <a:pPr marL="0" indent="0">
              <a:buNone/>
            </a:pPr>
            <a:endParaRPr kumimoji="1" lang="en-US" altLang="ja-JP" sz="1600" dirty="0"/>
          </a:p>
          <a:p>
            <a:pPr marL="0" indent="0">
              <a:buNone/>
            </a:pPr>
            <a:endParaRPr lang="en-US" altLang="ja-JP" sz="1600" dirty="0"/>
          </a:p>
          <a:p>
            <a:pPr marL="0" indent="0">
              <a:buNone/>
            </a:pPr>
            <a:endParaRPr kumimoji="1" lang="en-US" altLang="ja-JP" sz="1600" dirty="0"/>
          </a:p>
          <a:p>
            <a:pPr marL="0" indent="0">
              <a:buNone/>
            </a:pPr>
            <a:r>
              <a:rPr lang="ja-JP" altLang="en-US" sz="1300" dirty="0"/>
              <a:t>・医療機関との連携に当たっては、当該事項を記載した入院時情報提供書を作成し、当該利用者の同意の上、医療機関に提供することを基本とする。</a:t>
            </a:r>
          </a:p>
          <a:p>
            <a:pPr marL="0" indent="0">
              <a:buNone/>
            </a:pPr>
            <a:r>
              <a:rPr lang="ja-JP" altLang="en-US" sz="1300" dirty="0"/>
              <a:t>・情報提供を行った日時、場所</a:t>
            </a:r>
            <a:r>
              <a:rPr lang="en-US" altLang="ja-JP" sz="1300" dirty="0"/>
              <a:t>(</a:t>
            </a:r>
            <a:r>
              <a:rPr lang="ja-JP" altLang="en-US" sz="1300" dirty="0"/>
              <a:t>医療機関へ出向いた場合</a:t>
            </a:r>
            <a:r>
              <a:rPr lang="en-US" altLang="ja-JP" sz="1300" dirty="0"/>
              <a:t>)</a:t>
            </a:r>
            <a:r>
              <a:rPr lang="ja-JP" altLang="en-US" sz="1300" dirty="0"/>
              <a:t>、内容、提供手段</a:t>
            </a:r>
            <a:r>
              <a:rPr lang="en-US" altLang="ja-JP" sz="1300" dirty="0"/>
              <a:t>(</a:t>
            </a:r>
            <a:r>
              <a:rPr lang="ja-JP" altLang="en-US" sz="1300" dirty="0"/>
              <a:t>面談、</a:t>
            </a:r>
            <a:r>
              <a:rPr lang="en-US" altLang="ja-JP" sz="1300" dirty="0"/>
              <a:t>FAX</a:t>
            </a:r>
            <a:r>
              <a:rPr lang="ja-JP" altLang="en-US" sz="1300" dirty="0"/>
              <a:t>等</a:t>
            </a:r>
            <a:r>
              <a:rPr lang="en-US" altLang="ja-JP" sz="1300" dirty="0"/>
              <a:t>)</a:t>
            </a:r>
            <a:r>
              <a:rPr lang="ja-JP" altLang="en-US" sz="1300" dirty="0"/>
              <a:t>等について記録を作成し、</a:t>
            </a:r>
            <a:r>
              <a:rPr lang="en-US" altLang="ja-JP" sz="1300" dirty="0"/>
              <a:t>5</a:t>
            </a:r>
            <a:r>
              <a:rPr lang="ja-JP" altLang="en-US" sz="1300" dirty="0"/>
              <a:t>年間保存すると</a:t>
            </a:r>
            <a:endParaRPr lang="en-US" altLang="ja-JP" sz="1300" dirty="0"/>
          </a:p>
          <a:p>
            <a:pPr marL="0" indent="0">
              <a:buNone/>
            </a:pPr>
            <a:r>
              <a:rPr lang="ja-JP" altLang="en-US" sz="1300" dirty="0"/>
              <a:t>ともに市町村長等から求めがあった場合については、提出しなければならない。</a:t>
            </a:r>
          </a:p>
          <a:p>
            <a:pPr marL="0" indent="0">
              <a:buNone/>
            </a:pPr>
            <a:r>
              <a:rPr lang="ja-JP" altLang="en-US" sz="1300" u="sng" dirty="0"/>
              <a:t>～　</a:t>
            </a:r>
            <a:r>
              <a:rPr lang="en-US" altLang="ja-JP" sz="1300" u="sng" dirty="0"/>
              <a:t>Q</a:t>
            </a:r>
            <a:r>
              <a:rPr lang="ja-JP" altLang="en-US" sz="1300" u="sng" dirty="0"/>
              <a:t>＆</a:t>
            </a:r>
            <a:r>
              <a:rPr lang="en-US" altLang="ja-JP" sz="1300" u="sng" dirty="0"/>
              <a:t>A</a:t>
            </a:r>
            <a:r>
              <a:rPr lang="ja-JP" altLang="en-US" sz="1300" u="sng" dirty="0"/>
              <a:t>（入院時情報連携加算）　～</a:t>
            </a:r>
          </a:p>
          <a:p>
            <a:pPr marL="0" indent="0">
              <a:buNone/>
            </a:pPr>
            <a:r>
              <a:rPr lang="ja-JP" altLang="en-US" sz="1300" dirty="0"/>
              <a:t>　</a:t>
            </a:r>
            <a:r>
              <a:rPr lang="en-US" altLang="ja-JP" sz="1300" dirty="0"/>
              <a:t>Q</a:t>
            </a:r>
            <a:r>
              <a:rPr lang="ja-JP" altLang="en-US" sz="1300" dirty="0"/>
              <a:t>　単独での算定は可能か？</a:t>
            </a:r>
          </a:p>
          <a:p>
            <a:pPr marL="0" indent="0">
              <a:buNone/>
            </a:pPr>
            <a:r>
              <a:rPr lang="ja-JP" altLang="en-US" sz="1300" dirty="0"/>
              <a:t>　</a:t>
            </a:r>
            <a:r>
              <a:rPr lang="en-US" altLang="ja-JP" sz="1300" dirty="0"/>
              <a:t>A</a:t>
            </a:r>
            <a:r>
              <a:rPr lang="ja-JP" altLang="en-US" sz="1300" dirty="0"/>
              <a:t>　単独で算定可能です。</a:t>
            </a:r>
          </a:p>
          <a:p>
            <a:pPr marL="0" indent="0">
              <a:buNone/>
            </a:pPr>
            <a:r>
              <a:rPr lang="ja-JP" altLang="en-US" sz="1300" dirty="0"/>
              <a:t>　</a:t>
            </a:r>
            <a:r>
              <a:rPr lang="en-US" altLang="ja-JP" sz="1300" dirty="0"/>
              <a:t>Q</a:t>
            </a:r>
            <a:r>
              <a:rPr lang="ja-JP" altLang="en-US" sz="1300" dirty="0"/>
              <a:t>　同月に</a:t>
            </a:r>
            <a:r>
              <a:rPr lang="en-US" altLang="ja-JP" sz="1300" dirty="0"/>
              <a:t>2</a:t>
            </a:r>
            <a:r>
              <a:rPr lang="ja-JP" altLang="en-US" sz="1300" dirty="0"/>
              <a:t>つの病院に情報提供した場合、両方について算定は可能か？</a:t>
            </a:r>
          </a:p>
          <a:p>
            <a:pPr marL="0" indent="0">
              <a:buNone/>
            </a:pPr>
            <a:r>
              <a:rPr lang="ja-JP" altLang="en-US" sz="1300" dirty="0"/>
              <a:t>　</a:t>
            </a:r>
            <a:r>
              <a:rPr lang="en-US" altLang="ja-JP" sz="1300" dirty="0"/>
              <a:t>A</a:t>
            </a:r>
            <a:r>
              <a:rPr lang="ja-JP" altLang="en-US" sz="1300" dirty="0"/>
              <a:t>　算定要件が、「</a:t>
            </a:r>
            <a:r>
              <a:rPr lang="en-US" altLang="ja-JP" sz="1300" dirty="0"/>
              <a:t>1</a:t>
            </a:r>
            <a:r>
              <a:rPr lang="ja-JP" altLang="en-US" sz="1300" dirty="0"/>
              <a:t>人</a:t>
            </a:r>
            <a:r>
              <a:rPr lang="en-US" altLang="ja-JP" sz="1300" dirty="0"/>
              <a:t>1</a:t>
            </a:r>
            <a:r>
              <a:rPr lang="ja-JP" altLang="en-US" sz="1300" dirty="0"/>
              <a:t>月につき</a:t>
            </a:r>
            <a:r>
              <a:rPr lang="en-US" altLang="ja-JP" sz="1300" dirty="0"/>
              <a:t>1</a:t>
            </a:r>
            <a:r>
              <a:rPr lang="ja-JP" altLang="en-US" sz="1300" dirty="0"/>
              <a:t>回までの算定」となっている為、どちらか一方のみ算定可能です。</a:t>
            </a:r>
          </a:p>
          <a:p>
            <a:pPr marL="0" indent="0">
              <a:buNone/>
            </a:pPr>
            <a:r>
              <a:rPr lang="ja-JP" altLang="en-US" sz="1300" dirty="0"/>
              <a:t>　</a:t>
            </a:r>
            <a:r>
              <a:rPr lang="en-US" altLang="ja-JP" sz="1300" dirty="0"/>
              <a:t>Q</a:t>
            </a:r>
            <a:r>
              <a:rPr lang="ja-JP" altLang="en-US" sz="1300" dirty="0"/>
              <a:t>　入院時情報連携加算と集中支援加算は同月に算定は可能か？</a:t>
            </a:r>
          </a:p>
          <a:p>
            <a:pPr marL="0" indent="0">
              <a:buNone/>
            </a:pPr>
            <a:r>
              <a:rPr lang="ja-JP" altLang="en-US" sz="1300" dirty="0"/>
              <a:t>　</a:t>
            </a:r>
            <a:r>
              <a:rPr lang="en-US" altLang="ja-JP" sz="1300" dirty="0"/>
              <a:t>A</a:t>
            </a:r>
            <a:r>
              <a:rPr lang="ja-JP" altLang="en-US" sz="1300" dirty="0"/>
              <a:t>　入院時情報連携加算（</a:t>
            </a:r>
            <a:r>
              <a:rPr lang="en-US" altLang="ja-JP" sz="1300" dirty="0"/>
              <a:t>Ⅰ</a:t>
            </a:r>
            <a:r>
              <a:rPr lang="ja-JP" altLang="en-US" sz="1300" dirty="0"/>
              <a:t>）と集中支援加算における「会議参加」は同月に算定できません。</a:t>
            </a:r>
          </a:p>
          <a:p>
            <a:pPr marL="0" indent="0">
              <a:buNone/>
            </a:pPr>
            <a:r>
              <a:rPr lang="ja-JP" altLang="en-US" sz="1300" dirty="0"/>
              <a:t>　　 いずれかの加算を選択し請求を行う必要があります。</a:t>
            </a:r>
          </a:p>
          <a:p>
            <a:pPr marL="0" indent="0">
              <a:buNone/>
            </a:pPr>
            <a:endParaRPr kumimoji="1" lang="ja-JP" altLang="en-US" dirty="0"/>
          </a:p>
        </p:txBody>
      </p:sp>
      <p:graphicFrame>
        <p:nvGraphicFramePr>
          <p:cNvPr id="4" name="表 3">
            <a:extLst>
              <a:ext uri="{FF2B5EF4-FFF2-40B4-BE49-F238E27FC236}">
                <a16:creationId xmlns:a16="http://schemas.microsoft.com/office/drawing/2014/main" id="{E00ABCB4-1304-4089-B194-7D5BE907330C}"/>
              </a:ext>
            </a:extLst>
          </p:cNvPr>
          <p:cNvGraphicFramePr>
            <a:graphicFrameLocks noGrp="1"/>
          </p:cNvGraphicFramePr>
          <p:nvPr>
            <p:extLst>
              <p:ext uri="{D42A27DB-BD31-4B8C-83A1-F6EECF244321}">
                <p14:modId xmlns:p14="http://schemas.microsoft.com/office/powerpoint/2010/main" val="1028253209"/>
              </p:ext>
            </p:extLst>
          </p:nvPr>
        </p:nvGraphicFramePr>
        <p:xfrm>
          <a:off x="838200" y="1651518"/>
          <a:ext cx="9013372" cy="1249524"/>
        </p:xfrm>
        <a:graphic>
          <a:graphicData uri="http://schemas.openxmlformats.org/drawingml/2006/table">
            <a:tbl>
              <a:tblPr>
                <a:tableStyleId>{5C22544A-7EE6-4342-B048-85BDC9FD1C3A}</a:tableStyleId>
              </a:tblPr>
              <a:tblGrid>
                <a:gridCol w="3321698">
                  <a:extLst>
                    <a:ext uri="{9D8B030D-6E8A-4147-A177-3AD203B41FA5}">
                      <a16:colId xmlns:a16="http://schemas.microsoft.com/office/drawing/2014/main" val="4145458415"/>
                    </a:ext>
                  </a:extLst>
                </a:gridCol>
                <a:gridCol w="5691674">
                  <a:extLst>
                    <a:ext uri="{9D8B030D-6E8A-4147-A177-3AD203B41FA5}">
                      <a16:colId xmlns:a16="http://schemas.microsoft.com/office/drawing/2014/main" val="3732116855"/>
                    </a:ext>
                  </a:extLst>
                </a:gridCol>
              </a:tblGrid>
              <a:tr h="246328">
                <a:tc>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ja-JP" altLang="en-US" sz="1100" u="none" strike="noStrike" dirty="0">
                          <a:effectLst/>
                        </a:rPr>
                        <a:t>内容</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96469093"/>
                  </a:ext>
                </a:extLst>
              </a:tr>
              <a:tr h="246328">
                <a:tc>
                  <a:txBody>
                    <a:bodyPr/>
                    <a:lstStyle/>
                    <a:p>
                      <a:pPr algn="l" fontAlgn="ctr"/>
                      <a:r>
                        <a:rPr lang="zh-TW" altLang="en-US" sz="1100" u="none" strike="noStrike" dirty="0">
                          <a:effectLst/>
                        </a:rPr>
                        <a:t>計画相談入院時情報連携加算</a:t>
                      </a:r>
                      <a:r>
                        <a:rPr lang="en-US" altLang="zh-TW" sz="1100" u="none" strike="noStrike" dirty="0">
                          <a:effectLst/>
                        </a:rPr>
                        <a:t>Ⅰ</a:t>
                      </a:r>
                      <a:r>
                        <a:rPr lang="zh-TW" altLang="en-US" sz="1100" u="none" strike="noStrike" dirty="0">
                          <a:effectLst/>
                        </a:rPr>
                        <a:t>（</a:t>
                      </a:r>
                      <a:r>
                        <a:rPr lang="en-US" altLang="zh-TW" sz="1100" u="none" strike="noStrike" dirty="0">
                          <a:effectLst/>
                        </a:rPr>
                        <a:t>300</a:t>
                      </a:r>
                      <a:r>
                        <a:rPr lang="zh-TW" altLang="en-US" sz="1100" u="none" strike="noStrike" dirty="0">
                          <a:effectLst/>
                        </a:rPr>
                        <a:t>単位</a:t>
                      </a:r>
                      <a:r>
                        <a:rPr lang="en-US" altLang="zh-TW" sz="1100" u="none" strike="noStrike" dirty="0">
                          <a:effectLst/>
                        </a:rPr>
                        <a:t>/</a:t>
                      </a:r>
                      <a:r>
                        <a:rPr lang="zh-TW" altLang="en-US" sz="1100" u="none" strike="noStrike" dirty="0">
                          <a:effectLst/>
                        </a:rPr>
                        <a:t>月）</a:t>
                      </a:r>
                      <a:endParaRPr lang="zh-TW"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l" fontAlgn="ctr"/>
                      <a:r>
                        <a:rPr lang="ja-JP" altLang="en-US" sz="1100" u="none" strike="noStrike" dirty="0">
                          <a:effectLst/>
                        </a:rPr>
                        <a:t>　医療機関へ出向いて、当該医療機関の職員と面談し、</a:t>
                      </a:r>
                      <a:r>
                        <a:rPr lang="en-US" altLang="ja-JP" sz="1100" u="none" strike="noStrike" dirty="0">
                          <a:effectLst/>
                        </a:rPr>
                        <a:t>※</a:t>
                      </a:r>
                      <a:r>
                        <a:rPr lang="ja-JP" altLang="en-US" sz="1100" u="none" strike="noStrike" dirty="0">
                          <a:effectLst/>
                        </a:rPr>
                        <a:t>必要な情報を提供した場合</a:t>
                      </a:r>
                      <a:endParaRPr lang="en-US" altLang="ja-JP" sz="1100" u="none" strike="noStrike" dirty="0">
                        <a:effectLst/>
                      </a:endParaRPr>
                    </a:p>
                    <a:p>
                      <a:pPr marL="0" indent="0">
                        <a:buNone/>
                      </a:pPr>
                      <a:r>
                        <a:rPr lang="en-US" altLang="ja-JP" sz="1100" u="none" strike="noStrike" dirty="0">
                          <a:effectLst/>
                        </a:rPr>
                        <a:t>※</a:t>
                      </a:r>
                      <a:r>
                        <a:rPr lang="ja-JP" altLang="en-US" sz="1100" dirty="0"/>
                        <a:t>当該利用者の基本情報、利用者の状態、支援における留意点等、家族・世帯の状況、</a:t>
                      </a:r>
                    </a:p>
                    <a:p>
                      <a:pPr marL="0" indent="0">
                        <a:buNone/>
                      </a:pPr>
                      <a:r>
                        <a:rPr lang="ja-JP" altLang="en-US" sz="1100" dirty="0"/>
                        <a:t>　生活の状況、受診・服薬の状況等</a:t>
                      </a:r>
                      <a:endParaRPr lang="en-US" altLang="ja-JP" sz="1100" u="none" strike="noStrike" dirty="0">
                        <a:effectLs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08451724"/>
                  </a:ext>
                </a:extLst>
              </a:tr>
              <a:tr h="246328">
                <a:tc>
                  <a:txBody>
                    <a:bodyPr/>
                    <a:lstStyle/>
                    <a:p>
                      <a:pPr algn="l" fontAlgn="ctr"/>
                      <a:r>
                        <a:rPr lang="zh-TW" altLang="en-US" sz="1100" u="none" strike="noStrike" dirty="0">
                          <a:effectLst/>
                        </a:rPr>
                        <a:t>児童相談入院時情報連携加算</a:t>
                      </a:r>
                      <a:r>
                        <a:rPr lang="en-US" altLang="zh-TW" sz="1100" u="none" strike="noStrike" dirty="0">
                          <a:effectLst/>
                        </a:rPr>
                        <a:t>Ⅰ</a:t>
                      </a:r>
                      <a:r>
                        <a:rPr lang="zh-TW" altLang="en-US" sz="1100" u="none" strike="noStrike" dirty="0">
                          <a:effectLst/>
                        </a:rPr>
                        <a:t>（</a:t>
                      </a:r>
                      <a:r>
                        <a:rPr lang="en-US" altLang="zh-TW" sz="1100" u="none" strike="noStrike" dirty="0">
                          <a:effectLst/>
                        </a:rPr>
                        <a:t>300</a:t>
                      </a:r>
                      <a:r>
                        <a:rPr lang="zh-TW" altLang="en-US" sz="1100" u="none" strike="noStrike" dirty="0">
                          <a:effectLst/>
                        </a:rPr>
                        <a:t>単位</a:t>
                      </a:r>
                      <a:r>
                        <a:rPr lang="en-US" altLang="zh-TW" sz="1100" u="none" strike="noStrike" dirty="0">
                          <a:effectLst/>
                        </a:rPr>
                        <a:t>/</a:t>
                      </a:r>
                      <a:r>
                        <a:rPr lang="zh-TW" altLang="en-US" sz="1100" u="none" strike="noStrike" dirty="0">
                          <a:effectLst/>
                        </a:rPr>
                        <a:t>月）</a:t>
                      </a:r>
                      <a:endParaRPr lang="zh-TW"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3853454515"/>
                  </a:ext>
                </a:extLst>
              </a:tr>
              <a:tr h="246328">
                <a:tc>
                  <a:txBody>
                    <a:bodyPr/>
                    <a:lstStyle/>
                    <a:p>
                      <a:pPr algn="l" fontAlgn="ctr"/>
                      <a:r>
                        <a:rPr lang="zh-TW" altLang="en-US" sz="1100" u="none" strike="noStrike">
                          <a:effectLst/>
                        </a:rPr>
                        <a:t>計画相談入院時情報連携加算</a:t>
                      </a:r>
                      <a:r>
                        <a:rPr lang="en-US" altLang="zh-TW" sz="1100" u="none" strike="noStrike">
                          <a:effectLst/>
                        </a:rPr>
                        <a:t>Ⅱ</a:t>
                      </a:r>
                      <a:r>
                        <a:rPr lang="zh-TW" altLang="en-US" sz="1100" u="none" strike="noStrike">
                          <a:effectLst/>
                        </a:rPr>
                        <a:t>（</a:t>
                      </a:r>
                      <a:r>
                        <a:rPr lang="en-US" altLang="zh-TW" sz="1100" u="none" strike="noStrike">
                          <a:effectLst/>
                        </a:rPr>
                        <a:t>150</a:t>
                      </a:r>
                      <a:r>
                        <a:rPr lang="zh-TW" altLang="en-US" sz="1100" u="none" strike="noStrike">
                          <a:effectLst/>
                        </a:rPr>
                        <a:t>単位</a:t>
                      </a:r>
                      <a:r>
                        <a:rPr lang="en-US" altLang="zh-TW" sz="1100" u="none" strike="noStrike">
                          <a:effectLst/>
                        </a:rPr>
                        <a:t>/</a:t>
                      </a:r>
                      <a:r>
                        <a:rPr lang="zh-TW" altLang="en-US" sz="1100" u="none" strike="noStrike">
                          <a:effectLst/>
                        </a:rPr>
                        <a:t>月）</a:t>
                      </a:r>
                      <a:endParaRPr lang="zh-TW"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l" fontAlgn="ctr"/>
                      <a:r>
                        <a:rPr lang="ja-JP" altLang="en-US" sz="1100" u="none" strike="noStrike" dirty="0">
                          <a:effectLst/>
                        </a:rPr>
                        <a:t>　入院時情報連携加算</a:t>
                      </a:r>
                      <a:r>
                        <a:rPr lang="en-US" altLang="ja-JP" sz="1100" u="none" strike="noStrike" dirty="0">
                          <a:effectLst/>
                        </a:rPr>
                        <a:t>Ⅰ</a:t>
                      </a:r>
                      <a:r>
                        <a:rPr lang="ja-JP" altLang="en-US" sz="1100" u="none" strike="noStrike" dirty="0">
                          <a:effectLst/>
                        </a:rPr>
                        <a:t>の内容以外の方法で必要な情報を提供した場合</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44328510"/>
                  </a:ext>
                </a:extLst>
              </a:tr>
              <a:tr h="246328">
                <a:tc>
                  <a:txBody>
                    <a:bodyPr/>
                    <a:lstStyle/>
                    <a:p>
                      <a:pPr algn="l" fontAlgn="ctr"/>
                      <a:r>
                        <a:rPr lang="zh-TW" altLang="en-US" sz="1100" u="none" strike="noStrike" dirty="0">
                          <a:effectLst/>
                        </a:rPr>
                        <a:t>児童相談入院時情報連携加算</a:t>
                      </a:r>
                      <a:r>
                        <a:rPr lang="en-US" altLang="zh-TW" sz="1100" u="none" strike="noStrike" dirty="0">
                          <a:effectLst/>
                        </a:rPr>
                        <a:t>Ⅱ</a:t>
                      </a:r>
                      <a:r>
                        <a:rPr lang="zh-TW" altLang="en-US" sz="1100" u="none" strike="noStrike" dirty="0">
                          <a:effectLst/>
                        </a:rPr>
                        <a:t>（</a:t>
                      </a:r>
                      <a:r>
                        <a:rPr lang="en-US" altLang="zh-TW" sz="1100" u="none" strike="noStrike" dirty="0">
                          <a:effectLst/>
                        </a:rPr>
                        <a:t>150</a:t>
                      </a:r>
                      <a:r>
                        <a:rPr lang="zh-TW" altLang="en-US" sz="1100" u="none" strike="noStrike" dirty="0">
                          <a:effectLst/>
                        </a:rPr>
                        <a:t>単位</a:t>
                      </a:r>
                      <a:r>
                        <a:rPr lang="en-US" altLang="zh-TW" sz="1100" u="none" strike="noStrike" dirty="0">
                          <a:effectLst/>
                        </a:rPr>
                        <a:t>/</a:t>
                      </a:r>
                      <a:r>
                        <a:rPr lang="zh-TW" altLang="en-US" sz="1100" u="none" strike="noStrike" dirty="0">
                          <a:effectLst/>
                        </a:rPr>
                        <a:t>月）</a:t>
                      </a:r>
                      <a:endParaRPr lang="zh-TW"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2866142025"/>
                  </a:ext>
                </a:extLst>
              </a:tr>
            </a:tbl>
          </a:graphicData>
        </a:graphic>
      </p:graphicFrame>
      <p:sp>
        <p:nvSpPr>
          <p:cNvPr id="5" name="スライド番号プレースホルダー 4">
            <a:extLst>
              <a:ext uri="{FF2B5EF4-FFF2-40B4-BE49-F238E27FC236}">
                <a16:creationId xmlns:a16="http://schemas.microsoft.com/office/drawing/2014/main" id="{94781E39-DBC0-4B5F-BAC2-DE40BBFD1D36}"/>
              </a:ext>
            </a:extLst>
          </p:cNvPr>
          <p:cNvSpPr>
            <a:spLocks noGrp="1"/>
          </p:cNvSpPr>
          <p:nvPr>
            <p:ph type="sldNum" sz="quarter" idx="12"/>
          </p:nvPr>
        </p:nvSpPr>
        <p:spPr/>
        <p:txBody>
          <a:bodyPr/>
          <a:lstStyle/>
          <a:p>
            <a:fld id="{45484E80-6A79-498A-9910-EC5949BCA526}" type="slidenum">
              <a:rPr kumimoji="1" lang="ja-JP" altLang="en-US" smtClean="0"/>
              <a:t>12</a:t>
            </a:fld>
            <a:endParaRPr kumimoji="1" lang="ja-JP" altLang="en-US"/>
          </a:p>
        </p:txBody>
      </p:sp>
    </p:spTree>
    <p:extLst>
      <p:ext uri="{BB962C8B-B14F-4D97-AF65-F5344CB8AC3E}">
        <p14:creationId xmlns:p14="http://schemas.microsoft.com/office/powerpoint/2010/main" val="192077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9024BD-C467-4713-90EF-9B615FB82A7D}"/>
              </a:ext>
            </a:extLst>
          </p:cNvPr>
          <p:cNvSpPr>
            <a:spLocks noGrp="1"/>
          </p:cNvSpPr>
          <p:nvPr>
            <p:ph type="title"/>
          </p:nvPr>
        </p:nvSpPr>
        <p:spPr>
          <a:xfrm>
            <a:off x="838200" y="365126"/>
            <a:ext cx="10515600" cy="689234"/>
          </a:xfrm>
        </p:spPr>
        <p:txBody>
          <a:bodyPr>
            <a:normAutofit/>
          </a:bodyPr>
          <a:lstStyle/>
          <a:p>
            <a:r>
              <a:rPr lang="ja-JP" altLang="en-US" sz="3200" u="sng" dirty="0"/>
              <a:t>退院・退所加算（</a:t>
            </a:r>
            <a:r>
              <a:rPr lang="en-US" altLang="ja-JP" sz="3200" u="sng" dirty="0"/>
              <a:t>300</a:t>
            </a:r>
            <a:r>
              <a:rPr lang="ja-JP" altLang="en-US" sz="3200" u="sng" dirty="0"/>
              <a:t>単位</a:t>
            </a:r>
            <a:r>
              <a:rPr lang="en-US" altLang="ja-JP" sz="3200" u="sng" dirty="0"/>
              <a:t>/</a:t>
            </a:r>
            <a:r>
              <a:rPr lang="ja-JP" altLang="en-US" sz="3200" u="sng" dirty="0"/>
              <a:t>月）</a:t>
            </a:r>
            <a:endParaRPr kumimoji="1" lang="ja-JP" altLang="en-US" sz="3200" u="sng" dirty="0"/>
          </a:p>
        </p:txBody>
      </p:sp>
      <p:sp>
        <p:nvSpPr>
          <p:cNvPr id="3" name="コンテンツ プレースホルダー 2">
            <a:extLst>
              <a:ext uri="{FF2B5EF4-FFF2-40B4-BE49-F238E27FC236}">
                <a16:creationId xmlns:a16="http://schemas.microsoft.com/office/drawing/2014/main" id="{5B95FC9D-4EB8-459F-9732-598C3B551912}"/>
              </a:ext>
            </a:extLst>
          </p:cNvPr>
          <p:cNvSpPr>
            <a:spLocks noGrp="1"/>
          </p:cNvSpPr>
          <p:nvPr>
            <p:ph idx="1"/>
          </p:nvPr>
        </p:nvSpPr>
        <p:spPr>
          <a:xfrm>
            <a:off x="838200" y="1136391"/>
            <a:ext cx="10515600" cy="5040474"/>
          </a:xfrm>
        </p:spPr>
        <p:txBody>
          <a:bodyPr>
            <a:normAutofit fontScale="25000" lnSpcReduction="20000"/>
          </a:bodyPr>
          <a:lstStyle/>
          <a:p>
            <a:pPr marL="0" indent="0">
              <a:buNone/>
            </a:pPr>
            <a:r>
              <a:rPr lang="ja-JP" altLang="en-US" sz="4400" dirty="0"/>
              <a:t>　　病院、診療所、障害者支援施設、児童福祉施設又は刑事施設等へ入院、入所等をしている利用者が退院、退所に当たって、施設の職員と面談し、</a:t>
            </a:r>
            <a:endParaRPr lang="en-US" altLang="ja-JP" sz="4400" dirty="0"/>
          </a:p>
          <a:p>
            <a:pPr marL="0" indent="0">
              <a:buNone/>
            </a:pPr>
            <a:r>
              <a:rPr lang="ja-JP" altLang="en-US" sz="4400" dirty="0"/>
              <a:t>　利用者に関する必要な情報の提供を得た上で、サービス等利用計画を作成し、サービス等の利用に関する調整を行い、利用者がサービスの支給決定を</a:t>
            </a:r>
            <a:endParaRPr lang="en-US" altLang="ja-JP" sz="4400" dirty="0"/>
          </a:p>
          <a:p>
            <a:pPr marL="0" indent="0">
              <a:buNone/>
            </a:pPr>
            <a:r>
              <a:rPr lang="ja-JP" altLang="en-US" sz="4400" dirty="0"/>
              <a:t>　受けた場合にサービス利用支援費</a:t>
            </a:r>
            <a:r>
              <a:rPr lang="en-US" altLang="ja-JP" sz="4400" dirty="0"/>
              <a:t>(</a:t>
            </a:r>
            <a:r>
              <a:rPr lang="ja-JP" altLang="en-US" sz="4400" dirty="0"/>
              <a:t>計画作成費</a:t>
            </a:r>
            <a:r>
              <a:rPr lang="en-US" altLang="ja-JP" sz="4400" dirty="0"/>
              <a:t>)</a:t>
            </a:r>
            <a:r>
              <a:rPr lang="ja-JP" altLang="en-US" sz="4400" dirty="0"/>
              <a:t>と併せて入院・入所の開始から退院・退所までの間において</a:t>
            </a:r>
            <a:r>
              <a:rPr lang="en-US" altLang="ja-JP" sz="4400" dirty="0"/>
              <a:t>3</a:t>
            </a:r>
            <a:r>
              <a:rPr lang="ja-JP" altLang="en-US" sz="4400" dirty="0"/>
              <a:t>回を限度に算定できる加算です。</a:t>
            </a:r>
          </a:p>
          <a:p>
            <a:pPr marL="0" indent="0">
              <a:buNone/>
            </a:pPr>
            <a:r>
              <a:rPr lang="ja-JP" altLang="en-US" sz="4400" dirty="0"/>
              <a:t>　</a:t>
            </a:r>
            <a:endParaRPr lang="en-US" altLang="ja-JP" sz="4400" dirty="0"/>
          </a:p>
          <a:p>
            <a:pPr marL="0" indent="0">
              <a:buNone/>
            </a:pPr>
            <a:r>
              <a:rPr lang="ja-JP" altLang="en-US" sz="4400" dirty="0"/>
              <a:t>　</a:t>
            </a:r>
            <a:r>
              <a:rPr lang="en-US" altLang="ja-JP" sz="4400" dirty="0"/>
              <a:t>※</a:t>
            </a:r>
            <a:r>
              <a:rPr lang="ja-JP" altLang="en-US" sz="4400" dirty="0"/>
              <a:t>初回加算を算定する場合、算定不可</a:t>
            </a:r>
            <a:endParaRPr lang="en-US" altLang="ja-JP" sz="4400" dirty="0"/>
          </a:p>
          <a:p>
            <a:pPr marL="0" indent="0">
              <a:buNone/>
            </a:pPr>
            <a:r>
              <a:rPr lang="ja-JP" altLang="en-US" sz="4400" dirty="0"/>
              <a:t>　</a:t>
            </a:r>
            <a:r>
              <a:rPr lang="en-US" altLang="ja-JP" sz="4400" dirty="0"/>
              <a:t>※</a:t>
            </a:r>
            <a:r>
              <a:rPr lang="ja-JP" altLang="en-US" sz="4400" dirty="0"/>
              <a:t>居宅介護支援事業所等連携加算における「会議参加」を算定する場合、算定不可</a:t>
            </a:r>
            <a:endParaRPr lang="en-US" altLang="ja-JP" sz="4400" dirty="0"/>
          </a:p>
          <a:p>
            <a:pPr marL="0" indent="0">
              <a:buNone/>
            </a:pPr>
            <a:r>
              <a:rPr lang="ja-JP" altLang="en-US" sz="4400" dirty="0"/>
              <a:t>　</a:t>
            </a:r>
            <a:r>
              <a:rPr lang="en-US" altLang="ja-JP" sz="4400" dirty="0"/>
              <a:t>※</a:t>
            </a:r>
            <a:r>
              <a:rPr lang="ja-JP" altLang="en-US" sz="4400" dirty="0"/>
              <a:t>集中支援加算における「会議参加」を算定する場合、算定不可</a:t>
            </a:r>
            <a:endParaRPr lang="en-US" altLang="ja-JP" sz="4400" dirty="0"/>
          </a:p>
          <a:p>
            <a:pPr marL="0" indent="0">
              <a:buNone/>
            </a:pPr>
            <a:r>
              <a:rPr lang="ja-JP" altLang="en-US" sz="4400" dirty="0"/>
              <a:t>　</a:t>
            </a:r>
            <a:r>
              <a:rPr lang="en-US" altLang="ja-JP" sz="4400" dirty="0"/>
              <a:t>※</a:t>
            </a:r>
            <a:r>
              <a:rPr lang="ja-JP" altLang="en-US" sz="4400" dirty="0"/>
              <a:t>医療・保育・教育機関等連携加算における「福祉サービス等提供機関の職員との面談等」を算定する場合、算定不可（当該退院等施設のみとの連携の場合）</a:t>
            </a:r>
          </a:p>
          <a:p>
            <a:pPr marL="0" indent="0">
              <a:buNone/>
            </a:pPr>
            <a:endParaRPr lang="en-US" altLang="ja-JP" sz="4400" dirty="0"/>
          </a:p>
          <a:p>
            <a:pPr marL="0" indent="0">
              <a:buNone/>
            </a:pPr>
            <a:r>
              <a:rPr lang="ja-JP" altLang="en-US" sz="4400" u="sng" dirty="0"/>
              <a:t>～　</a:t>
            </a:r>
            <a:r>
              <a:rPr lang="en-US" altLang="ja-JP" sz="4400" u="sng" dirty="0"/>
              <a:t>Q&amp;A</a:t>
            </a:r>
            <a:r>
              <a:rPr lang="ja-JP" altLang="en-US" sz="4400" u="sng" dirty="0"/>
              <a:t>（退院・退所加算）　～</a:t>
            </a:r>
          </a:p>
          <a:p>
            <a:pPr marL="0" indent="0">
              <a:buNone/>
            </a:pPr>
            <a:r>
              <a:rPr lang="ja-JP" altLang="en-US" sz="4400" dirty="0"/>
              <a:t>　</a:t>
            </a:r>
            <a:r>
              <a:rPr lang="en-US" altLang="ja-JP" sz="4400" dirty="0"/>
              <a:t>Q</a:t>
            </a:r>
            <a:r>
              <a:rPr lang="ja-JP" altLang="en-US" sz="4400" dirty="0"/>
              <a:t>　退院・退所加算のみの算定は可能か？</a:t>
            </a:r>
          </a:p>
          <a:p>
            <a:pPr marL="0" indent="0">
              <a:buNone/>
            </a:pPr>
            <a:r>
              <a:rPr lang="ja-JP" altLang="en-US" sz="4400" dirty="0"/>
              <a:t>　</a:t>
            </a:r>
            <a:r>
              <a:rPr lang="en-US" altLang="ja-JP" sz="4400" dirty="0"/>
              <a:t>A</a:t>
            </a:r>
            <a:r>
              <a:rPr lang="ja-JP" altLang="en-US" sz="4400" dirty="0"/>
              <a:t>　算定できません。サービス等利用計画を作成する必要がある為、サービス利用支援費</a:t>
            </a:r>
            <a:r>
              <a:rPr lang="en-US" altLang="ja-JP" sz="4400" dirty="0"/>
              <a:t>(</a:t>
            </a:r>
            <a:r>
              <a:rPr lang="ja-JP" altLang="en-US" sz="4400" dirty="0"/>
              <a:t>計画作成費</a:t>
            </a:r>
            <a:r>
              <a:rPr lang="en-US" altLang="ja-JP" sz="4400" dirty="0"/>
              <a:t>)</a:t>
            </a:r>
            <a:r>
              <a:rPr lang="ja-JP" altLang="en-US" sz="4400" dirty="0"/>
              <a:t>と併せて請求します。</a:t>
            </a:r>
          </a:p>
          <a:p>
            <a:pPr marL="0" indent="0">
              <a:buNone/>
            </a:pPr>
            <a:r>
              <a:rPr lang="ja-JP" altLang="en-US" sz="4400" dirty="0"/>
              <a:t>　</a:t>
            </a:r>
            <a:r>
              <a:rPr lang="en-US" altLang="ja-JP" sz="4400" dirty="0"/>
              <a:t>Q</a:t>
            </a:r>
            <a:r>
              <a:rPr lang="ja-JP" altLang="en-US" sz="4400" dirty="0"/>
              <a:t>　利用者に関する必要な情報とは何か？</a:t>
            </a:r>
          </a:p>
          <a:p>
            <a:pPr marL="0" indent="0">
              <a:buNone/>
            </a:pPr>
            <a:r>
              <a:rPr lang="ja-JP" altLang="en-US" sz="4400" dirty="0"/>
              <a:t>　</a:t>
            </a:r>
            <a:r>
              <a:rPr lang="en-US" altLang="ja-JP" sz="4400" dirty="0"/>
              <a:t>A</a:t>
            </a:r>
            <a:r>
              <a:rPr lang="ja-JP" altLang="en-US" sz="4400" dirty="0"/>
              <a:t>　入院時情報連携加算の内容</a:t>
            </a:r>
            <a:r>
              <a:rPr lang="en-US" altLang="ja-JP" sz="4400" dirty="0"/>
              <a:t>(※)</a:t>
            </a:r>
            <a:r>
              <a:rPr lang="ja-JP" altLang="en-US" sz="4400" dirty="0"/>
              <a:t>に加え、入院、入所等の期間中の利用者に係る心身の状況の変化並びに退院、退所に当たって特に配慮等すべき事項の</a:t>
            </a:r>
            <a:endParaRPr lang="en-US" altLang="ja-JP" sz="4400" dirty="0"/>
          </a:p>
          <a:p>
            <a:pPr marL="0" indent="0">
              <a:buNone/>
            </a:pPr>
            <a:r>
              <a:rPr lang="ja-JP" altLang="en-US" sz="4400" dirty="0"/>
              <a:t>　　　有無及びその内容です。　</a:t>
            </a:r>
            <a:r>
              <a:rPr lang="en-US" altLang="ja-JP" sz="4400" dirty="0"/>
              <a:t>※</a:t>
            </a:r>
            <a:r>
              <a:rPr lang="ja-JP" altLang="en-US" sz="4400" dirty="0"/>
              <a:t>利用者の基本情報、利用者の状態、支援における留意点等、家族・世帯の状況、生活の状況、受診・服薬の状況等</a:t>
            </a:r>
          </a:p>
          <a:p>
            <a:pPr marL="0" indent="0">
              <a:buNone/>
            </a:pPr>
            <a:endParaRPr lang="en-US" altLang="ja-JP" sz="4400" dirty="0"/>
          </a:p>
          <a:p>
            <a:pPr marL="0" indent="0">
              <a:buNone/>
            </a:pPr>
            <a:r>
              <a:rPr lang="ja-JP" altLang="en-US" sz="4400" dirty="0"/>
              <a:t>～　記録事項について　～</a:t>
            </a:r>
          </a:p>
          <a:p>
            <a:pPr marL="0" indent="0">
              <a:buNone/>
            </a:pPr>
            <a:r>
              <a:rPr lang="ja-JP" altLang="en-US" sz="4400" dirty="0"/>
              <a:t>　退院、退所する施設の職員と面談を行い情報の提供を受けた場合には、相手や面談日時、その内容の要旨及びサービス等利用計画に反映されるべき内容に</a:t>
            </a:r>
            <a:endParaRPr lang="en-US" altLang="ja-JP" sz="4400" dirty="0"/>
          </a:p>
          <a:p>
            <a:pPr marL="0" indent="0">
              <a:buNone/>
            </a:pPr>
            <a:r>
              <a:rPr lang="ja-JP" altLang="en-US" sz="4400" dirty="0"/>
              <a:t>　関する記録を作成し、</a:t>
            </a:r>
            <a:r>
              <a:rPr lang="en-US" altLang="ja-JP" sz="4400" dirty="0"/>
              <a:t>5</a:t>
            </a:r>
            <a:r>
              <a:rPr lang="ja-JP" altLang="en-US" sz="4400" dirty="0"/>
              <a:t>年間保存するとともに、市町村長等から求めがあった場合については、提出する必要があります。</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4FE81BC4-0483-46EA-A4B1-066F173FDDCE}"/>
              </a:ext>
            </a:extLst>
          </p:cNvPr>
          <p:cNvSpPr>
            <a:spLocks noGrp="1"/>
          </p:cNvSpPr>
          <p:nvPr>
            <p:ph type="sldNum" sz="quarter" idx="12"/>
          </p:nvPr>
        </p:nvSpPr>
        <p:spPr/>
        <p:txBody>
          <a:bodyPr/>
          <a:lstStyle/>
          <a:p>
            <a:fld id="{45484E80-6A79-498A-9910-EC5949BCA526}" type="slidenum">
              <a:rPr kumimoji="1" lang="ja-JP" altLang="en-US" smtClean="0"/>
              <a:t>13</a:t>
            </a:fld>
            <a:endParaRPr kumimoji="1" lang="ja-JP" altLang="en-US"/>
          </a:p>
        </p:txBody>
      </p:sp>
    </p:spTree>
    <p:extLst>
      <p:ext uri="{BB962C8B-B14F-4D97-AF65-F5344CB8AC3E}">
        <p14:creationId xmlns:p14="http://schemas.microsoft.com/office/powerpoint/2010/main" val="1090800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192BCA-ABB4-42D2-8508-8FA7608A982A}"/>
              </a:ext>
            </a:extLst>
          </p:cNvPr>
          <p:cNvSpPr>
            <a:spLocks noGrp="1"/>
          </p:cNvSpPr>
          <p:nvPr>
            <p:ph type="title"/>
          </p:nvPr>
        </p:nvSpPr>
        <p:spPr>
          <a:xfrm>
            <a:off x="838200" y="365125"/>
            <a:ext cx="10515600" cy="670573"/>
          </a:xfrm>
        </p:spPr>
        <p:txBody>
          <a:bodyPr>
            <a:normAutofit/>
          </a:bodyPr>
          <a:lstStyle/>
          <a:p>
            <a:r>
              <a:rPr kumimoji="1" lang="ja-JP" altLang="en-US" sz="3200" u="sng" dirty="0"/>
              <a:t>初回加算</a:t>
            </a:r>
          </a:p>
        </p:txBody>
      </p:sp>
      <p:sp>
        <p:nvSpPr>
          <p:cNvPr id="3" name="コンテンツ プレースホルダー 2">
            <a:extLst>
              <a:ext uri="{FF2B5EF4-FFF2-40B4-BE49-F238E27FC236}">
                <a16:creationId xmlns:a16="http://schemas.microsoft.com/office/drawing/2014/main" id="{5F41D9FE-13CE-4AB1-A8EC-58362A33149A}"/>
              </a:ext>
            </a:extLst>
          </p:cNvPr>
          <p:cNvSpPr>
            <a:spLocks noGrp="1"/>
          </p:cNvSpPr>
          <p:nvPr>
            <p:ph idx="1"/>
          </p:nvPr>
        </p:nvSpPr>
        <p:spPr>
          <a:xfrm>
            <a:off x="838200" y="1035698"/>
            <a:ext cx="10515600" cy="5141265"/>
          </a:xfrm>
        </p:spPr>
        <p:txBody>
          <a:bodyPr/>
          <a:lstStyle/>
          <a:p>
            <a:pPr marL="0" indent="0">
              <a:buNone/>
            </a:pPr>
            <a:r>
              <a:rPr lang="ja-JP" altLang="en-US" sz="1600" dirty="0"/>
              <a:t>　下記</a:t>
            </a:r>
            <a:r>
              <a:rPr lang="en-US" altLang="ja-JP" sz="1600" dirty="0"/>
              <a:t>(1)</a:t>
            </a:r>
            <a:r>
              <a:rPr lang="ja-JP" altLang="en-US" sz="1600" dirty="0"/>
              <a:t>又は</a:t>
            </a:r>
            <a:r>
              <a:rPr lang="en-US" altLang="ja-JP" sz="1600" dirty="0"/>
              <a:t>(2)</a:t>
            </a:r>
            <a:r>
              <a:rPr lang="ja-JP" altLang="en-US" sz="1600" dirty="0"/>
              <a:t>に該当する利用者に対して、指定サービス利用支援を行った場合に算定できる加算です。</a:t>
            </a:r>
          </a:p>
          <a:p>
            <a:pPr marL="0" indent="0">
              <a:buNone/>
            </a:pPr>
            <a:r>
              <a:rPr lang="ja-JP" altLang="en-US" sz="1600" dirty="0"/>
              <a:t> なお、下記</a:t>
            </a:r>
            <a:r>
              <a:rPr lang="en-US" altLang="ja-JP" sz="1600" dirty="0"/>
              <a:t>(3)</a:t>
            </a:r>
            <a:r>
              <a:rPr lang="ja-JP" altLang="en-US" sz="1600" dirty="0"/>
              <a:t>に該当する場合、さらにその月数分の加算を算定できます。</a:t>
            </a:r>
          </a:p>
          <a:p>
            <a:pPr marL="0" indent="0">
              <a:buNone/>
            </a:pPr>
            <a:r>
              <a:rPr lang="ja-JP" altLang="en-US" sz="1600" dirty="0"/>
              <a:t> </a:t>
            </a:r>
          </a:p>
          <a:p>
            <a:pPr marL="0" indent="0">
              <a:buNone/>
            </a:pPr>
            <a:endParaRPr kumimoji="1" lang="ja-JP" altLang="en-US" dirty="0"/>
          </a:p>
        </p:txBody>
      </p:sp>
      <p:graphicFrame>
        <p:nvGraphicFramePr>
          <p:cNvPr id="4" name="表 3">
            <a:extLst>
              <a:ext uri="{FF2B5EF4-FFF2-40B4-BE49-F238E27FC236}">
                <a16:creationId xmlns:a16="http://schemas.microsoft.com/office/drawing/2014/main" id="{0D7BB5D0-4468-42E4-AECE-0ED6CF96FA8F}"/>
              </a:ext>
            </a:extLst>
          </p:cNvPr>
          <p:cNvGraphicFramePr>
            <a:graphicFrameLocks noGrp="1"/>
          </p:cNvGraphicFramePr>
          <p:nvPr>
            <p:extLst>
              <p:ext uri="{D42A27DB-BD31-4B8C-83A1-F6EECF244321}">
                <p14:modId xmlns:p14="http://schemas.microsoft.com/office/powerpoint/2010/main" val="855662519"/>
              </p:ext>
            </p:extLst>
          </p:nvPr>
        </p:nvGraphicFramePr>
        <p:xfrm>
          <a:off x="1203647" y="1875452"/>
          <a:ext cx="9153333" cy="4040155"/>
        </p:xfrm>
        <a:graphic>
          <a:graphicData uri="http://schemas.openxmlformats.org/drawingml/2006/table">
            <a:tbl>
              <a:tblPr>
                <a:tableStyleId>{5C22544A-7EE6-4342-B048-85BDC9FD1C3A}</a:tableStyleId>
              </a:tblPr>
              <a:tblGrid>
                <a:gridCol w="8067996">
                  <a:extLst>
                    <a:ext uri="{9D8B030D-6E8A-4147-A177-3AD203B41FA5}">
                      <a16:colId xmlns:a16="http://schemas.microsoft.com/office/drawing/2014/main" val="4248386622"/>
                    </a:ext>
                  </a:extLst>
                </a:gridCol>
                <a:gridCol w="1085337">
                  <a:extLst>
                    <a:ext uri="{9D8B030D-6E8A-4147-A177-3AD203B41FA5}">
                      <a16:colId xmlns:a16="http://schemas.microsoft.com/office/drawing/2014/main" val="860450427"/>
                    </a:ext>
                  </a:extLst>
                </a:gridCol>
              </a:tblGrid>
              <a:tr h="932343">
                <a:tc>
                  <a:txBody>
                    <a:bodyPr/>
                    <a:lstStyle/>
                    <a:p>
                      <a:pPr marL="228600" indent="-228600" algn="l" fontAlgn="ctr">
                        <a:buAutoNum type="arabicParenBoth"/>
                      </a:pPr>
                      <a:r>
                        <a:rPr lang="ja-JP" altLang="en-US" sz="1200" u="none" strike="noStrike" dirty="0">
                          <a:effectLst/>
                        </a:rPr>
                        <a:t>新規にサービス等利用計画を作成する場合</a:t>
                      </a:r>
                      <a:br>
                        <a:rPr lang="ja-JP" altLang="en-US" sz="1200" u="none" strike="noStrike" dirty="0">
                          <a:effectLst/>
                        </a:rPr>
                      </a:br>
                      <a:r>
                        <a:rPr lang="en-US" altLang="ja-JP" sz="1200" u="none" strike="noStrike" dirty="0">
                          <a:effectLst/>
                        </a:rPr>
                        <a:t>※</a:t>
                      </a:r>
                      <a:r>
                        <a:rPr lang="ja-JP" altLang="en-US" sz="1200" u="none" strike="noStrike" dirty="0">
                          <a:effectLst/>
                        </a:rPr>
                        <a:t>指定計画相談支援を利用せずに障害福祉サービス等を利用している計画相談支援対象障害者等について</a:t>
                      </a:r>
                      <a:endParaRPr lang="en-US" altLang="ja-JP" sz="1200" u="none" strike="noStrike" dirty="0">
                        <a:effectLst/>
                      </a:endParaRPr>
                    </a:p>
                    <a:p>
                      <a:pPr marL="0" indent="0" algn="l" fontAlgn="ctr">
                        <a:buNone/>
                      </a:pPr>
                      <a:r>
                        <a:rPr lang="ja-JP" altLang="en-US" sz="1200" u="none" strike="noStrike" dirty="0">
                          <a:effectLst/>
                        </a:rPr>
                        <a:t>　　 サービス等利用計画を作成する場合も含む。</a:t>
                      </a:r>
                      <a:endParaRPr lang="ja-JP" altLang="en-US" sz="12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ctr"/>
                      <a:r>
                        <a:rPr lang="en-US" altLang="ja-JP" sz="1100" u="none" strike="noStrike" dirty="0">
                          <a:effectLst/>
                        </a:rPr>
                        <a:t>300</a:t>
                      </a:r>
                      <a:r>
                        <a:rPr lang="ja-JP" altLang="en-US" sz="1100" u="none" strike="noStrike" dirty="0">
                          <a:effectLst/>
                        </a:rPr>
                        <a:t>単位</a:t>
                      </a:r>
                      <a:r>
                        <a:rPr lang="en-US" altLang="ja-JP" sz="1100" u="none" strike="noStrike" dirty="0">
                          <a:effectLst/>
                        </a:rPr>
                        <a:t>/</a:t>
                      </a:r>
                      <a:r>
                        <a:rPr lang="ja-JP" altLang="en-US" sz="1100" u="none" strike="noStrike" dirty="0">
                          <a:effectLst/>
                        </a:rPr>
                        <a:t>月</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5395127"/>
                  </a:ext>
                </a:extLst>
              </a:tr>
              <a:tr h="621562">
                <a:tc>
                  <a:txBody>
                    <a:bodyPr/>
                    <a:lstStyle/>
                    <a:p>
                      <a:pPr algn="l" fontAlgn="ctr"/>
                      <a:r>
                        <a:rPr lang="en-US" altLang="ja-JP" sz="1200" u="none" strike="noStrike" dirty="0">
                          <a:effectLst/>
                        </a:rPr>
                        <a:t>(2) </a:t>
                      </a:r>
                      <a:r>
                        <a:rPr lang="ja-JP" altLang="en-US" sz="1200" u="none" strike="noStrike" dirty="0">
                          <a:effectLst/>
                        </a:rPr>
                        <a:t>障害福祉サービス等を利用する月の前</a:t>
                      </a:r>
                      <a:r>
                        <a:rPr lang="en-US" altLang="ja-JP" sz="1200" u="none" strike="noStrike" dirty="0">
                          <a:effectLst/>
                        </a:rPr>
                        <a:t>6</a:t>
                      </a:r>
                      <a:r>
                        <a:rPr lang="ja-JP" altLang="en-US" sz="1200" u="none" strike="noStrike" dirty="0">
                          <a:effectLst/>
                        </a:rPr>
                        <a:t>ヶ月間において障害福祉サービス及び地域相談支援を利用していない場合</a:t>
                      </a:r>
                      <a:endParaRPr lang="ja-JP" altLang="en-US" sz="12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3869998536"/>
                  </a:ext>
                </a:extLst>
              </a:tr>
              <a:tr h="2486250">
                <a:tc>
                  <a:txBody>
                    <a:bodyPr/>
                    <a:lstStyle/>
                    <a:p>
                      <a:pPr algn="l" fontAlgn="ctr"/>
                      <a:r>
                        <a:rPr lang="en-US" altLang="ja-JP" sz="1200" u="none" strike="noStrike" dirty="0">
                          <a:effectLst/>
                        </a:rPr>
                        <a:t>(3) </a:t>
                      </a:r>
                      <a:r>
                        <a:rPr lang="ja-JP" altLang="en-US" sz="1200" u="none" strike="noStrike" dirty="0">
                          <a:effectLst/>
                        </a:rPr>
                        <a:t>指定計画相談支援に係る契約をした日からサービス等利用計画案を交付した日までの期間が</a:t>
                      </a:r>
                      <a:r>
                        <a:rPr lang="en-US" altLang="ja-JP" sz="1200" u="none" strike="noStrike" dirty="0">
                          <a:effectLst/>
                        </a:rPr>
                        <a:t>3</a:t>
                      </a:r>
                      <a:r>
                        <a:rPr lang="ja-JP" altLang="en-US" sz="1200" u="none" strike="noStrike" dirty="0">
                          <a:effectLst/>
                        </a:rPr>
                        <a:t>ヶ月を</a:t>
                      </a:r>
                      <a:endParaRPr lang="en-US" altLang="ja-JP" sz="1200" u="none" strike="noStrike" dirty="0">
                        <a:effectLst/>
                      </a:endParaRPr>
                    </a:p>
                    <a:p>
                      <a:pPr algn="l" fontAlgn="ctr"/>
                      <a:r>
                        <a:rPr lang="ja-JP" altLang="en-US" sz="1200" u="none" strike="noStrike" dirty="0">
                          <a:effectLst/>
                        </a:rPr>
                        <a:t>　超える場合であって、</a:t>
                      </a:r>
                      <a:r>
                        <a:rPr lang="en-US" altLang="ja-JP" sz="1200" u="none" strike="noStrike" dirty="0">
                          <a:effectLst/>
                        </a:rPr>
                        <a:t>3</a:t>
                      </a:r>
                      <a:r>
                        <a:rPr lang="ja-JP" altLang="en-US" sz="1200" u="none" strike="noStrike" dirty="0">
                          <a:effectLst/>
                        </a:rPr>
                        <a:t>ヶ月が経過する日以後に月</a:t>
                      </a:r>
                      <a:r>
                        <a:rPr lang="en-US" altLang="ja-JP" sz="1200" u="none" strike="noStrike" dirty="0">
                          <a:effectLst/>
                        </a:rPr>
                        <a:t>2</a:t>
                      </a:r>
                      <a:r>
                        <a:rPr lang="ja-JP" altLang="en-US" sz="1200" u="none" strike="noStrike" dirty="0">
                          <a:effectLst/>
                        </a:rPr>
                        <a:t>回以上、利用者の「居宅等に訪問」又は</a:t>
                      </a:r>
                      <a:endParaRPr lang="en-US" altLang="ja-JP" sz="1200" u="none" strike="noStrike" dirty="0">
                        <a:effectLst/>
                      </a:endParaRPr>
                    </a:p>
                    <a:p>
                      <a:pPr algn="l" fontAlgn="ctr"/>
                      <a:r>
                        <a:rPr lang="ja-JP" altLang="en-US" sz="1200" u="none" strike="noStrike" dirty="0">
                          <a:effectLst/>
                        </a:rPr>
                        <a:t>　「テレビ電話装置その他の情報通信機器を活用」し、本人及びその家族に面接をした場合</a:t>
                      </a:r>
                      <a:br>
                        <a:rPr lang="ja-JP" altLang="en-US" sz="1200" u="none" strike="noStrike" dirty="0">
                          <a:effectLst/>
                        </a:rPr>
                      </a:br>
                      <a:r>
                        <a:rPr lang="ja-JP" altLang="en-US" sz="1200" u="none" strike="noStrike" dirty="0">
                          <a:effectLst/>
                        </a:rPr>
                        <a:t>　</a:t>
                      </a:r>
                      <a:endParaRPr lang="en-US" altLang="ja-JP" sz="1200" u="none" strike="noStrike" dirty="0">
                        <a:effectLst/>
                      </a:endParaRPr>
                    </a:p>
                    <a:p>
                      <a:pPr algn="l" fontAlgn="ctr"/>
                      <a:r>
                        <a:rPr lang="ja-JP" altLang="en-US" sz="1200" u="none" strike="noStrike" dirty="0">
                          <a:effectLst/>
                        </a:rPr>
                        <a:t>　</a:t>
                      </a:r>
                      <a:r>
                        <a:rPr lang="en-US" altLang="ja-JP" sz="1200" u="none" strike="noStrike" dirty="0">
                          <a:effectLst/>
                        </a:rPr>
                        <a:t>※</a:t>
                      </a:r>
                      <a:r>
                        <a:rPr lang="ja-JP" altLang="en-US" sz="1200" u="none" strike="noStrike" dirty="0">
                          <a:effectLst/>
                        </a:rPr>
                        <a:t>テレビ電話装置その他の情報通信機器を活用して行う場合も、月に </a:t>
                      </a:r>
                      <a:r>
                        <a:rPr lang="en-US" altLang="ja-JP" sz="1200" u="none" strike="noStrike" dirty="0">
                          <a:effectLst/>
                        </a:rPr>
                        <a:t>1 </a:t>
                      </a:r>
                      <a:r>
                        <a:rPr lang="ja-JP" altLang="en-US" sz="1200" u="none" strike="noStrike" dirty="0">
                          <a:effectLst/>
                        </a:rPr>
                        <a:t>回は利用者の居宅等を訪問し、面接が必要。</a:t>
                      </a:r>
                      <a:br>
                        <a:rPr lang="ja-JP" altLang="en-US" sz="1200" u="none" strike="noStrike" dirty="0">
                          <a:effectLst/>
                        </a:rPr>
                      </a:br>
                      <a:r>
                        <a:rPr lang="ja-JP" altLang="en-US" sz="1200" u="none" strike="noStrike" dirty="0">
                          <a:effectLst/>
                        </a:rPr>
                        <a:t>　　また、利用者等に対して面接方法に係る意向を確認するとともに、居宅等を訪問して</a:t>
                      </a:r>
                      <a:br>
                        <a:rPr lang="ja-JP" altLang="en-US" sz="1200" u="none" strike="noStrike" dirty="0">
                          <a:effectLst/>
                        </a:rPr>
                      </a:br>
                      <a:r>
                        <a:rPr lang="ja-JP" altLang="en-US" sz="1200" u="none" strike="noStrike" dirty="0">
                          <a:effectLst/>
                        </a:rPr>
                        <a:t>　　面接することを希望する場合は、居宅等を訪問して面接するよう努める。</a:t>
                      </a:r>
                      <a:endParaRPr lang="en-US" altLang="ja-JP" sz="1200" u="none" strike="noStrike" dirty="0">
                        <a:effectLst/>
                      </a:endParaRPr>
                    </a:p>
                    <a:p>
                      <a:pPr algn="l" fontAlgn="ctr"/>
                      <a:endParaRPr lang="en-US" altLang="ja-JP" sz="1200" u="none" strike="noStrike" dirty="0">
                        <a:effectLst/>
                      </a:endParaRPr>
                    </a:p>
                    <a:p>
                      <a:pPr algn="l" fontAlgn="ctr"/>
                      <a:r>
                        <a:rPr lang="ja-JP" altLang="en-US" sz="1200" dirty="0"/>
                        <a:t>　</a:t>
                      </a:r>
                      <a:r>
                        <a:rPr lang="en-US" altLang="ja-JP" sz="1200" dirty="0"/>
                        <a:t>※</a:t>
                      </a:r>
                      <a:r>
                        <a:rPr lang="ja-JP" altLang="en-US" sz="1200" dirty="0"/>
                        <a:t>ただし、前</a:t>
                      </a:r>
                      <a:r>
                        <a:rPr lang="en-US" altLang="ja-JP" sz="1200" dirty="0"/>
                        <a:t>6</a:t>
                      </a:r>
                      <a:r>
                        <a:rPr lang="ja-JP" altLang="en-US" sz="1200" dirty="0"/>
                        <a:t>ヶ月間において居宅介護支援事業所等連携加算を算定している場合は、算定できません</a:t>
                      </a:r>
                      <a:r>
                        <a:rPr lang="ja-JP" altLang="en-US" sz="1100" dirty="0"/>
                        <a:t>。</a:t>
                      </a:r>
                      <a:endParaRPr lang="ja-JP" altLang="en-US" sz="11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rPr>
                        <a:t>＋</a:t>
                      </a:r>
                      <a:r>
                        <a:rPr lang="en-US" altLang="ja-JP" sz="1100" u="none" strike="noStrike" dirty="0">
                          <a:effectLst/>
                        </a:rPr>
                        <a:t>300</a:t>
                      </a:r>
                      <a:r>
                        <a:rPr lang="ja-JP" altLang="en-US" sz="1100" u="none" strike="noStrike" dirty="0">
                          <a:effectLst/>
                        </a:rPr>
                        <a:t>単位</a:t>
                      </a:r>
                      <a:br>
                        <a:rPr lang="ja-JP" altLang="en-US" sz="1100" u="none" strike="noStrike" dirty="0">
                          <a:effectLst/>
                        </a:rPr>
                      </a:br>
                      <a:r>
                        <a:rPr lang="en-US" altLang="ja-JP" sz="1100" u="none" strike="noStrike" dirty="0">
                          <a:effectLst/>
                        </a:rPr>
                        <a:t>×</a:t>
                      </a:r>
                      <a:r>
                        <a:rPr lang="ja-JP" altLang="en-US" sz="1100" u="none" strike="noStrike" dirty="0">
                          <a:effectLst/>
                        </a:rPr>
                        <a:t>面接した月数</a:t>
                      </a:r>
                      <a:br>
                        <a:rPr lang="ja-JP" altLang="en-US" sz="1100" u="none" strike="noStrike" dirty="0">
                          <a:effectLst/>
                        </a:rPr>
                      </a:br>
                      <a:r>
                        <a:rPr lang="en-US" altLang="ja-JP" sz="1100" u="none" strike="noStrike" dirty="0">
                          <a:effectLst/>
                        </a:rPr>
                        <a:t>(3</a:t>
                      </a:r>
                      <a:r>
                        <a:rPr lang="ja-JP" altLang="en-US" sz="1100" u="none" strike="noStrike" dirty="0">
                          <a:effectLst/>
                        </a:rPr>
                        <a:t>を限度とする</a:t>
                      </a:r>
                      <a:r>
                        <a:rPr lang="en-US" altLang="ja-JP" sz="1100" u="none" strike="noStrike" dirty="0">
                          <a:effectLst/>
                        </a:rPr>
                        <a:t>)</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2284331"/>
                  </a:ext>
                </a:extLst>
              </a:tr>
            </a:tbl>
          </a:graphicData>
        </a:graphic>
      </p:graphicFrame>
      <p:sp>
        <p:nvSpPr>
          <p:cNvPr id="5" name="スライド番号プレースホルダー 4">
            <a:extLst>
              <a:ext uri="{FF2B5EF4-FFF2-40B4-BE49-F238E27FC236}">
                <a16:creationId xmlns:a16="http://schemas.microsoft.com/office/drawing/2014/main" id="{49C50D5D-A5CF-4FB6-9F03-D86D9EACDBE9}"/>
              </a:ext>
            </a:extLst>
          </p:cNvPr>
          <p:cNvSpPr>
            <a:spLocks noGrp="1"/>
          </p:cNvSpPr>
          <p:nvPr>
            <p:ph type="sldNum" sz="quarter" idx="12"/>
          </p:nvPr>
        </p:nvSpPr>
        <p:spPr/>
        <p:txBody>
          <a:bodyPr/>
          <a:lstStyle/>
          <a:p>
            <a:fld id="{45484E80-6A79-498A-9910-EC5949BCA526}" type="slidenum">
              <a:rPr kumimoji="1" lang="ja-JP" altLang="en-US" smtClean="0"/>
              <a:t>14</a:t>
            </a:fld>
            <a:endParaRPr kumimoji="1" lang="ja-JP" altLang="en-US"/>
          </a:p>
        </p:txBody>
      </p:sp>
    </p:spTree>
    <p:extLst>
      <p:ext uri="{BB962C8B-B14F-4D97-AF65-F5344CB8AC3E}">
        <p14:creationId xmlns:p14="http://schemas.microsoft.com/office/powerpoint/2010/main" val="3854617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82134A9-19BC-4212-9734-22508F363679}"/>
              </a:ext>
            </a:extLst>
          </p:cNvPr>
          <p:cNvSpPr>
            <a:spLocks noGrp="1"/>
          </p:cNvSpPr>
          <p:nvPr>
            <p:ph idx="1"/>
          </p:nvPr>
        </p:nvSpPr>
        <p:spPr>
          <a:xfrm>
            <a:off x="838200" y="419878"/>
            <a:ext cx="10515600" cy="5757085"/>
          </a:xfrm>
        </p:spPr>
        <p:txBody>
          <a:bodyPr>
            <a:normAutofit/>
          </a:bodyPr>
          <a:lstStyle/>
          <a:p>
            <a:pPr marL="0" indent="0">
              <a:buNone/>
            </a:pPr>
            <a:r>
              <a:rPr lang="ja-JP" altLang="en-US" sz="2400" u="sng" dirty="0"/>
              <a:t>～</a:t>
            </a:r>
            <a:r>
              <a:rPr lang="en-US" altLang="ja-JP" sz="2400" u="sng" dirty="0"/>
              <a:t>Q</a:t>
            </a:r>
            <a:r>
              <a:rPr lang="ja-JP" altLang="en-US" sz="2400" u="sng" dirty="0"/>
              <a:t>＆</a:t>
            </a:r>
            <a:r>
              <a:rPr lang="en-US" altLang="ja-JP" sz="2400" u="sng" dirty="0"/>
              <a:t>A</a:t>
            </a:r>
            <a:r>
              <a:rPr lang="ja-JP" altLang="en-US" sz="2400" u="sng" dirty="0"/>
              <a:t>（初回加算）　～</a:t>
            </a:r>
          </a:p>
          <a:p>
            <a:pPr marL="0" indent="0">
              <a:buNone/>
            </a:pPr>
            <a:r>
              <a:rPr lang="ja-JP" altLang="en-US" sz="1800" dirty="0"/>
              <a:t>　Ｑ　障害児相談支援を利用していた方が、計画相談支援を利用する場合、加算の算定は可能か？　</a:t>
            </a:r>
          </a:p>
          <a:p>
            <a:pPr marL="0" indent="0">
              <a:buNone/>
            </a:pPr>
            <a:r>
              <a:rPr lang="ja-JP" altLang="en-US" sz="1800" dirty="0"/>
              <a:t>　Ａ　算定可能です。</a:t>
            </a:r>
          </a:p>
          <a:p>
            <a:pPr marL="0" indent="0">
              <a:buNone/>
            </a:pPr>
            <a:r>
              <a:rPr lang="ja-JP" altLang="en-US" sz="1800" dirty="0"/>
              <a:t>　</a:t>
            </a:r>
            <a:endParaRPr lang="en-US" altLang="ja-JP" sz="1800" dirty="0"/>
          </a:p>
          <a:p>
            <a:pPr marL="0" indent="0">
              <a:buNone/>
            </a:pPr>
            <a:r>
              <a:rPr lang="ja-JP" altLang="en-US" sz="1800" dirty="0"/>
              <a:t>　Ｑ　計画相談支援の初回加算と併給できない加算はあるのか？</a:t>
            </a:r>
          </a:p>
          <a:p>
            <a:pPr marL="0" indent="0">
              <a:buNone/>
            </a:pPr>
            <a:r>
              <a:rPr lang="ja-JP" altLang="en-US" sz="1800" dirty="0"/>
              <a:t>　Ａ　退院・退所加算及び医療・保育・教育機関等連携加算との併給はできません。</a:t>
            </a:r>
          </a:p>
          <a:p>
            <a:pPr marL="0" indent="0">
              <a:buNone/>
            </a:pPr>
            <a:endParaRPr lang="en-US" altLang="ja-JP" sz="1800" dirty="0"/>
          </a:p>
          <a:p>
            <a:pPr marL="0" indent="0">
              <a:buNone/>
            </a:pPr>
            <a:r>
              <a:rPr lang="ja-JP" altLang="en-US" sz="1800" dirty="0"/>
              <a:t>　Ｑ　利用する相談支援事業所が変わった場合、加算の算定は可能か？</a:t>
            </a:r>
          </a:p>
          <a:p>
            <a:pPr marL="0" indent="0">
              <a:buNone/>
            </a:pPr>
            <a:r>
              <a:rPr lang="ja-JP" altLang="en-US" sz="1800" dirty="0"/>
              <a:t>　Ａ　利用する相談支援事業所が変更となるだけでは算定できません。</a:t>
            </a:r>
          </a:p>
          <a:p>
            <a:pPr marL="0" indent="0">
              <a:buNone/>
            </a:pPr>
            <a:r>
              <a:rPr lang="ja-JP" altLang="en-US" sz="1800" dirty="0"/>
              <a:t>　　　セルフプランにより支給決定を受けていた者に対して、初めてサービス等利用計画</a:t>
            </a:r>
            <a:endParaRPr lang="en-US" altLang="ja-JP" sz="1800" dirty="0"/>
          </a:p>
          <a:p>
            <a:pPr marL="0" indent="0">
              <a:buNone/>
            </a:pPr>
            <a:r>
              <a:rPr lang="ja-JP" altLang="en-US" sz="1800" dirty="0"/>
              <a:t>　　　</a:t>
            </a:r>
            <a:r>
              <a:rPr lang="en-US" altLang="ja-JP" sz="1800" dirty="0"/>
              <a:t>(</a:t>
            </a:r>
            <a:r>
              <a:rPr lang="ja-JP" altLang="en-US" sz="1800" dirty="0"/>
              <a:t>障害児支援利用計画</a:t>
            </a:r>
            <a:r>
              <a:rPr lang="en-US" altLang="ja-JP" sz="1800" dirty="0"/>
              <a:t>)</a:t>
            </a:r>
            <a:r>
              <a:rPr lang="ja-JP" altLang="en-US" sz="1800" dirty="0"/>
              <a:t>を作成する場合は算定可能です。</a:t>
            </a:r>
          </a:p>
          <a:p>
            <a:pPr marL="0" indent="0">
              <a:buNone/>
            </a:pPr>
            <a:endParaRPr kumimoji="1" lang="ja-JP" altLang="en-US" dirty="0"/>
          </a:p>
        </p:txBody>
      </p:sp>
      <p:sp>
        <p:nvSpPr>
          <p:cNvPr id="2" name="スライド番号プレースホルダー 1">
            <a:extLst>
              <a:ext uri="{FF2B5EF4-FFF2-40B4-BE49-F238E27FC236}">
                <a16:creationId xmlns:a16="http://schemas.microsoft.com/office/drawing/2014/main" id="{90347682-EAE3-4C9A-937E-9DA8D90513C3}"/>
              </a:ext>
            </a:extLst>
          </p:cNvPr>
          <p:cNvSpPr>
            <a:spLocks noGrp="1"/>
          </p:cNvSpPr>
          <p:nvPr>
            <p:ph type="sldNum" sz="quarter" idx="12"/>
          </p:nvPr>
        </p:nvSpPr>
        <p:spPr/>
        <p:txBody>
          <a:bodyPr/>
          <a:lstStyle/>
          <a:p>
            <a:fld id="{45484E80-6A79-498A-9910-EC5949BCA526}" type="slidenum">
              <a:rPr kumimoji="1" lang="ja-JP" altLang="en-US" smtClean="0"/>
              <a:t>15</a:t>
            </a:fld>
            <a:endParaRPr kumimoji="1" lang="ja-JP" altLang="en-US"/>
          </a:p>
        </p:txBody>
      </p:sp>
    </p:spTree>
    <p:extLst>
      <p:ext uri="{BB962C8B-B14F-4D97-AF65-F5344CB8AC3E}">
        <p14:creationId xmlns:p14="http://schemas.microsoft.com/office/powerpoint/2010/main" val="4008139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133611-FEB3-4EA5-85AC-251DEF1B1114}"/>
              </a:ext>
            </a:extLst>
          </p:cNvPr>
          <p:cNvSpPr>
            <a:spLocks noGrp="1"/>
          </p:cNvSpPr>
          <p:nvPr>
            <p:ph type="title"/>
          </p:nvPr>
        </p:nvSpPr>
        <p:spPr>
          <a:xfrm>
            <a:off x="838200" y="365125"/>
            <a:ext cx="10515600" cy="698565"/>
          </a:xfrm>
        </p:spPr>
        <p:txBody>
          <a:bodyPr>
            <a:normAutofit/>
          </a:bodyPr>
          <a:lstStyle/>
          <a:p>
            <a:r>
              <a:rPr kumimoji="1" lang="ja-JP" altLang="en-US" sz="3200" u="sng" dirty="0"/>
              <a:t>遠隔地訪問加算</a:t>
            </a:r>
          </a:p>
        </p:txBody>
      </p:sp>
      <p:sp>
        <p:nvSpPr>
          <p:cNvPr id="3" name="コンテンツ プレースホルダー 2">
            <a:extLst>
              <a:ext uri="{FF2B5EF4-FFF2-40B4-BE49-F238E27FC236}">
                <a16:creationId xmlns:a16="http://schemas.microsoft.com/office/drawing/2014/main" id="{B8D118C1-818E-46BA-A727-5C84025B8A34}"/>
              </a:ext>
            </a:extLst>
          </p:cNvPr>
          <p:cNvSpPr>
            <a:spLocks noGrp="1"/>
          </p:cNvSpPr>
          <p:nvPr>
            <p:ph idx="1"/>
          </p:nvPr>
        </p:nvSpPr>
        <p:spPr>
          <a:xfrm>
            <a:off x="838200" y="1063690"/>
            <a:ext cx="10515600" cy="5113273"/>
          </a:xfrm>
        </p:spPr>
        <p:txBody>
          <a:bodyPr>
            <a:normAutofit/>
          </a:bodyPr>
          <a:lstStyle/>
          <a:p>
            <a:pPr marL="0" indent="0">
              <a:buNone/>
            </a:pPr>
            <a:r>
              <a:rPr lang="ja-JP" altLang="en-US" dirty="0"/>
              <a:t>　</a:t>
            </a:r>
            <a:r>
              <a:rPr lang="ja-JP" altLang="en-US" sz="2000" dirty="0"/>
              <a:t>特別地域に居住しており、かつ、相談支援事業所との間に一定の距離（片道１時間）がある利用者の居宅その他の機関を訪問し、下記の加算を算定する際に加算。</a:t>
            </a: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r>
              <a:rPr lang="en-US" altLang="ja-JP" sz="2000" dirty="0"/>
              <a:t>※</a:t>
            </a:r>
            <a:r>
              <a:rPr lang="ja-JP" altLang="en-US" sz="2000" dirty="0"/>
              <a:t>これらの加算のうち、居宅や事業所等への訪問を要件とする場合に限る。</a:t>
            </a:r>
            <a:endParaRPr kumimoji="1" lang="ja-JP" altLang="en-US" sz="2000" dirty="0"/>
          </a:p>
        </p:txBody>
      </p:sp>
      <p:graphicFrame>
        <p:nvGraphicFramePr>
          <p:cNvPr id="7" name="表 6">
            <a:extLst>
              <a:ext uri="{FF2B5EF4-FFF2-40B4-BE49-F238E27FC236}">
                <a16:creationId xmlns:a16="http://schemas.microsoft.com/office/drawing/2014/main" id="{80FAB34D-451A-44B5-A0F7-6C44AFE9891F}"/>
              </a:ext>
            </a:extLst>
          </p:cNvPr>
          <p:cNvGraphicFramePr>
            <a:graphicFrameLocks noGrp="1"/>
          </p:cNvGraphicFramePr>
          <p:nvPr>
            <p:extLst>
              <p:ext uri="{D42A27DB-BD31-4B8C-83A1-F6EECF244321}">
                <p14:modId xmlns:p14="http://schemas.microsoft.com/office/powerpoint/2010/main" val="2949985368"/>
              </p:ext>
            </p:extLst>
          </p:nvPr>
        </p:nvGraphicFramePr>
        <p:xfrm>
          <a:off x="1287624" y="2090057"/>
          <a:ext cx="5308600" cy="2057400"/>
        </p:xfrm>
        <a:graphic>
          <a:graphicData uri="http://schemas.openxmlformats.org/drawingml/2006/table">
            <a:tbl>
              <a:tblPr>
                <a:tableStyleId>{5C22544A-7EE6-4342-B048-85BDC9FD1C3A}</a:tableStyleId>
              </a:tblPr>
              <a:tblGrid>
                <a:gridCol w="5308600">
                  <a:extLst>
                    <a:ext uri="{9D8B030D-6E8A-4147-A177-3AD203B41FA5}">
                      <a16:colId xmlns:a16="http://schemas.microsoft.com/office/drawing/2014/main" val="3845679736"/>
                    </a:ext>
                  </a:extLst>
                </a:gridCol>
              </a:tblGrid>
              <a:tr h="411480">
                <a:tc>
                  <a:txBody>
                    <a:bodyPr/>
                    <a:lstStyle/>
                    <a:p>
                      <a:pPr algn="l" rtl="0" fontAlgn="ctr"/>
                      <a:r>
                        <a:rPr lang="ja-JP" altLang="en-US" sz="2000" u="none" strike="noStrike" dirty="0">
                          <a:effectLst/>
                        </a:rPr>
                        <a:t>・初回加算</a:t>
                      </a:r>
                      <a:endPar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85014731"/>
                  </a:ext>
                </a:extLst>
              </a:tr>
              <a:tr h="411480">
                <a:tc>
                  <a:txBody>
                    <a:bodyPr/>
                    <a:lstStyle/>
                    <a:p>
                      <a:pPr algn="l" rtl="0" fontAlgn="ctr"/>
                      <a:r>
                        <a:rPr lang="ja-JP" altLang="en-US" sz="2000" u="none" strike="noStrike" dirty="0">
                          <a:effectLst/>
                        </a:rPr>
                        <a:t>・入院時情報連携加算</a:t>
                      </a:r>
                      <a:endPar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21336505"/>
                  </a:ext>
                </a:extLst>
              </a:tr>
              <a:tr h="411480">
                <a:tc>
                  <a:txBody>
                    <a:bodyPr/>
                    <a:lstStyle/>
                    <a:p>
                      <a:pPr algn="l" rtl="0" fontAlgn="ctr"/>
                      <a:r>
                        <a:rPr lang="ja-JP" altLang="en-US" sz="2000" u="none" strike="noStrike" dirty="0">
                          <a:effectLst/>
                        </a:rPr>
                        <a:t>・退院・退所加算</a:t>
                      </a:r>
                      <a:endPar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3334974"/>
                  </a:ext>
                </a:extLst>
              </a:tr>
              <a:tr h="411480">
                <a:tc>
                  <a:txBody>
                    <a:bodyPr/>
                    <a:lstStyle/>
                    <a:p>
                      <a:pPr algn="l" rtl="0" fontAlgn="ctr"/>
                      <a:r>
                        <a:rPr lang="ja-JP" altLang="en-US" sz="2000" u="none" strike="noStrike" dirty="0">
                          <a:effectLst/>
                        </a:rPr>
                        <a:t>・医療・保育・教育機関等連携加算</a:t>
                      </a:r>
                      <a:endPar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03921640"/>
                  </a:ext>
                </a:extLst>
              </a:tr>
              <a:tr h="411480">
                <a:tc>
                  <a:txBody>
                    <a:bodyPr/>
                    <a:lstStyle/>
                    <a:p>
                      <a:pPr algn="l" rtl="0" fontAlgn="ctr"/>
                      <a:r>
                        <a:rPr lang="ja-JP" altLang="en-US" sz="2000" u="none" strike="noStrike" dirty="0">
                          <a:effectLst/>
                        </a:rPr>
                        <a:t>・集中支援加算</a:t>
                      </a:r>
                      <a:endPar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0404676"/>
                  </a:ext>
                </a:extLst>
              </a:tr>
            </a:tbl>
          </a:graphicData>
        </a:graphic>
      </p:graphicFrame>
      <p:sp>
        <p:nvSpPr>
          <p:cNvPr id="4" name="スライド番号プレースホルダー 3">
            <a:extLst>
              <a:ext uri="{FF2B5EF4-FFF2-40B4-BE49-F238E27FC236}">
                <a16:creationId xmlns:a16="http://schemas.microsoft.com/office/drawing/2014/main" id="{BE08BAE9-F1A3-4515-BA6B-095E671540D7}"/>
              </a:ext>
            </a:extLst>
          </p:cNvPr>
          <p:cNvSpPr>
            <a:spLocks noGrp="1"/>
          </p:cNvSpPr>
          <p:nvPr>
            <p:ph type="sldNum" sz="quarter" idx="12"/>
          </p:nvPr>
        </p:nvSpPr>
        <p:spPr/>
        <p:txBody>
          <a:bodyPr/>
          <a:lstStyle/>
          <a:p>
            <a:fld id="{45484E80-6A79-498A-9910-EC5949BCA526}" type="slidenum">
              <a:rPr kumimoji="1" lang="ja-JP" altLang="en-US" smtClean="0"/>
              <a:t>16</a:t>
            </a:fld>
            <a:endParaRPr kumimoji="1" lang="ja-JP" altLang="en-US"/>
          </a:p>
        </p:txBody>
      </p:sp>
    </p:spTree>
    <p:extLst>
      <p:ext uri="{BB962C8B-B14F-4D97-AF65-F5344CB8AC3E}">
        <p14:creationId xmlns:p14="http://schemas.microsoft.com/office/powerpoint/2010/main" val="1424624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8EAB95-1134-4F9D-8E44-D9978E688A08}"/>
              </a:ext>
            </a:extLst>
          </p:cNvPr>
          <p:cNvSpPr>
            <a:spLocks noGrp="1"/>
          </p:cNvSpPr>
          <p:nvPr>
            <p:ph type="title"/>
          </p:nvPr>
        </p:nvSpPr>
        <p:spPr>
          <a:xfrm>
            <a:off x="838200" y="365125"/>
            <a:ext cx="10515600" cy="726557"/>
          </a:xfrm>
        </p:spPr>
        <p:txBody>
          <a:bodyPr>
            <a:normAutofit/>
          </a:bodyPr>
          <a:lstStyle/>
          <a:p>
            <a:r>
              <a:rPr kumimoji="1" lang="ja-JP" altLang="en-US" sz="3200" u="sng" dirty="0"/>
              <a:t>基本報酬を算定しない月に請求可能な加算</a:t>
            </a:r>
          </a:p>
        </p:txBody>
      </p:sp>
      <p:sp>
        <p:nvSpPr>
          <p:cNvPr id="3" name="コンテンツ プレースホルダー 2">
            <a:extLst>
              <a:ext uri="{FF2B5EF4-FFF2-40B4-BE49-F238E27FC236}">
                <a16:creationId xmlns:a16="http://schemas.microsoft.com/office/drawing/2014/main" id="{888FD29C-CAB3-4014-AC2B-2019EC1D81BA}"/>
              </a:ext>
            </a:extLst>
          </p:cNvPr>
          <p:cNvSpPr>
            <a:spLocks noGrp="1"/>
          </p:cNvSpPr>
          <p:nvPr>
            <p:ph idx="1"/>
          </p:nvPr>
        </p:nvSpPr>
        <p:spPr>
          <a:xfrm>
            <a:off x="838200" y="1091682"/>
            <a:ext cx="10515600" cy="5085281"/>
          </a:xfrm>
        </p:spPr>
        <p:txBody>
          <a:bodyPr>
            <a:normAutofit lnSpcReduction="10000"/>
          </a:bodyPr>
          <a:lstStyle/>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endParaRPr lang="en-US" altLang="ja-JP" sz="2000" dirty="0"/>
          </a:p>
          <a:p>
            <a:pPr marL="0" indent="0">
              <a:buNone/>
            </a:pPr>
            <a:r>
              <a:rPr lang="en-US" altLang="ja-JP" sz="2000" dirty="0"/>
              <a:t>※1</a:t>
            </a:r>
            <a:r>
              <a:rPr lang="ja-JP" altLang="en-US" sz="2000" dirty="0"/>
              <a:t>　「訪問」及び「会議参加」の場合、基本報酬と同月に算定不可</a:t>
            </a:r>
          </a:p>
          <a:p>
            <a:pPr marL="0" indent="0">
              <a:buNone/>
            </a:pPr>
            <a:r>
              <a:rPr lang="en-US" altLang="ja-JP" sz="2000" dirty="0"/>
              <a:t>※2</a:t>
            </a:r>
            <a:r>
              <a:rPr lang="ja-JP" altLang="en-US" sz="2000" dirty="0"/>
              <a:t>　基本報酬と同月に算定不可</a:t>
            </a:r>
          </a:p>
          <a:p>
            <a:pPr marL="0" indent="0">
              <a:buNone/>
            </a:pPr>
            <a:r>
              <a:rPr lang="en-US" altLang="ja-JP" sz="2000" dirty="0"/>
              <a:t>※3</a:t>
            </a:r>
            <a:r>
              <a:rPr lang="ja-JP" altLang="en-US" sz="2000" dirty="0"/>
              <a:t>　対象の加算を算定している場合のみ算定可</a:t>
            </a:r>
            <a:endParaRPr kumimoji="1" lang="ja-JP" altLang="en-US" sz="2000" dirty="0"/>
          </a:p>
        </p:txBody>
      </p:sp>
      <p:graphicFrame>
        <p:nvGraphicFramePr>
          <p:cNvPr id="4" name="表 3">
            <a:extLst>
              <a:ext uri="{FF2B5EF4-FFF2-40B4-BE49-F238E27FC236}">
                <a16:creationId xmlns:a16="http://schemas.microsoft.com/office/drawing/2014/main" id="{E11E9B33-CF33-4E6C-905E-CBB73E245A75}"/>
              </a:ext>
            </a:extLst>
          </p:cNvPr>
          <p:cNvGraphicFramePr>
            <a:graphicFrameLocks noGrp="1"/>
          </p:cNvGraphicFramePr>
          <p:nvPr>
            <p:extLst>
              <p:ext uri="{D42A27DB-BD31-4B8C-83A1-F6EECF244321}">
                <p14:modId xmlns:p14="http://schemas.microsoft.com/office/powerpoint/2010/main" val="3910117074"/>
              </p:ext>
            </p:extLst>
          </p:nvPr>
        </p:nvGraphicFramePr>
        <p:xfrm>
          <a:off x="1052804" y="1240971"/>
          <a:ext cx="6794500" cy="3181743"/>
        </p:xfrm>
        <a:graphic>
          <a:graphicData uri="http://schemas.openxmlformats.org/drawingml/2006/table">
            <a:tbl>
              <a:tblPr>
                <a:tableStyleId>{5C22544A-7EE6-4342-B048-85BDC9FD1C3A}</a:tableStyleId>
              </a:tblPr>
              <a:tblGrid>
                <a:gridCol w="6794500">
                  <a:extLst>
                    <a:ext uri="{9D8B030D-6E8A-4147-A177-3AD203B41FA5}">
                      <a16:colId xmlns:a16="http://schemas.microsoft.com/office/drawing/2014/main" val="628604088"/>
                    </a:ext>
                  </a:extLst>
                </a:gridCol>
              </a:tblGrid>
              <a:tr h="353527">
                <a:tc>
                  <a:txBody>
                    <a:bodyPr/>
                    <a:lstStyle/>
                    <a:p>
                      <a:pPr algn="l" rtl="0" fontAlgn="ctr"/>
                      <a:r>
                        <a:rPr lang="ja-JP" altLang="en-US" sz="1800" u="none" strike="noStrike" dirty="0">
                          <a:effectLst/>
                        </a:rPr>
                        <a:t>・利用者負担上限額管理加算</a:t>
                      </a:r>
                      <a:endPar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123500"/>
                  </a:ext>
                </a:extLst>
              </a:tr>
              <a:tr h="353527">
                <a:tc>
                  <a:txBody>
                    <a:bodyPr/>
                    <a:lstStyle/>
                    <a:p>
                      <a:pPr algn="l" rtl="0" fontAlgn="ctr"/>
                      <a:r>
                        <a:rPr lang="ja-JP" altLang="en-US" sz="1800" u="none" strike="noStrike" dirty="0">
                          <a:effectLst/>
                        </a:rPr>
                        <a:t>・入院時情報連携加算</a:t>
                      </a:r>
                      <a:endPar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6586689"/>
                  </a:ext>
                </a:extLst>
              </a:tr>
              <a:tr h="353527">
                <a:tc>
                  <a:txBody>
                    <a:bodyPr/>
                    <a:lstStyle/>
                    <a:p>
                      <a:pPr algn="l" rtl="0" fontAlgn="ctr"/>
                      <a:r>
                        <a:rPr lang="ja-JP" altLang="en-US" sz="1800" u="none" strike="noStrike" dirty="0">
                          <a:effectLst/>
                        </a:rPr>
                        <a:t>・居宅介護支援事業所等連携加算（計画相談支援）</a:t>
                      </a:r>
                      <a:r>
                        <a:rPr lang="en-US" altLang="ja-JP" sz="1800" u="none" strike="noStrike" dirty="0">
                          <a:effectLst/>
                        </a:rPr>
                        <a:t>※1</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5100477"/>
                  </a:ext>
                </a:extLst>
              </a:tr>
              <a:tr h="353527">
                <a:tc>
                  <a:txBody>
                    <a:bodyPr/>
                    <a:lstStyle/>
                    <a:p>
                      <a:pPr algn="l" rtl="0" fontAlgn="ctr"/>
                      <a:r>
                        <a:rPr lang="ja-JP" altLang="en-US" sz="1800" u="none" strike="noStrike" dirty="0">
                          <a:effectLst/>
                        </a:rPr>
                        <a:t>・保育・教育等移行支援加算（障害児相談支援）</a:t>
                      </a:r>
                      <a:r>
                        <a:rPr lang="en-US" altLang="ja-JP" sz="1800" u="none" strike="noStrike" dirty="0">
                          <a:effectLst/>
                        </a:rPr>
                        <a:t>※1</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6656820"/>
                  </a:ext>
                </a:extLst>
              </a:tr>
              <a:tr h="353527">
                <a:tc>
                  <a:txBody>
                    <a:bodyPr/>
                    <a:lstStyle/>
                    <a:p>
                      <a:pPr algn="l" rtl="0" fontAlgn="ctr"/>
                      <a:r>
                        <a:rPr lang="ja-JP" altLang="en-US" sz="1800" u="none" strike="noStrike" dirty="0">
                          <a:effectLst/>
                        </a:rPr>
                        <a:t>・集中支援加算　</a:t>
                      </a:r>
                      <a:r>
                        <a:rPr lang="en-US" altLang="ja-JP" sz="1800" u="none" strike="noStrike" dirty="0">
                          <a:effectLst/>
                        </a:rPr>
                        <a:t>※2</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19536733"/>
                  </a:ext>
                </a:extLst>
              </a:tr>
              <a:tr h="353527">
                <a:tc>
                  <a:txBody>
                    <a:bodyPr/>
                    <a:lstStyle/>
                    <a:p>
                      <a:pPr algn="l" rtl="0" fontAlgn="ctr"/>
                      <a:r>
                        <a:rPr lang="ja-JP" altLang="en-US" sz="1800" u="none" strike="noStrike" dirty="0">
                          <a:effectLst/>
                        </a:rPr>
                        <a:t>・サービス提供時モニタリング加算</a:t>
                      </a:r>
                      <a:endPar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73885053"/>
                  </a:ext>
                </a:extLst>
              </a:tr>
              <a:tr h="353527">
                <a:tc>
                  <a:txBody>
                    <a:bodyPr/>
                    <a:lstStyle/>
                    <a:p>
                      <a:pPr algn="l" rtl="0" fontAlgn="ctr"/>
                      <a:r>
                        <a:rPr lang="ja-JP" altLang="en-US" sz="1800" u="none" strike="noStrike" dirty="0">
                          <a:effectLst/>
                        </a:rPr>
                        <a:t>・地域生活支援拠点等相談強化加算</a:t>
                      </a:r>
                      <a:endPar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3044468"/>
                  </a:ext>
                </a:extLst>
              </a:tr>
              <a:tr h="353527">
                <a:tc>
                  <a:txBody>
                    <a:bodyPr/>
                    <a:lstStyle/>
                    <a:p>
                      <a:pPr algn="l" rtl="0" fontAlgn="ctr"/>
                      <a:r>
                        <a:rPr lang="ja-JP" altLang="en-US" sz="1800" u="none" strike="noStrike" dirty="0">
                          <a:effectLst/>
                        </a:rPr>
                        <a:t>・地域体制強化共同支援加算</a:t>
                      </a:r>
                      <a:endPar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37388266"/>
                  </a:ext>
                </a:extLst>
              </a:tr>
              <a:tr h="353527">
                <a:tc>
                  <a:txBody>
                    <a:bodyPr/>
                    <a:lstStyle/>
                    <a:p>
                      <a:pPr algn="l" rtl="0" fontAlgn="ctr"/>
                      <a:r>
                        <a:rPr lang="ja-JP" altLang="en-US" sz="1800" u="none" strike="noStrike" dirty="0">
                          <a:effectLst/>
                        </a:rPr>
                        <a:t>・遠隔地訪問加算　</a:t>
                      </a:r>
                      <a:r>
                        <a:rPr lang="en-US" altLang="ja-JP" sz="1800" u="none" strike="noStrike" dirty="0">
                          <a:effectLst/>
                        </a:rPr>
                        <a:t>※3</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8451644"/>
                  </a:ext>
                </a:extLst>
              </a:tr>
            </a:tbl>
          </a:graphicData>
        </a:graphic>
      </p:graphicFrame>
      <p:sp>
        <p:nvSpPr>
          <p:cNvPr id="5" name="スライド番号プレースホルダー 4">
            <a:extLst>
              <a:ext uri="{FF2B5EF4-FFF2-40B4-BE49-F238E27FC236}">
                <a16:creationId xmlns:a16="http://schemas.microsoft.com/office/drawing/2014/main" id="{F93D0446-CD95-49E1-BCF2-AAE8E87BBF29}"/>
              </a:ext>
            </a:extLst>
          </p:cNvPr>
          <p:cNvSpPr>
            <a:spLocks noGrp="1"/>
          </p:cNvSpPr>
          <p:nvPr>
            <p:ph type="sldNum" sz="quarter" idx="12"/>
          </p:nvPr>
        </p:nvSpPr>
        <p:spPr/>
        <p:txBody>
          <a:bodyPr/>
          <a:lstStyle/>
          <a:p>
            <a:fld id="{45484E80-6A79-498A-9910-EC5949BCA526}" type="slidenum">
              <a:rPr kumimoji="1" lang="ja-JP" altLang="en-US" smtClean="0"/>
              <a:t>17</a:t>
            </a:fld>
            <a:endParaRPr kumimoji="1" lang="ja-JP" altLang="en-US"/>
          </a:p>
        </p:txBody>
      </p:sp>
    </p:spTree>
    <p:extLst>
      <p:ext uri="{BB962C8B-B14F-4D97-AF65-F5344CB8AC3E}">
        <p14:creationId xmlns:p14="http://schemas.microsoft.com/office/powerpoint/2010/main" val="2127980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407012-0D5F-466C-B9B4-DD2B243626C9}"/>
              </a:ext>
            </a:extLst>
          </p:cNvPr>
          <p:cNvSpPr>
            <a:spLocks noGrp="1"/>
          </p:cNvSpPr>
          <p:nvPr>
            <p:ph type="title"/>
          </p:nvPr>
        </p:nvSpPr>
        <p:spPr>
          <a:xfrm>
            <a:off x="713664" y="178513"/>
            <a:ext cx="10515600" cy="1325563"/>
          </a:xfrm>
        </p:spPr>
        <p:txBody>
          <a:bodyPr>
            <a:normAutofit/>
          </a:bodyPr>
          <a:lstStyle/>
          <a:p>
            <a:r>
              <a:rPr lang="ja-JP" altLang="en-US" sz="2800" u="sng" dirty="0"/>
              <a:t>加算</a:t>
            </a:r>
            <a:r>
              <a:rPr kumimoji="1" lang="ja-JP" altLang="en-US" sz="2800" u="sng" dirty="0"/>
              <a:t>請求に関する主な国保連エラーについて（令和６年度）</a:t>
            </a:r>
          </a:p>
        </p:txBody>
      </p:sp>
      <p:graphicFrame>
        <p:nvGraphicFramePr>
          <p:cNvPr id="7" name="コンテンツ プレースホルダー 6">
            <a:extLst>
              <a:ext uri="{FF2B5EF4-FFF2-40B4-BE49-F238E27FC236}">
                <a16:creationId xmlns:a16="http://schemas.microsoft.com/office/drawing/2014/main" id="{B55F2104-740F-4389-A176-FE4893F50410}"/>
              </a:ext>
            </a:extLst>
          </p:cNvPr>
          <p:cNvGraphicFramePr>
            <a:graphicFrameLocks noGrp="1"/>
          </p:cNvGraphicFramePr>
          <p:nvPr>
            <p:ph idx="1"/>
            <p:extLst>
              <p:ext uri="{D42A27DB-BD31-4B8C-83A1-F6EECF244321}">
                <p14:modId xmlns:p14="http://schemas.microsoft.com/office/powerpoint/2010/main" val="1204367887"/>
              </p:ext>
            </p:extLst>
          </p:nvPr>
        </p:nvGraphicFramePr>
        <p:xfrm>
          <a:off x="768220" y="1315616"/>
          <a:ext cx="10655559" cy="4982544"/>
        </p:xfrm>
        <a:graphic>
          <a:graphicData uri="http://schemas.openxmlformats.org/drawingml/2006/table">
            <a:tbl>
              <a:tblPr>
                <a:tableStyleId>{5C22544A-7EE6-4342-B048-85BDC9FD1C3A}</a:tableStyleId>
              </a:tblPr>
              <a:tblGrid>
                <a:gridCol w="10655559">
                  <a:extLst>
                    <a:ext uri="{9D8B030D-6E8A-4147-A177-3AD203B41FA5}">
                      <a16:colId xmlns:a16="http://schemas.microsoft.com/office/drawing/2014/main" val="4259787330"/>
                    </a:ext>
                  </a:extLst>
                </a:gridCol>
              </a:tblGrid>
              <a:tr h="311409">
                <a:tc>
                  <a:txBody>
                    <a:bodyPr/>
                    <a:lstStyle/>
                    <a:p>
                      <a:pPr algn="l" fontAlgn="b"/>
                      <a:r>
                        <a:rPr lang="en-US" altLang="ja-JP" sz="1300" u="none" strike="noStrike" dirty="0">
                          <a:effectLst/>
                          <a:latin typeface="+mn-lt"/>
                        </a:rPr>
                        <a:t>【</a:t>
                      </a:r>
                      <a:r>
                        <a:rPr lang="ja-JP" altLang="en-US" sz="1300" u="none" strike="noStrike" dirty="0">
                          <a:effectLst/>
                          <a:latin typeface="+mn-lt"/>
                        </a:rPr>
                        <a:t>医療・保育・教育機関等連携加算</a:t>
                      </a:r>
                      <a:r>
                        <a:rPr lang="en-US" altLang="ja-JP" sz="1300" u="none" strike="noStrike" dirty="0">
                          <a:effectLst/>
                          <a:latin typeface="+mn-lt"/>
                        </a:rPr>
                        <a:t>】</a:t>
                      </a:r>
                      <a:endParaRPr lang="en-US" altLang="ja-JP"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extLst>
                  <a:ext uri="{0D108BD9-81ED-4DB2-BD59-A6C34878D82A}">
                    <a16:rowId xmlns:a16="http://schemas.microsoft.com/office/drawing/2014/main" val="856812747"/>
                  </a:ext>
                </a:extLst>
              </a:tr>
              <a:tr h="311409">
                <a:tc>
                  <a:txBody>
                    <a:bodyPr/>
                    <a:lstStyle/>
                    <a:p>
                      <a:pPr algn="l" fontAlgn="b"/>
                      <a:r>
                        <a:rPr lang="ja-JP" altLang="en-US" sz="1300" u="none" strike="noStrike" dirty="0">
                          <a:effectLst/>
                          <a:latin typeface="+mn-lt"/>
                        </a:rPr>
                        <a:t>　●基本報酬が算定されていないため、医療・保育・教育機関等連携加算は算定できません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315172145"/>
                  </a:ext>
                </a:extLst>
              </a:tr>
              <a:tr h="311409">
                <a:tc>
                  <a:txBody>
                    <a:bodyPr/>
                    <a:lstStyle/>
                    <a:p>
                      <a:pPr algn="l" fontAlgn="b"/>
                      <a:r>
                        <a:rPr lang="ja-JP" altLang="en-US" sz="1300" u="none" strike="noStrike" dirty="0">
                          <a:effectLst/>
                          <a:latin typeface="+mn-lt"/>
                        </a:rPr>
                        <a:t>　●サービス担当者会議実施加算と医療・保育・教育機関等連携加算（面談）は同月に算定できません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13024328"/>
                  </a:ext>
                </a:extLst>
              </a:tr>
              <a:tr h="311409">
                <a:tc>
                  <a:txBody>
                    <a:bodyPr/>
                    <a:lstStyle/>
                    <a:p>
                      <a:pPr algn="l" fontAlgn="b"/>
                      <a:r>
                        <a:rPr lang="en-US" altLang="ja-JP" sz="1300" u="none" strike="noStrike" dirty="0">
                          <a:effectLst/>
                          <a:latin typeface="+mn-lt"/>
                        </a:rPr>
                        <a:t>【</a:t>
                      </a:r>
                      <a:r>
                        <a:rPr lang="ja-JP" altLang="en-US" sz="1300" u="none" strike="noStrike" dirty="0">
                          <a:effectLst/>
                          <a:latin typeface="+mn-lt"/>
                        </a:rPr>
                        <a:t>サービス担当者会議実施加算</a:t>
                      </a:r>
                      <a:r>
                        <a:rPr lang="en-US" altLang="ja-JP" sz="1300" u="none" strike="noStrike" dirty="0">
                          <a:effectLst/>
                          <a:latin typeface="+mn-lt"/>
                        </a:rPr>
                        <a:t>】</a:t>
                      </a:r>
                      <a:endParaRPr lang="en-US" altLang="ja-JP"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extLst>
                  <a:ext uri="{0D108BD9-81ED-4DB2-BD59-A6C34878D82A}">
                    <a16:rowId xmlns:a16="http://schemas.microsoft.com/office/drawing/2014/main" val="3220573663"/>
                  </a:ext>
                </a:extLst>
              </a:tr>
              <a:tr h="311409">
                <a:tc>
                  <a:txBody>
                    <a:bodyPr/>
                    <a:lstStyle/>
                    <a:p>
                      <a:pPr algn="l" fontAlgn="b"/>
                      <a:r>
                        <a:rPr lang="ja-JP" altLang="en-US" sz="1300" u="none" strike="noStrike" dirty="0">
                          <a:effectLst/>
                          <a:latin typeface="+mn-lt"/>
                        </a:rPr>
                        <a:t>　●サービス担当者会議実施加算と医療・保育・教育機関等連携加算（面談）は同月に算定できません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22594252"/>
                  </a:ext>
                </a:extLst>
              </a:tr>
              <a:tr h="311409">
                <a:tc>
                  <a:txBody>
                    <a:bodyPr/>
                    <a:lstStyle/>
                    <a:p>
                      <a:pPr algn="l" fontAlgn="b"/>
                      <a:r>
                        <a:rPr lang="en-US" altLang="ja-JP" sz="1300" b="0" i="0" u="none" strike="noStrike" dirty="0">
                          <a:solidFill>
                            <a:srgbClr val="000000"/>
                          </a:solidFill>
                          <a:effectLst/>
                          <a:latin typeface="+mn-lt"/>
                          <a:ea typeface="Yu Gothic" panose="020B0400000000000000" pitchFamily="50" charset="-128"/>
                        </a:rPr>
                        <a:t>【</a:t>
                      </a:r>
                      <a:r>
                        <a:rPr lang="ja-JP" altLang="en-US" sz="1300" u="none" strike="noStrike" dirty="0">
                          <a:effectLst/>
                          <a:latin typeface="+mn-lt"/>
                        </a:rPr>
                        <a:t>居宅介護支援事業所等連携加算</a:t>
                      </a:r>
                      <a:r>
                        <a:rPr lang="en-US" altLang="ja-JP" sz="1300" u="none" strike="noStrike" dirty="0">
                          <a:effectLst/>
                          <a:latin typeface="+mn-lt"/>
                        </a:rPr>
                        <a:t>】</a:t>
                      </a:r>
                      <a:endParaRPr lang="en-US" altLang="zh-TW"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extLst>
                  <a:ext uri="{0D108BD9-81ED-4DB2-BD59-A6C34878D82A}">
                    <a16:rowId xmlns:a16="http://schemas.microsoft.com/office/drawing/2014/main" val="3069189997"/>
                  </a:ext>
                </a:extLst>
              </a:tr>
              <a:tr h="311409">
                <a:tc>
                  <a:txBody>
                    <a:bodyPr/>
                    <a:lstStyle/>
                    <a:p>
                      <a:pPr algn="l" fontAlgn="b"/>
                      <a:r>
                        <a:rPr lang="ja-JP" altLang="en-US" sz="1300" u="none" strike="noStrike" dirty="0">
                          <a:effectLst/>
                          <a:latin typeface="+mn-lt"/>
                        </a:rPr>
                        <a:t>　●居宅介護支援事業所等連携加算（情報提供以外）と基本報酬は同月に算定できません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07620606"/>
                  </a:ext>
                </a:extLst>
              </a:tr>
              <a:tr h="311409">
                <a:tc>
                  <a:txBody>
                    <a:bodyPr/>
                    <a:lstStyle/>
                    <a:p>
                      <a:pPr algn="l" fontAlgn="b"/>
                      <a:r>
                        <a:rPr lang="en-US" altLang="ja-JP" sz="1300" u="none" strike="noStrike" dirty="0">
                          <a:effectLst/>
                          <a:latin typeface="+mn-lt"/>
                        </a:rPr>
                        <a:t>【</a:t>
                      </a:r>
                      <a:r>
                        <a:rPr lang="ja-JP" altLang="en-US" sz="1300" u="none" strike="noStrike" dirty="0">
                          <a:effectLst/>
                          <a:latin typeface="+mn-lt"/>
                        </a:rPr>
                        <a:t>保育・教育等移行支援加算</a:t>
                      </a:r>
                      <a:r>
                        <a:rPr lang="en-US" altLang="ja-JP" sz="1300" u="none" strike="noStrike" dirty="0">
                          <a:effectLst/>
                          <a:latin typeface="+mn-lt"/>
                        </a:rPr>
                        <a:t>】</a:t>
                      </a:r>
                      <a:endParaRPr lang="en-US" altLang="ja-JP"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2009224881"/>
                  </a:ext>
                </a:extLst>
              </a:tr>
              <a:tr h="311409">
                <a:tc>
                  <a:txBody>
                    <a:bodyPr/>
                    <a:lstStyle/>
                    <a:p>
                      <a:pPr algn="l" fontAlgn="b"/>
                      <a:r>
                        <a:rPr lang="ja-JP" altLang="en-US" sz="1300" u="none" strike="noStrike" dirty="0">
                          <a:effectLst/>
                          <a:latin typeface="+mn-lt"/>
                        </a:rPr>
                        <a:t>　●保育・教育等移行支援加算（情報提供以外）と基本報酬は同月に算定できません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5174332"/>
                  </a:ext>
                </a:extLst>
              </a:tr>
              <a:tr h="311409">
                <a:tc>
                  <a:txBody>
                    <a:bodyPr/>
                    <a:lstStyle/>
                    <a:p>
                      <a:pPr algn="l" fontAlgn="b"/>
                      <a:r>
                        <a:rPr lang="en-US" altLang="ja-JP" sz="1300" u="none" strike="noStrike" dirty="0">
                          <a:effectLst/>
                          <a:latin typeface="+mn-lt"/>
                        </a:rPr>
                        <a:t>【</a:t>
                      </a:r>
                      <a:r>
                        <a:rPr lang="ja-JP" altLang="en-US" sz="1300" u="none" strike="noStrike" dirty="0">
                          <a:effectLst/>
                          <a:latin typeface="+mn-lt"/>
                        </a:rPr>
                        <a:t>遠隔地訪問加算</a:t>
                      </a:r>
                      <a:r>
                        <a:rPr lang="en-US" altLang="ja-JP" sz="1300" u="none" strike="noStrike" dirty="0">
                          <a:effectLst/>
                          <a:latin typeface="+mn-lt"/>
                        </a:rPr>
                        <a:t>】</a:t>
                      </a:r>
                      <a:endParaRPr lang="en-US" altLang="zh-TW"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extLst>
                  <a:ext uri="{0D108BD9-81ED-4DB2-BD59-A6C34878D82A}">
                    <a16:rowId xmlns:a16="http://schemas.microsoft.com/office/drawing/2014/main" val="139428271"/>
                  </a:ext>
                </a:extLst>
              </a:tr>
              <a:tr h="311409">
                <a:tc>
                  <a:txBody>
                    <a:bodyPr/>
                    <a:lstStyle/>
                    <a:p>
                      <a:pPr algn="l" fontAlgn="b"/>
                      <a:r>
                        <a:rPr lang="ja-JP" altLang="en-US" sz="1300" u="none" strike="noStrike" dirty="0">
                          <a:effectLst/>
                          <a:latin typeface="+mn-lt"/>
                        </a:rPr>
                        <a:t>　●遠隔地訪問加算（初回加算）は、初回加算の回数を超えて算定できません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551603474"/>
                  </a:ext>
                </a:extLst>
              </a:tr>
              <a:tr h="311409">
                <a:tc>
                  <a:txBody>
                    <a:bodyPr/>
                    <a:lstStyle/>
                    <a:p>
                      <a:pPr algn="l" fontAlgn="b"/>
                      <a:r>
                        <a:rPr lang="ja-JP" altLang="en-US" sz="1300" u="none" strike="noStrike" dirty="0">
                          <a:effectLst/>
                          <a:latin typeface="+mn-lt"/>
                        </a:rPr>
                        <a:t>　●遠隔地訪問加算（入院時情報連携加算</a:t>
                      </a:r>
                      <a:r>
                        <a:rPr lang="en-US" altLang="ja-JP" sz="1300" u="none" strike="noStrike" dirty="0">
                          <a:effectLst/>
                          <a:latin typeface="+mn-lt"/>
                        </a:rPr>
                        <a:t>Ⅰ</a:t>
                      </a:r>
                      <a:r>
                        <a:rPr lang="ja-JP" altLang="en-US" sz="1300" u="none" strike="noStrike" dirty="0">
                          <a:effectLst/>
                          <a:latin typeface="+mn-lt"/>
                        </a:rPr>
                        <a:t>）は、入院時情報連携加算</a:t>
                      </a:r>
                      <a:r>
                        <a:rPr lang="en-US" altLang="ja-JP" sz="1300" u="none" strike="noStrike" dirty="0">
                          <a:effectLst/>
                          <a:latin typeface="+mn-lt"/>
                        </a:rPr>
                        <a:t>Ⅰ</a:t>
                      </a:r>
                      <a:r>
                        <a:rPr lang="ja-JP" altLang="en-US" sz="1300" u="none" strike="noStrike" dirty="0">
                          <a:effectLst/>
                          <a:latin typeface="+mn-lt"/>
                        </a:rPr>
                        <a:t>の回数を超えて算定できません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156490197"/>
                  </a:ext>
                </a:extLst>
              </a:tr>
              <a:tr h="311409">
                <a:tc>
                  <a:txBody>
                    <a:bodyPr/>
                    <a:lstStyle/>
                    <a:p>
                      <a:pPr algn="l" fontAlgn="b"/>
                      <a:r>
                        <a:rPr lang="ja-JP" altLang="en-US" sz="1300" u="none" strike="noStrike" dirty="0">
                          <a:effectLst/>
                          <a:latin typeface="+mn-lt"/>
                        </a:rPr>
                        <a:t>　●遠隔地訪問加算（医療・保育・教育機関等連携加算（面談（モニタリング月）））は、対象となる加算の回数を超えて算定できません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644022113"/>
                  </a:ext>
                </a:extLst>
              </a:tr>
              <a:tr h="311409">
                <a:tc>
                  <a:txBody>
                    <a:bodyPr/>
                    <a:lstStyle/>
                    <a:p>
                      <a:pPr algn="l" fontAlgn="b"/>
                      <a:r>
                        <a:rPr lang="ja-JP" altLang="en-US" sz="1300" u="none" strike="noStrike" dirty="0">
                          <a:effectLst/>
                          <a:latin typeface="+mn-lt"/>
                        </a:rPr>
                        <a:t>　●遠隔地訪問加算（退院・退所加算）は、退院・退所加算の回数を超えて算定できません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618747759"/>
                  </a:ext>
                </a:extLst>
              </a:tr>
              <a:tr h="311409">
                <a:tc>
                  <a:txBody>
                    <a:bodyPr/>
                    <a:lstStyle/>
                    <a:p>
                      <a:pPr algn="l" fontAlgn="b"/>
                      <a:r>
                        <a:rPr lang="ja-JP" altLang="en-US" sz="1300" u="none" strike="noStrike" dirty="0">
                          <a:effectLst/>
                          <a:latin typeface="+mn-lt"/>
                        </a:rPr>
                        <a:t>　●遠隔地訪問加算（集中支援加算（訪問））は、集中支援加算（訪問）の回数を超えて算定できません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537591729"/>
                  </a:ext>
                </a:extLst>
              </a:tr>
              <a:tr h="311409">
                <a:tc>
                  <a:txBody>
                    <a:bodyPr/>
                    <a:lstStyle/>
                    <a:p>
                      <a:pPr algn="l" fontAlgn="b"/>
                      <a:r>
                        <a:rPr lang="ja-JP" altLang="en-US" sz="1300" u="none" strike="noStrike" dirty="0">
                          <a:effectLst/>
                          <a:latin typeface="+mn-lt"/>
                        </a:rPr>
                        <a:t>　●遠隔地訪問加算（集中支援加算（通院同行））は、集中支援加算（通院同行）の回数を超えて算定できません</a:t>
                      </a:r>
                      <a:endParaRPr lang="ja-JP" altLang="en-US" sz="1300" b="0" i="0" u="none" strike="noStrike" dirty="0">
                        <a:solidFill>
                          <a:srgbClr val="000000"/>
                        </a:solidFill>
                        <a:effectLst/>
                        <a:latin typeface="+mn-lt"/>
                        <a:ea typeface="Yu Gothic" panose="020B0400000000000000"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5325128"/>
                  </a:ext>
                </a:extLst>
              </a:tr>
            </a:tbl>
          </a:graphicData>
        </a:graphic>
      </p:graphicFrame>
      <p:sp>
        <p:nvSpPr>
          <p:cNvPr id="3" name="スライド番号プレースホルダー 2">
            <a:extLst>
              <a:ext uri="{FF2B5EF4-FFF2-40B4-BE49-F238E27FC236}">
                <a16:creationId xmlns:a16="http://schemas.microsoft.com/office/drawing/2014/main" id="{9D1117BC-4290-42D8-83F1-804E5521B545}"/>
              </a:ext>
            </a:extLst>
          </p:cNvPr>
          <p:cNvSpPr>
            <a:spLocks noGrp="1"/>
          </p:cNvSpPr>
          <p:nvPr>
            <p:ph type="sldNum" sz="quarter" idx="12"/>
          </p:nvPr>
        </p:nvSpPr>
        <p:spPr/>
        <p:txBody>
          <a:bodyPr/>
          <a:lstStyle/>
          <a:p>
            <a:fld id="{45484E80-6A79-498A-9910-EC5949BCA526}" type="slidenum">
              <a:rPr kumimoji="1" lang="ja-JP" altLang="en-US" smtClean="0"/>
              <a:t>18</a:t>
            </a:fld>
            <a:endParaRPr kumimoji="1" lang="ja-JP" altLang="en-US"/>
          </a:p>
        </p:txBody>
      </p:sp>
    </p:spTree>
    <p:extLst>
      <p:ext uri="{BB962C8B-B14F-4D97-AF65-F5344CB8AC3E}">
        <p14:creationId xmlns:p14="http://schemas.microsoft.com/office/powerpoint/2010/main" val="537455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39AAE3-F2E4-4934-897D-C925D66001B6}"/>
              </a:ext>
            </a:extLst>
          </p:cNvPr>
          <p:cNvSpPr>
            <a:spLocks noGrp="1"/>
          </p:cNvSpPr>
          <p:nvPr>
            <p:ph type="title"/>
          </p:nvPr>
        </p:nvSpPr>
        <p:spPr>
          <a:xfrm>
            <a:off x="838200" y="365126"/>
            <a:ext cx="10515600" cy="437308"/>
          </a:xfrm>
        </p:spPr>
        <p:txBody>
          <a:bodyPr>
            <a:noAutofit/>
          </a:bodyPr>
          <a:lstStyle/>
          <a:p>
            <a:r>
              <a:rPr lang="ja-JP" altLang="en-US" sz="2800" u="sng" dirty="0"/>
              <a:t>事前に募集した質問事項（抜粋）</a:t>
            </a:r>
            <a:endParaRPr kumimoji="1" lang="ja-JP" altLang="en-US" sz="2800" u="sng" dirty="0"/>
          </a:p>
        </p:txBody>
      </p:sp>
      <p:sp>
        <p:nvSpPr>
          <p:cNvPr id="3" name="コンテンツ プレースホルダー 2">
            <a:extLst>
              <a:ext uri="{FF2B5EF4-FFF2-40B4-BE49-F238E27FC236}">
                <a16:creationId xmlns:a16="http://schemas.microsoft.com/office/drawing/2014/main" id="{A0B8F30C-44D7-4A01-9237-6245BFF23E3D}"/>
              </a:ext>
            </a:extLst>
          </p:cNvPr>
          <p:cNvSpPr>
            <a:spLocks noGrp="1"/>
          </p:cNvSpPr>
          <p:nvPr>
            <p:ph idx="1"/>
          </p:nvPr>
        </p:nvSpPr>
        <p:spPr>
          <a:xfrm>
            <a:off x="838200" y="914400"/>
            <a:ext cx="10515600" cy="5262563"/>
          </a:xfrm>
        </p:spPr>
        <p:txBody>
          <a:bodyPr>
            <a:normAutofit fontScale="85000" lnSpcReduction="20000"/>
          </a:bodyPr>
          <a:lstStyle/>
          <a:p>
            <a:pPr marL="0" indent="0">
              <a:buNone/>
            </a:pPr>
            <a:r>
              <a:rPr kumimoji="1" lang="en-US" altLang="ja-JP" sz="1700" dirty="0"/>
              <a:t>【</a:t>
            </a:r>
            <a:r>
              <a:rPr kumimoji="1" lang="ja-JP" altLang="en-US" sz="1700" dirty="0"/>
              <a:t>医療・保育</a:t>
            </a:r>
            <a:r>
              <a:rPr lang="ja-JP" altLang="en-US" sz="1700" dirty="0"/>
              <a:t>・教育機関等連携加算</a:t>
            </a:r>
            <a:r>
              <a:rPr lang="en-US" altLang="ja-JP" sz="1700" dirty="0"/>
              <a:t>】</a:t>
            </a:r>
          </a:p>
          <a:p>
            <a:pPr marL="0" indent="0">
              <a:buNone/>
            </a:pPr>
            <a:r>
              <a:rPr lang="ja-JP" altLang="en-US" sz="1700" dirty="0"/>
              <a:t>●</a:t>
            </a:r>
            <a:r>
              <a:rPr lang="ja-JP" altLang="ja-JP" sz="1700" dirty="0"/>
              <a:t>医療・保育・教育機関等連携加算の通院同行や情報提供は基本報酬算定月に算定することは可能か。</a:t>
            </a:r>
            <a:endParaRPr lang="en-US" altLang="ja-JP" sz="1700" dirty="0"/>
          </a:p>
          <a:p>
            <a:pPr marL="0" indent="0">
              <a:buNone/>
            </a:pPr>
            <a:r>
              <a:rPr lang="ja-JP" altLang="en-US" sz="1700" dirty="0"/>
              <a:t>→</a:t>
            </a:r>
            <a:r>
              <a:rPr lang="en-US" altLang="ja-JP" sz="1700" dirty="0"/>
              <a:t>P</a:t>
            </a:r>
            <a:r>
              <a:rPr lang="ja-JP" altLang="en-US" sz="1700" dirty="0"/>
              <a:t>３参照</a:t>
            </a:r>
            <a:endParaRPr lang="en-US" altLang="ja-JP" sz="1700" dirty="0"/>
          </a:p>
          <a:p>
            <a:pPr marL="0" indent="0">
              <a:buNone/>
            </a:pPr>
            <a:r>
              <a:rPr lang="ja-JP" altLang="en-US" sz="1700" dirty="0"/>
              <a:t>●医</a:t>
            </a:r>
            <a:r>
              <a:rPr lang="ja-JP" altLang="ja-JP" sz="1700" dirty="0"/>
              <a:t>療・保育・教育機関等連携加算における「福祉サービス等提供機関からの求めに応じ、利用者に関する情報提供した場合」の</a:t>
            </a:r>
            <a:endParaRPr lang="en-US" altLang="ja-JP" sz="1700" dirty="0"/>
          </a:p>
          <a:p>
            <a:pPr marL="0" indent="0">
              <a:buNone/>
            </a:pPr>
            <a:r>
              <a:rPr lang="ja-JP" altLang="ja-JP" sz="1700" dirty="0"/>
              <a:t>加算について、この場合の福祉サービス等提供機関とは、具体的にどのような機関をさすのか。</a:t>
            </a:r>
            <a:r>
              <a:rPr lang="ja-JP" altLang="en-US" sz="1700" dirty="0"/>
              <a:t>障害福祉サービス等提供事業所は</a:t>
            </a:r>
            <a:endParaRPr lang="en-US" altLang="ja-JP" sz="1700" dirty="0"/>
          </a:p>
          <a:p>
            <a:pPr marL="0" indent="0">
              <a:buNone/>
            </a:pPr>
            <a:r>
              <a:rPr lang="ja-JP" altLang="en-US" sz="1700" dirty="0"/>
              <a:t>含まれるか。</a:t>
            </a:r>
            <a:endParaRPr lang="ja-JP" altLang="ja-JP" sz="1700" dirty="0"/>
          </a:p>
          <a:p>
            <a:pPr marL="0" indent="0">
              <a:buNone/>
            </a:pPr>
            <a:r>
              <a:rPr lang="ja-JP" altLang="en-US" sz="1700" dirty="0"/>
              <a:t>→</a:t>
            </a:r>
            <a:r>
              <a:rPr lang="en-US" altLang="ja-JP" sz="1700" dirty="0"/>
              <a:t>P</a:t>
            </a:r>
            <a:r>
              <a:rPr lang="ja-JP" altLang="en-US" sz="1700" dirty="0"/>
              <a:t>３参照</a:t>
            </a:r>
            <a:endParaRPr lang="en-US" altLang="ja-JP" sz="1700" dirty="0"/>
          </a:p>
          <a:p>
            <a:pPr marL="0" indent="0">
              <a:buNone/>
            </a:pPr>
            <a:r>
              <a:rPr lang="en-US" altLang="ja-JP" sz="1700" dirty="0"/>
              <a:t>【</a:t>
            </a:r>
            <a:r>
              <a:rPr lang="ja-JP" altLang="en-US" sz="1700" dirty="0"/>
              <a:t>集中支援加算</a:t>
            </a:r>
            <a:r>
              <a:rPr lang="en-US" altLang="ja-JP" sz="1700" dirty="0"/>
              <a:t>】</a:t>
            </a:r>
          </a:p>
          <a:p>
            <a:pPr marL="0" indent="0">
              <a:buNone/>
            </a:pPr>
            <a:r>
              <a:rPr lang="ja-JP" altLang="en-US" sz="1700" dirty="0"/>
              <a:t>●集中支援加算</a:t>
            </a:r>
            <a:r>
              <a:rPr lang="ja-JP" altLang="ja-JP" sz="1700" dirty="0"/>
              <a:t>における「福祉サービス等提供機関からの求めに応じ、利用者に関する情報提供した場合」の加算について、</a:t>
            </a:r>
            <a:endParaRPr lang="en-US" altLang="ja-JP" sz="1700" dirty="0"/>
          </a:p>
          <a:p>
            <a:pPr marL="0" indent="0">
              <a:buNone/>
            </a:pPr>
            <a:r>
              <a:rPr lang="en-US" altLang="ja-JP" sz="1700" dirty="0"/>
              <a:t>   </a:t>
            </a:r>
            <a:r>
              <a:rPr lang="ja-JP" altLang="ja-JP" sz="1700" dirty="0"/>
              <a:t>この場合の福祉サービス等提供機関とは、具体的にどのような機関をさすのか。</a:t>
            </a:r>
            <a:r>
              <a:rPr lang="ja-JP" altLang="en-US" sz="1700" dirty="0"/>
              <a:t>障害福祉サービス等提供事業所は含まれるか。</a:t>
            </a:r>
            <a:endParaRPr lang="ja-JP" altLang="ja-JP" sz="1700" dirty="0"/>
          </a:p>
          <a:p>
            <a:pPr marL="0" indent="0">
              <a:buNone/>
            </a:pPr>
            <a:r>
              <a:rPr lang="ja-JP" altLang="en-US" sz="1700" dirty="0"/>
              <a:t>→</a:t>
            </a:r>
            <a:r>
              <a:rPr lang="en-US" altLang="ja-JP" sz="1700" dirty="0"/>
              <a:t>P</a:t>
            </a:r>
            <a:r>
              <a:rPr lang="ja-JP" altLang="en-US" sz="1700" dirty="0"/>
              <a:t>６参照</a:t>
            </a:r>
            <a:endParaRPr lang="en-US" altLang="ja-JP" sz="1700" dirty="0"/>
          </a:p>
          <a:p>
            <a:pPr marL="0" indent="0">
              <a:buNone/>
            </a:pPr>
            <a:r>
              <a:rPr lang="en-US" altLang="ja-JP" sz="1700" dirty="0"/>
              <a:t>【</a:t>
            </a:r>
            <a:r>
              <a:rPr lang="ja-JP" altLang="en-US" sz="1700" dirty="0"/>
              <a:t>初回加算</a:t>
            </a:r>
            <a:r>
              <a:rPr lang="en-US" altLang="ja-JP" sz="1700" dirty="0"/>
              <a:t>】</a:t>
            </a:r>
          </a:p>
          <a:p>
            <a:pPr marL="0" indent="0">
              <a:buNone/>
            </a:pPr>
            <a:r>
              <a:rPr lang="ja-JP" altLang="en-US" sz="1700" dirty="0"/>
              <a:t>●</a:t>
            </a:r>
            <a:r>
              <a:rPr lang="ja-JP" altLang="ja-JP" sz="1700" dirty="0"/>
              <a:t>初回加算は、事業所が変わった時には、改めてとれるのか？</a:t>
            </a:r>
            <a:r>
              <a:rPr lang="ja-JP" altLang="en-US" sz="1700" dirty="0"/>
              <a:t>また、本人が</a:t>
            </a:r>
            <a:r>
              <a:rPr lang="ja-JP" altLang="ja-JP" sz="1700" dirty="0"/>
              <a:t>計画相談支援を初めて利用する時のみとれるのか？</a:t>
            </a:r>
            <a:endParaRPr lang="en-US" altLang="ja-JP" sz="1700" dirty="0"/>
          </a:p>
          <a:p>
            <a:pPr marL="0" indent="0">
              <a:buNone/>
            </a:pPr>
            <a:r>
              <a:rPr lang="ja-JP" altLang="en-US" sz="1700" dirty="0"/>
              <a:t>→</a:t>
            </a:r>
            <a:r>
              <a:rPr lang="en-US" altLang="ja-JP" sz="1700" dirty="0"/>
              <a:t>P15</a:t>
            </a:r>
            <a:r>
              <a:rPr lang="ja-JP" altLang="en-US" sz="1700" dirty="0"/>
              <a:t>参照</a:t>
            </a:r>
            <a:endParaRPr lang="en-US" altLang="ja-JP" sz="1700" dirty="0"/>
          </a:p>
          <a:p>
            <a:pPr marL="0" indent="0">
              <a:buNone/>
            </a:pPr>
            <a:r>
              <a:rPr lang="en-US" altLang="ja-JP" sz="1700" dirty="0"/>
              <a:t>【</a:t>
            </a:r>
            <a:r>
              <a:rPr lang="ja-JP" altLang="en-US" sz="1700" dirty="0"/>
              <a:t>その他</a:t>
            </a:r>
            <a:r>
              <a:rPr lang="en-US" altLang="ja-JP" sz="1700" dirty="0"/>
              <a:t>】</a:t>
            </a:r>
          </a:p>
          <a:p>
            <a:pPr marL="0" indent="0">
              <a:buNone/>
            </a:pPr>
            <a:r>
              <a:rPr lang="ja-JP" altLang="en-US" sz="1700" dirty="0"/>
              <a:t>●サービス担当者会議にて、関係機関で集まることができない場合、本人や事業者と分けて話をしてよいか。</a:t>
            </a:r>
            <a:endParaRPr lang="en-US" altLang="ja-JP" sz="1700" dirty="0"/>
          </a:p>
          <a:p>
            <a:pPr marL="0" indent="0">
              <a:buNone/>
            </a:pPr>
            <a:r>
              <a:rPr lang="ja-JP" altLang="en-US" sz="1700" dirty="0"/>
              <a:t>→</a:t>
            </a:r>
            <a:r>
              <a:rPr lang="en-US" altLang="ja-JP" sz="1700" dirty="0"/>
              <a:t>P20</a:t>
            </a:r>
            <a:r>
              <a:rPr lang="ja-JP" altLang="en-US" sz="1700" dirty="0"/>
              <a:t>参照</a:t>
            </a:r>
            <a:endParaRPr lang="en-US" altLang="ja-JP" sz="1700" dirty="0"/>
          </a:p>
          <a:p>
            <a:pPr marL="0" indent="0">
              <a:buNone/>
            </a:pPr>
            <a:r>
              <a:rPr lang="ja-JP" altLang="en-US" sz="1700" dirty="0"/>
              <a:t>●サービス担当者会議は、オンラインや電話での実施でもよいか。</a:t>
            </a:r>
            <a:endParaRPr lang="en-US" altLang="ja-JP" sz="1700" dirty="0"/>
          </a:p>
          <a:p>
            <a:pPr marL="0" indent="0">
              <a:buNone/>
            </a:pPr>
            <a:r>
              <a:rPr lang="ja-JP" altLang="en-US" sz="1700" dirty="0"/>
              <a:t>→</a:t>
            </a:r>
            <a:r>
              <a:rPr lang="en-US" altLang="ja-JP" sz="1700" dirty="0"/>
              <a:t>P21</a:t>
            </a:r>
            <a:r>
              <a:rPr lang="ja-JP" altLang="en-US" sz="1700" dirty="0"/>
              <a:t>参照</a:t>
            </a:r>
            <a:endParaRPr lang="en-US" altLang="ja-JP" sz="1700" dirty="0"/>
          </a:p>
          <a:p>
            <a:pPr marL="0" indent="0">
              <a:buNone/>
            </a:pPr>
            <a:endParaRPr lang="en-US" altLang="ja-JP" sz="1700" dirty="0"/>
          </a:p>
          <a:p>
            <a:pPr marL="0" indent="0">
              <a:buNone/>
            </a:pPr>
            <a:endParaRPr lang="en-US" altLang="ja-JP" sz="1700" dirty="0"/>
          </a:p>
          <a:p>
            <a:pPr marL="0" indent="0">
              <a:buNone/>
            </a:pPr>
            <a:endParaRPr lang="ja-JP" altLang="ja-JP" dirty="0"/>
          </a:p>
          <a:p>
            <a:pPr marL="0" indent="0">
              <a:buNone/>
            </a:pPr>
            <a:endParaRPr kumimoji="1" lang="en-US" altLang="ja-JP" dirty="0"/>
          </a:p>
        </p:txBody>
      </p:sp>
      <p:sp>
        <p:nvSpPr>
          <p:cNvPr id="4" name="スライド番号プレースホルダー 3">
            <a:extLst>
              <a:ext uri="{FF2B5EF4-FFF2-40B4-BE49-F238E27FC236}">
                <a16:creationId xmlns:a16="http://schemas.microsoft.com/office/drawing/2014/main" id="{9E1B682D-5456-4140-9848-581E1B39A064}"/>
              </a:ext>
            </a:extLst>
          </p:cNvPr>
          <p:cNvSpPr>
            <a:spLocks noGrp="1"/>
          </p:cNvSpPr>
          <p:nvPr>
            <p:ph type="sldNum" sz="quarter" idx="12"/>
          </p:nvPr>
        </p:nvSpPr>
        <p:spPr>
          <a:xfrm>
            <a:off x="8610600" y="6310311"/>
            <a:ext cx="2743200" cy="365125"/>
          </a:xfrm>
        </p:spPr>
        <p:txBody>
          <a:bodyPr/>
          <a:lstStyle/>
          <a:p>
            <a:fld id="{45484E80-6A79-498A-9910-EC5949BCA526}" type="slidenum">
              <a:rPr kumimoji="1" lang="ja-JP" altLang="en-US" smtClean="0"/>
              <a:t>19</a:t>
            </a:fld>
            <a:endParaRPr kumimoji="1" lang="ja-JP" altLang="en-US"/>
          </a:p>
        </p:txBody>
      </p:sp>
    </p:spTree>
    <p:extLst>
      <p:ext uri="{BB962C8B-B14F-4D97-AF65-F5344CB8AC3E}">
        <p14:creationId xmlns:p14="http://schemas.microsoft.com/office/powerpoint/2010/main" val="4013450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F7EF5A-EBB4-4FA3-9935-3A06FAB6BE79}"/>
              </a:ext>
            </a:extLst>
          </p:cNvPr>
          <p:cNvSpPr>
            <a:spLocks noGrp="1"/>
          </p:cNvSpPr>
          <p:nvPr>
            <p:ph type="title"/>
          </p:nvPr>
        </p:nvSpPr>
        <p:spPr>
          <a:xfrm>
            <a:off x="671052" y="365126"/>
            <a:ext cx="10515600" cy="269056"/>
          </a:xfrm>
        </p:spPr>
        <p:txBody>
          <a:bodyPr>
            <a:normAutofit fontScale="90000"/>
          </a:bodyPr>
          <a:lstStyle/>
          <a:p>
            <a:r>
              <a:rPr lang="ja-JP" altLang="en-US" sz="3200" dirty="0"/>
              <a:t>目次</a:t>
            </a:r>
            <a:endParaRPr kumimoji="1" lang="ja-JP" altLang="en-US" sz="3200" dirty="0"/>
          </a:p>
        </p:txBody>
      </p:sp>
      <p:sp>
        <p:nvSpPr>
          <p:cNvPr id="3" name="コンテンツ プレースホルダー 2">
            <a:extLst>
              <a:ext uri="{FF2B5EF4-FFF2-40B4-BE49-F238E27FC236}">
                <a16:creationId xmlns:a16="http://schemas.microsoft.com/office/drawing/2014/main" id="{C71D79B8-9ED3-472E-A972-A5FCC9F3F66B}"/>
              </a:ext>
            </a:extLst>
          </p:cNvPr>
          <p:cNvSpPr>
            <a:spLocks noGrp="1"/>
          </p:cNvSpPr>
          <p:nvPr>
            <p:ph idx="1"/>
          </p:nvPr>
        </p:nvSpPr>
        <p:spPr>
          <a:xfrm>
            <a:off x="2234379" y="933758"/>
            <a:ext cx="8197646" cy="5407742"/>
          </a:xfrm>
        </p:spPr>
        <p:txBody>
          <a:bodyPr>
            <a:normAutofit fontScale="25000" lnSpcReduction="20000"/>
          </a:bodyPr>
          <a:lstStyle/>
          <a:p>
            <a:pPr>
              <a:buFont typeface="Wingdings" panose="05000000000000000000" pitchFamily="2" charset="2"/>
              <a:buChar char="Ø"/>
            </a:pPr>
            <a:r>
              <a:rPr lang="ja-JP" altLang="en-US" sz="4800" dirty="0">
                <a:hlinkClick r:id="rId2" action="ppaction://hlinksldjump"/>
              </a:rPr>
              <a:t>医療・保育・教育機関等連携加算</a:t>
            </a:r>
            <a:r>
              <a:rPr lang="en-US" altLang="ja-JP" sz="4800" dirty="0">
                <a:hlinkClick r:id="rId2" action="ppaction://hlinksldjump"/>
              </a:rPr>
              <a:t>	</a:t>
            </a:r>
            <a:r>
              <a:rPr lang="en-US" altLang="ja-JP" sz="4800" u="dottedHeavy" baseline="40000" dirty="0">
                <a:hlinkClick r:id="rId2" action="ppaction://hlinksldjump"/>
              </a:rPr>
              <a:t>				</a:t>
            </a:r>
            <a:r>
              <a:rPr lang="en-US" altLang="ja-JP" sz="4800" dirty="0">
                <a:hlinkClick r:id="rId2" action="ppaction://hlinksldjump"/>
              </a:rPr>
              <a:t>3   </a:t>
            </a:r>
            <a:r>
              <a:rPr lang="ja-JP" altLang="en-US" sz="4800" dirty="0">
                <a:hlinkClick r:id="rId2" action="ppaction://hlinksldjump"/>
              </a:rPr>
              <a:t>　</a:t>
            </a:r>
            <a:endParaRPr lang="en-US" altLang="ja-JP" sz="4800" dirty="0"/>
          </a:p>
          <a:p>
            <a:pPr>
              <a:buFont typeface="Wingdings" panose="05000000000000000000" pitchFamily="2" charset="2"/>
              <a:buChar char="Ø"/>
            </a:pPr>
            <a:r>
              <a:rPr lang="en-US" altLang="ja-JP" sz="4800" dirty="0">
                <a:hlinkClick r:id="rId3" action="ppaction://hlinksldjump"/>
              </a:rPr>
              <a:t>Q</a:t>
            </a:r>
            <a:r>
              <a:rPr lang="ja-JP" altLang="en-US" sz="4800" dirty="0">
                <a:hlinkClick r:id="rId3" action="ppaction://hlinksldjump"/>
              </a:rPr>
              <a:t>＆</a:t>
            </a:r>
            <a:r>
              <a:rPr lang="en-US" altLang="ja-JP" sz="4800" dirty="0">
                <a:hlinkClick r:id="rId3" action="ppaction://hlinksldjump"/>
              </a:rPr>
              <a:t>A</a:t>
            </a:r>
            <a:r>
              <a:rPr lang="ja-JP" altLang="en-US" sz="4800" dirty="0">
                <a:hlinkClick r:id="rId3" action="ppaction://hlinksldjump"/>
              </a:rPr>
              <a:t>（医療・保育・教育機関等連携加算）</a:t>
            </a:r>
            <a:r>
              <a:rPr lang="en-US" altLang="ja-JP" sz="4800" u="dottedHeavy" baseline="40000" dirty="0">
                <a:hlinkClick r:id="rId3" action="ppaction://hlinksldjump"/>
              </a:rPr>
              <a:t>				</a:t>
            </a:r>
            <a:r>
              <a:rPr lang="en-US" altLang="ja-JP" sz="4800" dirty="0">
                <a:hlinkClick r:id="rId3" action="ppaction://hlinksldjump"/>
              </a:rPr>
              <a:t>4</a:t>
            </a:r>
            <a:endParaRPr lang="en-US" altLang="ja-JP" sz="4800" dirty="0"/>
          </a:p>
          <a:p>
            <a:pPr>
              <a:buFont typeface="Wingdings" panose="05000000000000000000" pitchFamily="2" charset="2"/>
              <a:buChar char="Ø"/>
            </a:pPr>
            <a:r>
              <a:rPr lang="ja-JP" altLang="en-US" sz="4800" dirty="0">
                <a:hlinkClick r:id="rId4" action="ppaction://hlinksldjump"/>
              </a:rPr>
              <a:t>集中支援加算</a:t>
            </a:r>
            <a:r>
              <a:rPr lang="en-US" altLang="ja-JP" sz="4800" u="dottedHeavy" baseline="40000" dirty="0">
                <a:hlinkClick r:id="rId4" action="ppaction://hlinksldjump"/>
              </a:rPr>
              <a:t>						</a:t>
            </a:r>
            <a:r>
              <a:rPr lang="en-US" altLang="ja-JP" sz="4800" dirty="0">
                <a:hlinkClick r:id="rId4" action="ppaction://hlinksldjump"/>
              </a:rPr>
              <a:t>5</a:t>
            </a:r>
            <a:endParaRPr lang="en-US" altLang="ja-JP" sz="4800" dirty="0"/>
          </a:p>
          <a:p>
            <a:pPr>
              <a:buFont typeface="Wingdings" panose="05000000000000000000" pitchFamily="2" charset="2"/>
              <a:buChar char="Ø"/>
            </a:pPr>
            <a:r>
              <a:rPr lang="en-US" altLang="ja-JP" sz="4800" dirty="0">
                <a:hlinkClick r:id="rId5" action="ppaction://hlinksldjump"/>
              </a:rPr>
              <a:t>Q</a:t>
            </a:r>
            <a:r>
              <a:rPr lang="ja-JP" altLang="en-US" sz="4800" dirty="0">
                <a:hlinkClick r:id="rId5" action="ppaction://hlinksldjump"/>
              </a:rPr>
              <a:t>＆</a:t>
            </a:r>
            <a:r>
              <a:rPr lang="en-US" altLang="ja-JP" sz="4800" dirty="0">
                <a:hlinkClick r:id="rId5" action="ppaction://hlinksldjump"/>
              </a:rPr>
              <a:t>A</a:t>
            </a:r>
            <a:r>
              <a:rPr lang="ja-JP" altLang="en-US" sz="4800" dirty="0">
                <a:hlinkClick r:id="rId5" action="ppaction://hlinksldjump"/>
              </a:rPr>
              <a:t>（集中支援加算）（</a:t>
            </a:r>
            <a:r>
              <a:rPr lang="en-US" altLang="ja-JP" sz="4800" dirty="0">
                <a:hlinkClick r:id="rId5" action="ppaction://hlinksldjump"/>
              </a:rPr>
              <a:t>1/2</a:t>
            </a:r>
            <a:r>
              <a:rPr lang="ja-JP" altLang="en-US" sz="4800" dirty="0">
                <a:hlinkClick r:id="rId5" action="ppaction://hlinksldjump"/>
              </a:rPr>
              <a:t>）</a:t>
            </a:r>
            <a:r>
              <a:rPr lang="en-US" altLang="ja-JP" sz="4800" dirty="0">
                <a:hlinkClick r:id="rId5" action="ppaction://hlinksldjump"/>
              </a:rPr>
              <a:t>	</a:t>
            </a:r>
            <a:r>
              <a:rPr lang="en-US" altLang="ja-JP" sz="4800" u="dottedHeavy" baseline="40000" dirty="0">
                <a:hlinkClick r:id="rId5" action="ppaction://hlinksldjump"/>
              </a:rPr>
              <a:t>				</a:t>
            </a:r>
            <a:r>
              <a:rPr lang="en-US" altLang="ja-JP" sz="4800" dirty="0">
                <a:hlinkClick r:id="rId5" action="ppaction://hlinksldjump"/>
              </a:rPr>
              <a:t>6</a:t>
            </a:r>
            <a:endParaRPr lang="en-US" altLang="ja-JP" sz="4800" dirty="0"/>
          </a:p>
          <a:p>
            <a:pPr>
              <a:buFont typeface="Wingdings" panose="05000000000000000000" pitchFamily="2" charset="2"/>
              <a:buChar char="Ø"/>
            </a:pPr>
            <a:r>
              <a:rPr lang="en-US" altLang="ja-JP" sz="4800" dirty="0">
                <a:hlinkClick r:id="rId6" action="ppaction://hlinksldjump"/>
              </a:rPr>
              <a:t>Q</a:t>
            </a:r>
            <a:r>
              <a:rPr lang="ja-JP" altLang="en-US" sz="4800" dirty="0">
                <a:hlinkClick r:id="rId6" action="ppaction://hlinksldjump"/>
              </a:rPr>
              <a:t>＆</a:t>
            </a:r>
            <a:r>
              <a:rPr lang="en-US" altLang="ja-JP" sz="4800" dirty="0">
                <a:hlinkClick r:id="rId6" action="ppaction://hlinksldjump"/>
              </a:rPr>
              <a:t>A</a:t>
            </a:r>
            <a:r>
              <a:rPr lang="ja-JP" altLang="en-US" sz="4800" dirty="0">
                <a:hlinkClick r:id="rId6" action="ppaction://hlinksldjump"/>
              </a:rPr>
              <a:t>（集中支援加算）（</a:t>
            </a:r>
            <a:r>
              <a:rPr lang="en-US" altLang="ja-JP" sz="4800" dirty="0">
                <a:hlinkClick r:id="rId6" action="ppaction://hlinksldjump"/>
              </a:rPr>
              <a:t>2/2</a:t>
            </a:r>
            <a:r>
              <a:rPr lang="ja-JP" altLang="en-US" sz="4800" dirty="0">
                <a:hlinkClick r:id="rId6" action="ppaction://hlinksldjump"/>
              </a:rPr>
              <a:t>）</a:t>
            </a:r>
            <a:r>
              <a:rPr lang="en-US" altLang="ja-JP" sz="4800" dirty="0">
                <a:hlinkClick r:id="rId6" action="ppaction://hlinksldjump"/>
              </a:rPr>
              <a:t>	</a:t>
            </a:r>
            <a:r>
              <a:rPr lang="en-US" altLang="ja-JP" sz="4800" u="dottedHeavy" baseline="40000" dirty="0">
                <a:hlinkClick r:id="rId6" action="ppaction://hlinksldjump"/>
              </a:rPr>
              <a:t>				</a:t>
            </a:r>
            <a:r>
              <a:rPr lang="en-US" altLang="ja-JP" sz="4800" dirty="0">
                <a:hlinkClick r:id="rId6" action="ppaction://hlinksldjump"/>
              </a:rPr>
              <a:t>7</a:t>
            </a:r>
            <a:endParaRPr lang="en-US" altLang="ja-JP" sz="4800" dirty="0"/>
          </a:p>
          <a:p>
            <a:pPr>
              <a:buFont typeface="Wingdings" panose="05000000000000000000" pitchFamily="2" charset="2"/>
              <a:buChar char="Ø"/>
            </a:pPr>
            <a:r>
              <a:rPr lang="ja-JP" altLang="en-US" sz="4800" dirty="0">
                <a:hlinkClick r:id="rId7" action="ppaction://hlinksldjump"/>
              </a:rPr>
              <a:t>居宅介護支援事業所等連携加算（計画相談支援のみ）</a:t>
            </a:r>
            <a:r>
              <a:rPr lang="en-US" altLang="ja-JP" sz="4800" u="dottedHeavy" baseline="40000" dirty="0">
                <a:hlinkClick r:id="rId7" action="ppaction://hlinksldjump"/>
              </a:rPr>
              <a:t>			</a:t>
            </a:r>
            <a:r>
              <a:rPr lang="en-US" altLang="ja-JP" sz="4800" dirty="0">
                <a:hlinkClick r:id="rId7" action="ppaction://hlinksldjump"/>
              </a:rPr>
              <a:t>8</a:t>
            </a:r>
            <a:endParaRPr lang="en-US" altLang="ja-JP" sz="4800" dirty="0"/>
          </a:p>
          <a:p>
            <a:pPr>
              <a:buFont typeface="Wingdings" panose="05000000000000000000" pitchFamily="2" charset="2"/>
              <a:buChar char="Ø"/>
            </a:pPr>
            <a:r>
              <a:rPr lang="ja-JP" altLang="en-US" sz="4800" dirty="0">
                <a:hlinkClick r:id="rId8" action="ppaction://hlinksldjump"/>
              </a:rPr>
              <a:t>保育・教育等移行支援加算（障害児相談支援のみ）</a:t>
            </a:r>
            <a:r>
              <a:rPr lang="en-US" altLang="ja-JP" sz="4800" u="dottedHeavy" baseline="40000" dirty="0">
                <a:hlinkClick r:id="rId8" action="ppaction://hlinksldjump"/>
              </a:rPr>
              <a:t>			</a:t>
            </a:r>
            <a:r>
              <a:rPr lang="en-US" altLang="ja-JP" sz="4800" dirty="0">
                <a:hlinkClick r:id="rId8" action="ppaction://hlinksldjump"/>
              </a:rPr>
              <a:t>9</a:t>
            </a:r>
            <a:endParaRPr lang="en-US" altLang="ja-JP" sz="4800" dirty="0"/>
          </a:p>
          <a:p>
            <a:pPr>
              <a:buFont typeface="Wingdings" panose="05000000000000000000" pitchFamily="2" charset="2"/>
              <a:buChar char="Ø"/>
            </a:pPr>
            <a:r>
              <a:rPr lang="ja-JP" altLang="en-US" sz="4800" dirty="0">
                <a:hlinkClick r:id="rId9" action="ppaction://hlinksldjump"/>
              </a:rPr>
              <a:t>サービス担当者会議実施加算</a:t>
            </a:r>
            <a:r>
              <a:rPr lang="en-US" altLang="ja-JP" sz="4800" u="dottedHeavy" baseline="40000" dirty="0">
                <a:hlinkClick r:id="rId9" action="ppaction://hlinksldjump"/>
              </a:rPr>
              <a:t>					</a:t>
            </a:r>
            <a:r>
              <a:rPr lang="en-US" altLang="ja-JP" sz="4800" dirty="0">
                <a:hlinkClick r:id="rId9" action="ppaction://hlinksldjump"/>
              </a:rPr>
              <a:t>10</a:t>
            </a:r>
            <a:endParaRPr lang="en-US" altLang="ja-JP" sz="4800" dirty="0"/>
          </a:p>
          <a:p>
            <a:pPr>
              <a:buFont typeface="Wingdings" panose="05000000000000000000" pitchFamily="2" charset="2"/>
              <a:buChar char="Ø"/>
            </a:pPr>
            <a:r>
              <a:rPr lang="ja-JP" altLang="en-US" sz="4800" dirty="0">
                <a:hlinkClick r:id="rId10" action="ppaction://hlinksldjump"/>
              </a:rPr>
              <a:t>サービス提供時モニタリング加算</a:t>
            </a:r>
            <a:r>
              <a:rPr lang="en-US" altLang="ja-JP" sz="4800" u="dottedHeavy" baseline="40000" dirty="0">
                <a:hlinkClick r:id="rId10" action="ppaction://hlinksldjump"/>
              </a:rPr>
              <a:t>					</a:t>
            </a:r>
            <a:r>
              <a:rPr lang="en-US" altLang="ja-JP" sz="4800" dirty="0">
                <a:hlinkClick r:id="rId10" action="ppaction://hlinksldjump"/>
              </a:rPr>
              <a:t>11</a:t>
            </a:r>
            <a:endParaRPr lang="en-US" altLang="ja-JP" sz="4800" dirty="0"/>
          </a:p>
          <a:p>
            <a:pPr>
              <a:buFont typeface="Wingdings" panose="05000000000000000000" pitchFamily="2" charset="2"/>
              <a:buChar char="Ø"/>
            </a:pPr>
            <a:r>
              <a:rPr lang="ja-JP" altLang="en-US" sz="4800" dirty="0">
                <a:hlinkClick r:id="rId11" action="ppaction://hlinksldjump"/>
              </a:rPr>
              <a:t>入院時情報連携加算</a:t>
            </a:r>
            <a:r>
              <a:rPr lang="en-US" altLang="ja-JP" sz="4800" u="dottedHeavy" baseline="40000" dirty="0">
                <a:hlinkClick r:id="rId11" action="ppaction://hlinksldjump"/>
              </a:rPr>
              <a:t>						</a:t>
            </a:r>
            <a:r>
              <a:rPr lang="en-US" altLang="ja-JP" sz="4800" dirty="0">
                <a:hlinkClick r:id="rId11" action="ppaction://hlinksldjump"/>
              </a:rPr>
              <a:t>12</a:t>
            </a:r>
            <a:endParaRPr lang="en-US" altLang="ja-JP" sz="4800" dirty="0"/>
          </a:p>
          <a:p>
            <a:pPr>
              <a:buFont typeface="Wingdings" panose="05000000000000000000" pitchFamily="2" charset="2"/>
              <a:buChar char="Ø"/>
            </a:pPr>
            <a:r>
              <a:rPr lang="ja-JP" altLang="en-US" sz="4800" dirty="0">
                <a:hlinkClick r:id="rId12" action="ppaction://hlinksldjump"/>
              </a:rPr>
              <a:t>退院・退所加算</a:t>
            </a:r>
            <a:r>
              <a:rPr lang="en-US" altLang="ja-JP" sz="4800" u="dottedHeavy" baseline="40000" dirty="0">
                <a:hlinkClick r:id="rId12" action="ppaction://hlinksldjump"/>
              </a:rPr>
              <a:t>						</a:t>
            </a:r>
            <a:r>
              <a:rPr lang="en-US" altLang="ja-JP" sz="4800" dirty="0">
                <a:hlinkClick r:id="rId12" action="ppaction://hlinksldjump"/>
              </a:rPr>
              <a:t>13</a:t>
            </a:r>
            <a:endParaRPr lang="en-US" altLang="ja-JP" sz="4800" dirty="0"/>
          </a:p>
          <a:p>
            <a:pPr>
              <a:buFont typeface="Wingdings" panose="05000000000000000000" pitchFamily="2" charset="2"/>
              <a:buChar char="Ø"/>
            </a:pPr>
            <a:r>
              <a:rPr lang="ja-JP" altLang="en-US" sz="4800" dirty="0">
                <a:hlinkClick r:id="rId13" action="ppaction://hlinksldjump"/>
              </a:rPr>
              <a:t>初回加算</a:t>
            </a:r>
            <a:r>
              <a:rPr lang="en-US" altLang="ja-JP" sz="4800" u="dottedHeavy" baseline="40000" dirty="0">
                <a:hlinkClick r:id="rId13" action="ppaction://hlinksldjump"/>
              </a:rPr>
              <a:t>							</a:t>
            </a:r>
            <a:r>
              <a:rPr lang="en-US" altLang="ja-JP" sz="4800" dirty="0">
                <a:hlinkClick r:id="rId13" action="ppaction://hlinksldjump"/>
              </a:rPr>
              <a:t>14</a:t>
            </a:r>
            <a:endParaRPr lang="en-US" altLang="ja-JP" sz="4800" dirty="0"/>
          </a:p>
          <a:p>
            <a:pPr>
              <a:buFont typeface="Wingdings" panose="05000000000000000000" pitchFamily="2" charset="2"/>
              <a:buChar char="Ø"/>
            </a:pPr>
            <a:r>
              <a:rPr lang="en-US" altLang="ja-JP" sz="4800" dirty="0">
                <a:hlinkClick r:id="rId14" action="ppaction://hlinksldjump"/>
              </a:rPr>
              <a:t>Q</a:t>
            </a:r>
            <a:r>
              <a:rPr lang="ja-JP" altLang="en-US" sz="4800" dirty="0">
                <a:hlinkClick r:id="rId14" action="ppaction://hlinksldjump"/>
              </a:rPr>
              <a:t>＆</a:t>
            </a:r>
            <a:r>
              <a:rPr lang="en-US" altLang="ja-JP" sz="4800" dirty="0">
                <a:hlinkClick r:id="rId14" action="ppaction://hlinksldjump"/>
              </a:rPr>
              <a:t>A</a:t>
            </a:r>
            <a:r>
              <a:rPr lang="ja-JP" altLang="en-US" sz="4800" dirty="0">
                <a:hlinkClick r:id="rId14" action="ppaction://hlinksldjump"/>
              </a:rPr>
              <a:t>（初回加算）</a:t>
            </a:r>
            <a:r>
              <a:rPr lang="en-US" altLang="ja-JP" sz="4800" dirty="0">
                <a:hlinkClick r:id="rId14" action="ppaction://hlinksldjump"/>
              </a:rPr>
              <a:t>	</a:t>
            </a:r>
            <a:r>
              <a:rPr lang="en-US" altLang="ja-JP" sz="4800" u="dottedHeavy" baseline="40000" dirty="0">
                <a:hlinkClick r:id="rId14" action="ppaction://hlinksldjump"/>
              </a:rPr>
              <a:t>					</a:t>
            </a:r>
            <a:r>
              <a:rPr lang="en-US" altLang="ja-JP" sz="4800" dirty="0">
                <a:hlinkClick r:id="rId14" action="ppaction://hlinksldjump"/>
              </a:rPr>
              <a:t>15</a:t>
            </a:r>
            <a:endParaRPr lang="en-US" altLang="ja-JP" sz="4800" dirty="0"/>
          </a:p>
          <a:p>
            <a:pPr>
              <a:buFont typeface="Wingdings" panose="05000000000000000000" pitchFamily="2" charset="2"/>
              <a:buChar char="Ø"/>
            </a:pPr>
            <a:r>
              <a:rPr lang="ja-JP" altLang="en-US" sz="4800" dirty="0">
                <a:hlinkClick r:id="rId15" action="ppaction://hlinksldjump"/>
              </a:rPr>
              <a:t>遠隔地訪問加算</a:t>
            </a:r>
            <a:r>
              <a:rPr lang="en-US" altLang="ja-JP" sz="4800" dirty="0">
                <a:hlinkClick r:id="rId15" action="ppaction://hlinksldjump"/>
              </a:rPr>
              <a:t>	</a:t>
            </a:r>
            <a:r>
              <a:rPr lang="en-US" altLang="ja-JP" sz="4800" u="dottedHeavy" baseline="40000" dirty="0">
                <a:hlinkClick r:id="rId15" action="ppaction://hlinksldjump"/>
              </a:rPr>
              <a:t>					</a:t>
            </a:r>
            <a:r>
              <a:rPr lang="en-US" altLang="ja-JP" sz="4800" dirty="0">
                <a:hlinkClick r:id="rId15" action="ppaction://hlinksldjump"/>
              </a:rPr>
              <a:t>16</a:t>
            </a:r>
            <a:endParaRPr lang="en-US" altLang="ja-JP" sz="4800" dirty="0"/>
          </a:p>
          <a:p>
            <a:pPr>
              <a:buFont typeface="Wingdings" panose="05000000000000000000" pitchFamily="2" charset="2"/>
              <a:buChar char="Ø"/>
            </a:pPr>
            <a:r>
              <a:rPr lang="ja-JP" altLang="en-US" sz="4800" dirty="0">
                <a:hlinkClick r:id="rId16" action="ppaction://hlinksldjump"/>
              </a:rPr>
              <a:t>基本報酬を算定しない月に請求可能な加算</a:t>
            </a:r>
            <a:r>
              <a:rPr lang="en-US" altLang="ja-JP" sz="4800" u="dottedHeavy" baseline="40000" dirty="0">
                <a:hlinkClick r:id="rId16" action="ppaction://hlinksldjump"/>
              </a:rPr>
              <a:t>				</a:t>
            </a:r>
            <a:r>
              <a:rPr lang="en-US" altLang="ja-JP" sz="4800" dirty="0">
                <a:hlinkClick r:id="rId16" action="ppaction://hlinksldjump"/>
              </a:rPr>
              <a:t>17</a:t>
            </a:r>
            <a:endParaRPr lang="en-US" altLang="ja-JP" sz="4800" dirty="0"/>
          </a:p>
          <a:p>
            <a:pPr>
              <a:buFont typeface="Wingdings" panose="05000000000000000000" pitchFamily="2" charset="2"/>
              <a:buChar char="Ø"/>
            </a:pPr>
            <a:r>
              <a:rPr lang="ja-JP" altLang="en-US" sz="4800" dirty="0">
                <a:hlinkClick r:id="rId17" action="ppaction://hlinksldjump"/>
              </a:rPr>
              <a:t>加算請求に関する主な国保連エラーについて（令和６年度）</a:t>
            </a:r>
            <a:r>
              <a:rPr lang="en-US" altLang="ja-JP" sz="4800" u="dottedHeavy" baseline="40000" dirty="0">
                <a:hlinkClick r:id="rId17" action="ppaction://hlinksldjump"/>
              </a:rPr>
              <a:t>			</a:t>
            </a:r>
            <a:r>
              <a:rPr lang="en-US" altLang="ja-JP" sz="4800" dirty="0">
                <a:hlinkClick r:id="rId17" action="ppaction://hlinksldjump"/>
              </a:rPr>
              <a:t>18</a:t>
            </a:r>
            <a:endParaRPr lang="en-US" altLang="ja-JP" sz="4800" dirty="0"/>
          </a:p>
          <a:p>
            <a:pPr>
              <a:buFont typeface="Wingdings" panose="05000000000000000000" pitchFamily="2" charset="2"/>
              <a:buChar char="Ø"/>
            </a:pPr>
            <a:r>
              <a:rPr lang="ja-JP" altLang="en-US" sz="4800" dirty="0">
                <a:hlinkClick r:id="rId18" action="ppaction://hlinksldjump"/>
              </a:rPr>
              <a:t>事前に募集した質問事項（抜粋）</a:t>
            </a:r>
            <a:r>
              <a:rPr lang="en-US" altLang="ja-JP" sz="4800" u="dottedHeavy" baseline="40000" dirty="0">
                <a:hlinkClick r:id="rId18" action="ppaction://hlinksldjump"/>
              </a:rPr>
              <a:t>					</a:t>
            </a:r>
            <a:r>
              <a:rPr lang="en-US" altLang="ja-JP" sz="4800" dirty="0">
                <a:hlinkClick r:id="rId18" action="ppaction://hlinksldjump"/>
              </a:rPr>
              <a:t>19</a:t>
            </a:r>
            <a:endParaRPr lang="en-US" altLang="ja-JP" sz="4800" dirty="0"/>
          </a:p>
          <a:p>
            <a:pPr>
              <a:buFont typeface="Wingdings" panose="05000000000000000000" pitchFamily="2" charset="2"/>
              <a:buChar char="Ø"/>
            </a:pPr>
            <a:r>
              <a:rPr lang="ja-JP" altLang="en-US" sz="4800" dirty="0">
                <a:hlinkClick r:id="rId19" action="ppaction://hlinksldjump"/>
              </a:rPr>
              <a:t>相談支援に関する</a:t>
            </a:r>
            <a:r>
              <a:rPr lang="en-US" altLang="ja-JP" sz="4800" dirty="0">
                <a:hlinkClick r:id="rId19" action="ppaction://hlinksldjump"/>
              </a:rPr>
              <a:t>Q</a:t>
            </a:r>
            <a:r>
              <a:rPr lang="ja-JP" altLang="en-US" sz="4800" dirty="0">
                <a:hlinkClick r:id="rId19" action="ppaction://hlinksldjump"/>
              </a:rPr>
              <a:t>＆</a:t>
            </a:r>
            <a:r>
              <a:rPr lang="en-US" altLang="ja-JP" sz="4800" dirty="0">
                <a:hlinkClick r:id="rId19" action="ppaction://hlinksldjump"/>
              </a:rPr>
              <a:t>A</a:t>
            </a:r>
            <a:r>
              <a:rPr lang="ja-JP" altLang="en-US" sz="4800" dirty="0">
                <a:hlinkClick r:id="rId19" action="ppaction://hlinksldjump"/>
              </a:rPr>
              <a:t>（令和６年４月５日）（抜粋）</a:t>
            </a:r>
            <a:r>
              <a:rPr lang="en-US" altLang="ja-JP" sz="4800" u="dottedHeavy" baseline="40000" dirty="0">
                <a:hlinkClick r:id="rId19" action="ppaction://hlinksldjump"/>
              </a:rPr>
              <a:t>			</a:t>
            </a:r>
            <a:r>
              <a:rPr lang="en-US" altLang="ja-JP" sz="4800" dirty="0">
                <a:hlinkClick r:id="rId19" action="ppaction://hlinksldjump"/>
              </a:rPr>
              <a:t>20</a:t>
            </a:r>
            <a:endParaRPr lang="en-US" altLang="ja-JP" sz="4800" dirty="0"/>
          </a:p>
          <a:p>
            <a:pPr>
              <a:buFont typeface="Wingdings" panose="05000000000000000000" pitchFamily="2" charset="2"/>
              <a:buChar char="Ø"/>
            </a:pPr>
            <a:r>
              <a:rPr lang="ja-JP" altLang="en-US" sz="4800" dirty="0">
                <a:hlinkClick r:id="rId20" action="ppaction://hlinksldjump"/>
              </a:rPr>
              <a:t>障害者の日常生活及び社会生活を総合的に支援するための法律に基づく</a:t>
            </a:r>
            <a:endParaRPr lang="en-US" altLang="ja-JP" sz="4800" dirty="0">
              <a:hlinkClick r:id="rId20" action="ppaction://hlinksldjump"/>
            </a:endParaRPr>
          </a:p>
          <a:p>
            <a:pPr>
              <a:buFont typeface="Wingdings" panose="05000000000000000000" pitchFamily="2" charset="2"/>
              <a:buChar char="Ø"/>
            </a:pPr>
            <a:r>
              <a:rPr lang="ja-JP" altLang="en-US" sz="4800" dirty="0">
                <a:hlinkClick r:id="rId20" action="ppaction://hlinksldjump"/>
              </a:rPr>
              <a:t>指定計画相談支援の事業の人員及び運営に関する基準について（抜粋）</a:t>
            </a:r>
            <a:r>
              <a:rPr lang="en-US" altLang="ja-JP" sz="4800" dirty="0">
                <a:hlinkClick r:id="rId20" action="ppaction://hlinksldjump"/>
              </a:rPr>
              <a:t>	</a:t>
            </a:r>
            <a:r>
              <a:rPr lang="en-US" altLang="ja-JP" sz="4800" u="dottedHeavy" baseline="40000" dirty="0">
                <a:hlinkClick r:id="rId20" action="ppaction://hlinksldjump"/>
              </a:rPr>
              <a:t>	</a:t>
            </a:r>
            <a:r>
              <a:rPr lang="en-US" altLang="ja-JP" sz="4800" dirty="0">
                <a:hlinkClick r:id="rId20" action="ppaction://hlinksldjump"/>
              </a:rPr>
              <a:t>21</a:t>
            </a:r>
            <a:endParaRPr lang="en-US" altLang="ja-JP" sz="4800" dirty="0"/>
          </a:p>
          <a:p>
            <a:pPr>
              <a:buFont typeface="Wingdings" panose="05000000000000000000" pitchFamily="2" charset="2"/>
              <a:buChar char="Ø"/>
            </a:pPr>
            <a:r>
              <a:rPr lang="ja-JP" altLang="en-US" sz="4800" dirty="0">
                <a:hlinkClick r:id="rId21" action="ppaction://hlinksldjump"/>
              </a:rPr>
              <a:t>報酬改定に関する</a:t>
            </a:r>
            <a:r>
              <a:rPr lang="en-US" altLang="ja-JP" sz="4800" dirty="0">
                <a:hlinkClick r:id="rId21" action="ppaction://hlinksldjump"/>
              </a:rPr>
              <a:t>Q</a:t>
            </a:r>
            <a:r>
              <a:rPr lang="ja-JP" altLang="en-US" sz="4800" dirty="0">
                <a:hlinkClick r:id="rId21" action="ppaction://hlinksldjump"/>
              </a:rPr>
              <a:t>＆</a:t>
            </a:r>
            <a:r>
              <a:rPr lang="en-US" altLang="ja-JP" sz="4800" dirty="0">
                <a:hlinkClick r:id="rId21" action="ppaction://hlinksldjump"/>
              </a:rPr>
              <a:t>A</a:t>
            </a:r>
            <a:r>
              <a:rPr lang="ja-JP" altLang="en-US" sz="4800" dirty="0">
                <a:hlinkClick r:id="rId21" action="ppaction://hlinksldjump"/>
              </a:rPr>
              <a:t>（抜粋）</a:t>
            </a:r>
            <a:r>
              <a:rPr lang="en-US" altLang="ja-JP" sz="4800" dirty="0">
                <a:hlinkClick r:id="rId21" action="ppaction://hlinksldjump"/>
              </a:rPr>
              <a:t>	</a:t>
            </a:r>
            <a:r>
              <a:rPr lang="en-US" altLang="ja-JP" sz="4800" u="dottedHeavy" baseline="40000" dirty="0">
                <a:hlinkClick r:id="rId21" action="ppaction://hlinksldjump"/>
              </a:rPr>
              <a:t>				</a:t>
            </a:r>
            <a:r>
              <a:rPr lang="en-US" altLang="ja-JP" sz="4800" dirty="0">
                <a:hlinkClick r:id="rId21" action="ppaction://hlinksldjump"/>
              </a:rPr>
              <a:t>22</a:t>
            </a:r>
            <a:endParaRPr lang="en-US" altLang="ja-JP" sz="4800" dirty="0"/>
          </a:p>
          <a:p>
            <a:pPr marL="0" indent="0">
              <a:buNone/>
            </a:pPr>
            <a:endParaRPr lang="ja-JP" altLang="en-US" sz="4800" dirty="0"/>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D999A6F9-D7CB-4C62-8596-36B72FEC9799}"/>
              </a:ext>
            </a:extLst>
          </p:cNvPr>
          <p:cNvSpPr>
            <a:spLocks noGrp="1"/>
          </p:cNvSpPr>
          <p:nvPr>
            <p:ph type="sldNum" sz="quarter" idx="12"/>
          </p:nvPr>
        </p:nvSpPr>
        <p:spPr/>
        <p:txBody>
          <a:bodyPr/>
          <a:lstStyle/>
          <a:p>
            <a:fld id="{45484E80-6A79-498A-9910-EC5949BCA526}" type="slidenum">
              <a:rPr kumimoji="1" lang="ja-JP" altLang="en-US" smtClean="0"/>
              <a:t>2</a:t>
            </a:fld>
            <a:endParaRPr kumimoji="1" lang="ja-JP" altLang="en-US"/>
          </a:p>
        </p:txBody>
      </p:sp>
    </p:spTree>
    <p:extLst>
      <p:ext uri="{BB962C8B-B14F-4D97-AF65-F5344CB8AC3E}">
        <p14:creationId xmlns:p14="http://schemas.microsoft.com/office/powerpoint/2010/main" val="1420098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8FFAC4-72CC-4589-A1BF-6C45FA18657E}"/>
              </a:ext>
            </a:extLst>
          </p:cNvPr>
          <p:cNvSpPr>
            <a:spLocks noGrp="1"/>
          </p:cNvSpPr>
          <p:nvPr>
            <p:ph type="title"/>
          </p:nvPr>
        </p:nvSpPr>
        <p:spPr>
          <a:xfrm>
            <a:off x="838200" y="365126"/>
            <a:ext cx="10515600" cy="623920"/>
          </a:xfrm>
        </p:spPr>
        <p:txBody>
          <a:bodyPr>
            <a:normAutofit/>
          </a:bodyPr>
          <a:lstStyle/>
          <a:p>
            <a:r>
              <a:rPr kumimoji="1" lang="ja-JP" altLang="en-US" sz="3200" u="sng" dirty="0"/>
              <a:t>相談支援に関する</a:t>
            </a:r>
            <a:r>
              <a:rPr kumimoji="1" lang="en-US" altLang="ja-JP" sz="3200" u="sng" dirty="0"/>
              <a:t>Q</a:t>
            </a:r>
            <a:r>
              <a:rPr kumimoji="1" lang="ja-JP" altLang="en-US" sz="3200" u="sng" dirty="0"/>
              <a:t>＆</a:t>
            </a:r>
            <a:r>
              <a:rPr kumimoji="1" lang="en-US" altLang="ja-JP" sz="3200" u="sng" dirty="0"/>
              <a:t>A</a:t>
            </a:r>
            <a:r>
              <a:rPr kumimoji="1" lang="ja-JP" altLang="en-US" sz="3200" u="sng" dirty="0"/>
              <a:t>（令和６年４月５日）（抜粋）</a:t>
            </a:r>
          </a:p>
        </p:txBody>
      </p:sp>
      <p:sp>
        <p:nvSpPr>
          <p:cNvPr id="6" name="コンテンツ プレースホルダー 5">
            <a:extLst>
              <a:ext uri="{FF2B5EF4-FFF2-40B4-BE49-F238E27FC236}">
                <a16:creationId xmlns:a16="http://schemas.microsoft.com/office/drawing/2014/main" id="{3EDB2C40-5B60-459E-89D6-D0833BE789BF}"/>
              </a:ext>
            </a:extLst>
          </p:cNvPr>
          <p:cNvSpPr>
            <a:spLocks noGrp="1"/>
          </p:cNvSpPr>
          <p:nvPr>
            <p:ph idx="1"/>
          </p:nvPr>
        </p:nvSpPr>
        <p:spPr>
          <a:xfrm>
            <a:off x="838200" y="1082351"/>
            <a:ext cx="10515600" cy="5094612"/>
          </a:xfrm>
        </p:spPr>
        <p:txBody>
          <a:bodyPr>
            <a:normAutofit/>
          </a:bodyPr>
          <a:lstStyle/>
          <a:p>
            <a:pPr marL="0" indent="0">
              <a:buNone/>
            </a:pPr>
            <a:r>
              <a:rPr lang="ja-JP" altLang="en-US" sz="2000" b="1" dirty="0"/>
              <a:t>問７ サービス担当者会議の実施について、参加者の予定の調整が付かない場合、サービス担当者会議の参加を求めず、別に個別に意見調整を行うことで対応してもよいか。</a:t>
            </a:r>
            <a:endParaRPr lang="en-US" altLang="ja-JP" sz="2000" b="1" dirty="0"/>
          </a:p>
          <a:p>
            <a:pPr marL="0" indent="0">
              <a:buNone/>
            </a:pPr>
            <a:endParaRPr lang="en-US" altLang="ja-JP" sz="2000" dirty="0"/>
          </a:p>
          <a:p>
            <a:pPr marL="0" indent="0">
              <a:buNone/>
            </a:pPr>
            <a:r>
              <a:rPr lang="ja-JP" altLang="en-US" sz="2000" dirty="0"/>
              <a:t>（答）</a:t>
            </a:r>
          </a:p>
          <a:p>
            <a:pPr marL="0" indent="0">
              <a:buNone/>
            </a:pPr>
            <a:r>
              <a:rPr lang="ja-JP" altLang="en-US" sz="2000" dirty="0"/>
              <a:t>○ 極力一同に各福祉サービスの担当者を集めてサービス担当者会議を行うことが望ましいが、全担当者の参加が困難な場合については、主要な担当者の参加を求めた上でサービス担当者会議を開催することとし、その他の担当者については、事前に個別に意見調整を行い、当該意見は会議当日に参加者に共有することとして差し支えない。なお、その場合、参加できなかった担当者に対しては、会議での議論内容を共有の上、必要に応じて改めて意見聴取すること。</a:t>
            </a:r>
          </a:p>
        </p:txBody>
      </p:sp>
      <p:sp>
        <p:nvSpPr>
          <p:cNvPr id="3" name="スライド番号プレースホルダー 2">
            <a:extLst>
              <a:ext uri="{FF2B5EF4-FFF2-40B4-BE49-F238E27FC236}">
                <a16:creationId xmlns:a16="http://schemas.microsoft.com/office/drawing/2014/main" id="{C6CA8CE5-4094-4155-BF0C-B49DBF77A895}"/>
              </a:ext>
            </a:extLst>
          </p:cNvPr>
          <p:cNvSpPr>
            <a:spLocks noGrp="1"/>
          </p:cNvSpPr>
          <p:nvPr>
            <p:ph type="sldNum" sz="quarter" idx="12"/>
          </p:nvPr>
        </p:nvSpPr>
        <p:spPr/>
        <p:txBody>
          <a:bodyPr/>
          <a:lstStyle/>
          <a:p>
            <a:fld id="{45484E80-6A79-498A-9910-EC5949BCA526}" type="slidenum">
              <a:rPr kumimoji="1" lang="ja-JP" altLang="en-US" smtClean="0"/>
              <a:t>20</a:t>
            </a:fld>
            <a:endParaRPr kumimoji="1" lang="ja-JP" altLang="en-US"/>
          </a:p>
        </p:txBody>
      </p:sp>
    </p:spTree>
    <p:extLst>
      <p:ext uri="{BB962C8B-B14F-4D97-AF65-F5344CB8AC3E}">
        <p14:creationId xmlns:p14="http://schemas.microsoft.com/office/powerpoint/2010/main" val="2244132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F9E166-1699-4CD9-96AC-922BA2F20890}"/>
              </a:ext>
            </a:extLst>
          </p:cNvPr>
          <p:cNvSpPr>
            <a:spLocks noGrp="1"/>
          </p:cNvSpPr>
          <p:nvPr>
            <p:ph type="title"/>
          </p:nvPr>
        </p:nvSpPr>
        <p:spPr/>
        <p:txBody>
          <a:bodyPr>
            <a:noAutofit/>
          </a:bodyPr>
          <a:lstStyle/>
          <a:p>
            <a:r>
              <a:rPr kumimoji="1" lang="ja-JP" altLang="en-US" sz="2400" u="sng" dirty="0"/>
              <a:t>〇障害者の日常生活</a:t>
            </a:r>
            <a:r>
              <a:rPr lang="ja-JP" altLang="en-US" sz="2400" u="sng" dirty="0"/>
              <a:t>及び社会生活を総合的に支援するための法律に基づく指定計画相談支援の事業の人員及び運営に関する基準について（抜粋）</a:t>
            </a:r>
            <a:endParaRPr kumimoji="1" lang="ja-JP" altLang="en-US" sz="2400" u="sng" dirty="0"/>
          </a:p>
        </p:txBody>
      </p:sp>
      <p:sp>
        <p:nvSpPr>
          <p:cNvPr id="3" name="コンテンツ プレースホルダー 2">
            <a:extLst>
              <a:ext uri="{FF2B5EF4-FFF2-40B4-BE49-F238E27FC236}">
                <a16:creationId xmlns:a16="http://schemas.microsoft.com/office/drawing/2014/main" id="{2A77FB30-FD4B-4D35-B70C-612DEAEAA316}"/>
              </a:ext>
            </a:extLst>
          </p:cNvPr>
          <p:cNvSpPr>
            <a:spLocks noGrp="1"/>
          </p:cNvSpPr>
          <p:nvPr>
            <p:ph idx="1"/>
          </p:nvPr>
        </p:nvSpPr>
        <p:spPr>
          <a:xfrm>
            <a:off x="838200" y="1690688"/>
            <a:ext cx="10515600" cy="4486275"/>
          </a:xfrm>
        </p:spPr>
        <p:txBody>
          <a:bodyPr>
            <a:normAutofit/>
          </a:bodyPr>
          <a:lstStyle/>
          <a:p>
            <a:pPr marL="0" indent="0">
              <a:buNone/>
            </a:pPr>
            <a:r>
              <a:rPr lang="ja-JP" altLang="en-US" sz="2400" dirty="0"/>
              <a:t>第２条第２項第</a:t>
            </a:r>
            <a:r>
              <a:rPr lang="en-US" altLang="ja-JP" sz="2400" dirty="0"/>
              <a:t>11</a:t>
            </a:r>
            <a:r>
              <a:rPr lang="ja-JP" altLang="en-US" sz="2400" dirty="0"/>
              <a:t>号（抜粋）</a:t>
            </a:r>
            <a:endParaRPr lang="en-US" altLang="ja-JP" sz="2400" dirty="0"/>
          </a:p>
          <a:p>
            <a:pPr marL="0" indent="0">
              <a:buNone/>
            </a:pPr>
            <a:r>
              <a:rPr lang="ja-JP" altLang="en-US" sz="2400" dirty="0"/>
              <a:t>　サービス担当者会議については、</a:t>
            </a:r>
            <a:r>
              <a:rPr lang="ja-JP" altLang="en-US" sz="2400" dirty="0">
                <a:solidFill>
                  <a:srgbClr val="FF0000"/>
                </a:solidFill>
              </a:rPr>
              <a:t>原則として利用者等が同席</a:t>
            </a:r>
            <a:r>
              <a:rPr lang="ja-JP" altLang="en-US" sz="2400" dirty="0"/>
              <a:t>した上で行わなければならないものである。</a:t>
            </a:r>
            <a:r>
              <a:rPr lang="ja-JP" altLang="en-US" sz="2400" dirty="0">
                <a:solidFill>
                  <a:srgbClr val="FF0000"/>
                </a:solidFill>
              </a:rPr>
              <a:t>ただし、例えば当該利用者の病状により、会議への同席自体が極めて困難な場合等、やむを得ない場合については、例外的にテレビ電話装置（リアルタイムでの画像を介したコミュニケーションが可能な機器をいう。以下同じ。）の活用等、同席以外の方法により希望する生活及びサービスに対する意向等を改めて確認することで差し支えない。</a:t>
            </a:r>
            <a:r>
              <a:rPr lang="ja-JP" altLang="en-US" sz="2400" dirty="0"/>
              <a:t>様々な専門的見地からの意見等を踏まえてサービス等利用計画を作成するため、サービス担当者会議には担当者のみならず、必要な本人の生活に関係する者や支援関係者が参加するよう、調整に努めること。</a:t>
            </a:r>
          </a:p>
        </p:txBody>
      </p:sp>
      <p:sp>
        <p:nvSpPr>
          <p:cNvPr id="4" name="スライド番号プレースホルダー 3">
            <a:extLst>
              <a:ext uri="{FF2B5EF4-FFF2-40B4-BE49-F238E27FC236}">
                <a16:creationId xmlns:a16="http://schemas.microsoft.com/office/drawing/2014/main" id="{E529BFD8-9C1F-4FDA-A492-EDFDD8451FF8}"/>
              </a:ext>
            </a:extLst>
          </p:cNvPr>
          <p:cNvSpPr>
            <a:spLocks noGrp="1"/>
          </p:cNvSpPr>
          <p:nvPr>
            <p:ph type="sldNum" sz="quarter" idx="12"/>
          </p:nvPr>
        </p:nvSpPr>
        <p:spPr/>
        <p:txBody>
          <a:bodyPr/>
          <a:lstStyle/>
          <a:p>
            <a:fld id="{45484E80-6A79-498A-9910-EC5949BCA526}" type="slidenum">
              <a:rPr kumimoji="1" lang="ja-JP" altLang="en-US" smtClean="0"/>
              <a:t>21</a:t>
            </a:fld>
            <a:endParaRPr kumimoji="1" lang="ja-JP" altLang="en-US"/>
          </a:p>
        </p:txBody>
      </p:sp>
    </p:spTree>
    <p:extLst>
      <p:ext uri="{BB962C8B-B14F-4D97-AF65-F5344CB8AC3E}">
        <p14:creationId xmlns:p14="http://schemas.microsoft.com/office/powerpoint/2010/main" val="2858599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A9260F-9AB1-432E-9E23-07A44E06841B}"/>
              </a:ext>
            </a:extLst>
          </p:cNvPr>
          <p:cNvSpPr>
            <a:spLocks noGrp="1"/>
          </p:cNvSpPr>
          <p:nvPr>
            <p:ph type="title"/>
          </p:nvPr>
        </p:nvSpPr>
        <p:spPr>
          <a:xfrm>
            <a:off x="838200" y="365126"/>
            <a:ext cx="10515600" cy="502622"/>
          </a:xfrm>
        </p:spPr>
        <p:txBody>
          <a:bodyPr>
            <a:normAutofit fontScale="90000"/>
          </a:bodyPr>
          <a:lstStyle/>
          <a:p>
            <a:r>
              <a:rPr kumimoji="1" lang="ja-JP" altLang="en-US" sz="3200" u="sng" dirty="0"/>
              <a:t>報酬改定に関する</a:t>
            </a:r>
            <a:r>
              <a:rPr kumimoji="1" lang="en-US" altLang="ja-JP" sz="3200" u="sng" dirty="0"/>
              <a:t>Q</a:t>
            </a:r>
            <a:r>
              <a:rPr kumimoji="1" lang="ja-JP" altLang="en-US" sz="3200" u="sng" dirty="0"/>
              <a:t>＆</a:t>
            </a:r>
            <a:r>
              <a:rPr kumimoji="1" lang="en-US" altLang="ja-JP" sz="3200" u="sng" dirty="0"/>
              <a:t>A</a:t>
            </a:r>
            <a:r>
              <a:rPr kumimoji="1" lang="ja-JP" altLang="en-US" sz="3200" u="sng" dirty="0"/>
              <a:t>（抜粋）</a:t>
            </a:r>
          </a:p>
        </p:txBody>
      </p:sp>
      <p:sp>
        <p:nvSpPr>
          <p:cNvPr id="3" name="コンテンツ プレースホルダー 2">
            <a:extLst>
              <a:ext uri="{FF2B5EF4-FFF2-40B4-BE49-F238E27FC236}">
                <a16:creationId xmlns:a16="http://schemas.microsoft.com/office/drawing/2014/main" id="{4F78609F-C015-4FBB-A829-00917F127A5B}"/>
              </a:ext>
            </a:extLst>
          </p:cNvPr>
          <p:cNvSpPr>
            <a:spLocks noGrp="1"/>
          </p:cNvSpPr>
          <p:nvPr>
            <p:ph idx="1"/>
          </p:nvPr>
        </p:nvSpPr>
        <p:spPr>
          <a:xfrm>
            <a:off x="838200" y="867748"/>
            <a:ext cx="10515600" cy="5383861"/>
          </a:xfrm>
        </p:spPr>
        <p:txBody>
          <a:bodyPr>
            <a:normAutofit/>
          </a:bodyPr>
          <a:lstStyle/>
          <a:p>
            <a:pPr marL="0" indent="0">
              <a:buNone/>
            </a:pPr>
            <a:r>
              <a:rPr lang="ja-JP" altLang="en-US" sz="1200" i="1" dirty="0"/>
              <a:t>「令和３年度障害福祉サービス等報酬改定等に関するＱ＆Ａ　</a:t>
            </a:r>
            <a:r>
              <a:rPr lang="en-US" altLang="ja-JP" sz="1200" i="1" dirty="0"/>
              <a:t>VOL.</a:t>
            </a:r>
            <a:r>
              <a:rPr lang="ja-JP" altLang="en-US" sz="1200" i="1" dirty="0"/>
              <a:t>２（令和３年４月８日）」</a:t>
            </a:r>
            <a:endParaRPr lang="en-US" altLang="ja-JP" sz="1200" i="1" dirty="0"/>
          </a:p>
          <a:p>
            <a:pPr marL="0" indent="0">
              <a:buNone/>
            </a:pPr>
            <a:r>
              <a:rPr lang="ja-JP" altLang="en-US" sz="1200" b="1" dirty="0"/>
              <a:t>問 </a:t>
            </a:r>
            <a:r>
              <a:rPr lang="en-US" altLang="ja-JP" sz="1200" b="1" dirty="0"/>
              <a:t>36 </a:t>
            </a:r>
            <a:r>
              <a:rPr lang="ja-JP" altLang="en-US" sz="1200" b="1" dirty="0"/>
              <a:t>「集中支援加算」と「サービス担当者会議実施加算」におけるサービス担当者会議の要件はそれぞれどのように異なるのか。</a:t>
            </a:r>
            <a:endParaRPr lang="en-US" altLang="ja-JP" sz="1200" b="1" dirty="0"/>
          </a:p>
          <a:p>
            <a:pPr marL="0" indent="0">
              <a:buNone/>
            </a:pPr>
            <a:r>
              <a:rPr lang="ja-JP" altLang="en-US" sz="1200" dirty="0"/>
              <a:t>（答）「集中支援加算」の算定に係るサービス担当者会議については、臨時的な会議開催の必要性が生じた状況のもと、利用者に利用するサービスに対する意向等を確認し、かつ、支援の方向性や支援の内容を検討することを円滑に行う必要があることから、利用者や家族の会議への参加を算定の要件としている。</a:t>
            </a:r>
            <a:endParaRPr lang="en-US" altLang="ja-JP" sz="1200" dirty="0"/>
          </a:p>
          <a:p>
            <a:pPr marL="0" indent="0">
              <a:buNone/>
            </a:pPr>
            <a:r>
              <a:rPr lang="ja-JP" altLang="en-US" sz="1200" dirty="0"/>
              <a:t>　一方、「サービス担当者会議実施加算」は、モニタリングに際してサービス担当者会議を開催した場合に算定が可能である。モニタリングでは利用者との居宅等での面接を含め、別途利用者と接し、利用者の状況や解決すべき課題の変化を把握する機会があること等から利用者の会議出席を必須とはしていないものの、本人及びその家族の意向を丁寧に反映させる観点から、可能な限り参加を求めることが望ましい。</a:t>
            </a:r>
            <a:endParaRPr lang="en-US" altLang="ja-JP" sz="1200" dirty="0"/>
          </a:p>
          <a:p>
            <a:pPr marL="0" indent="0">
              <a:buNone/>
            </a:pPr>
            <a:endParaRPr lang="en-US" altLang="ja-JP" sz="1200" b="1" dirty="0"/>
          </a:p>
          <a:p>
            <a:pPr marL="0" indent="0">
              <a:buNone/>
            </a:pPr>
            <a:r>
              <a:rPr lang="ja-JP" altLang="en-US" sz="1200" i="1" dirty="0"/>
              <a:t>「令和６年度障害福祉サービス等報酬改定等に関するＱ＆Ａ　</a:t>
            </a:r>
            <a:r>
              <a:rPr lang="en-US" altLang="ja-JP" sz="1200" i="1" dirty="0"/>
              <a:t>VOL.</a:t>
            </a:r>
            <a:r>
              <a:rPr lang="ja-JP" altLang="en-US" sz="1200" i="1" dirty="0"/>
              <a:t>１（令和６年３月２９日）」</a:t>
            </a:r>
            <a:endParaRPr lang="en-US" altLang="ja-JP" sz="1200" i="1" dirty="0"/>
          </a:p>
          <a:p>
            <a:pPr marL="0" indent="0">
              <a:buNone/>
            </a:pPr>
            <a:r>
              <a:rPr lang="ja-JP" altLang="en-US" sz="1200" b="1" dirty="0"/>
              <a:t>問 </a:t>
            </a:r>
            <a:r>
              <a:rPr lang="en-US" altLang="ja-JP" sz="1200" b="1" dirty="0"/>
              <a:t>67</a:t>
            </a:r>
            <a:r>
              <a:rPr lang="ja-JP" altLang="en-US" sz="1200" b="1" dirty="0"/>
              <a:t>　医療・保育・教育機関等連携加算について、福祉サービス等提供機関の職員との面談・会議については、どのような機関であっても対象と認められるか。</a:t>
            </a:r>
          </a:p>
          <a:p>
            <a:pPr marL="0" indent="0">
              <a:buNone/>
            </a:pPr>
            <a:r>
              <a:rPr lang="ja-JP" altLang="en-US" sz="1200" dirty="0"/>
              <a:t>（答）原則として、サービス等利用計画に位置付けられている福祉サービス等の提供機関に限ることとするが、サービス等利用計画に新たに福祉サービス等を位置付ける予定である場合、急遽利用者等に状況の変化が生じた場合であって、福祉サービス等提供機関の職員との面談・会議を行う必要が生じた場合は、対象として差し支えない。なお、「福祉サービス等提供機関」とは障害福祉サービス等を含むものであるが、</a:t>
            </a:r>
            <a:r>
              <a:rPr lang="ja-JP" altLang="en-US" sz="1200" dirty="0">
                <a:solidFill>
                  <a:srgbClr val="FF0000"/>
                </a:solidFill>
              </a:rPr>
              <a:t>本加算の算定に当たっては障害福祉サービス等事業所以外との連携に限るもの</a:t>
            </a:r>
            <a:r>
              <a:rPr lang="ja-JP" altLang="en-US" sz="1200" dirty="0"/>
              <a:t>であるので留意されたい。</a:t>
            </a:r>
            <a:endParaRPr lang="ja-JP" altLang="en-US" sz="1200" i="1" dirty="0">
              <a:effectLst>
                <a:outerShdw blurRad="38100" dist="38100" dir="2700000" algn="tl">
                  <a:srgbClr val="000000">
                    <a:alpha val="43137"/>
                  </a:srgbClr>
                </a:outerShdw>
              </a:effectLst>
            </a:endParaRPr>
          </a:p>
          <a:p>
            <a:pPr marL="0" indent="0">
              <a:buNone/>
            </a:pPr>
            <a:endParaRPr lang="en-US" altLang="ja-JP" sz="1200" dirty="0"/>
          </a:p>
          <a:p>
            <a:pPr marL="0" indent="0">
              <a:buNone/>
            </a:pPr>
            <a:r>
              <a:rPr lang="ja-JP" altLang="en-US" sz="1200" b="1" dirty="0"/>
              <a:t>問 </a:t>
            </a:r>
            <a:r>
              <a:rPr lang="en-US" altLang="ja-JP" sz="1200" b="1" dirty="0"/>
              <a:t>80</a:t>
            </a:r>
            <a:r>
              <a:rPr lang="ja-JP" altLang="en-US" sz="1200" b="1" dirty="0"/>
              <a:t>　サービス担当者会議、個別支援会議については、原則として利用者等が同席した上で行わなければならないものであるが、本人参加ができないやむを得ない場合については、具体的にどのようなものが考えられるか。</a:t>
            </a:r>
          </a:p>
          <a:p>
            <a:pPr marL="0" indent="0">
              <a:buNone/>
            </a:pPr>
            <a:r>
              <a:rPr lang="ja-JP" altLang="en-US" sz="1200" dirty="0"/>
              <a:t>（答）当該会議への本人参加を求める趣旨としては、本人の支援を検討するにあたっては、本人が希望する生活及びサービスに対する意向等を改めて確認することが重要であるためであり、仮に本人による発言が困難な状態である場合であっても、本人の状態を直接確認することで、意思と選好の推定を行うべきものである。そのため、本人の参加ができないやむを得ない場合については、本人の病状が悪化しており、面会謝絶の状態にある、本人の参加を求めることで、本人の状態が悪化することが見込まれる等、限定的な場合を想定している。</a:t>
            </a:r>
          </a:p>
        </p:txBody>
      </p:sp>
      <p:sp>
        <p:nvSpPr>
          <p:cNvPr id="4" name="スライド番号プレースホルダー 3">
            <a:extLst>
              <a:ext uri="{FF2B5EF4-FFF2-40B4-BE49-F238E27FC236}">
                <a16:creationId xmlns:a16="http://schemas.microsoft.com/office/drawing/2014/main" id="{D3198C89-D590-478F-A173-44FFF3BE05A9}"/>
              </a:ext>
            </a:extLst>
          </p:cNvPr>
          <p:cNvSpPr>
            <a:spLocks noGrp="1"/>
          </p:cNvSpPr>
          <p:nvPr>
            <p:ph type="sldNum" sz="quarter" idx="12"/>
          </p:nvPr>
        </p:nvSpPr>
        <p:spPr/>
        <p:txBody>
          <a:bodyPr/>
          <a:lstStyle/>
          <a:p>
            <a:fld id="{45484E80-6A79-498A-9910-EC5949BCA526}" type="slidenum">
              <a:rPr kumimoji="1" lang="ja-JP" altLang="en-US" smtClean="0"/>
              <a:t>22</a:t>
            </a:fld>
            <a:endParaRPr kumimoji="1" lang="ja-JP" altLang="en-US"/>
          </a:p>
        </p:txBody>
      </p:sp>
    </p:spTree>
    <p:extLst>
      <p:ext uri="{BB962C8B-B14F-4D97-AF65-F5344CB8AC3E}">
        <p14:creationId xmlns:p14="http://schemas.microsoft.com/office/powerpoint/2010/main" val="4289500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a:extLst>
              <a:ext uri="{FF2B5EF4-FFF2-40B4-BE49-F238E27FC236}">
                <a16:creationId xmlns:a16="http://schemas.microsoft.com/office/drawing/2014/main" id="{089E72E6-518F-4912-91B0-11067E7C7165}"/>
              </a:ext>
            </a:extLst>
          </p:cNvPr>
          <p:cNvSpPr>
            <a:spLocks noGrp="1"/>
          </p:cNvSpPr>
          <p:nvPr>
            <p:ph type="title"/>
          </p:nvPr>
        </p:nvSpPr>
        <p:spPr>
          <a:xfrm>
            <a:off x="838200" y="365125"/>
            <a:ext cx="10150503" cy="644691"/>
          </a:xfrm>
        </p:spPr>
        <p:txBody>
          <a:bodyPr>
            <a:normAutofit/>
          </a:bodyPr>
          <a:lstStyle/>
          <a:p>
            <a:r>
              <a:rPr kumimoji="1" lang="ja-JP" altLang="en-US" sz="3200" u="sng" dirty="0"/>
              <a:t>医療・保育・教育機関等連携加算</a:t>
            </a:r>
          </a:p>
        </p:txBody>
      </p:sp>
      <p:sp>
        <p:nvSpPr>
          <p:cNvPr id="9" name="コンテンツ プレースホルダー 8">
            <a:extLst>
              <a:ext uri="{FF2B5EF4-FFF2-40B4-BE49-F238E27FC236}">
                <a16:creationId xmlns:a16="http://schemas.microsoft.com/office/drawing/2014/main" id="{A8208897-DC20-4C06-87C7-8152FF25270B}"/>
              </a:ext>
            </a:extLst>
          </p:cNvPr>
          <p:cNvSpPr>
            <a:spLocks noGrp="1"/>
          </p:cNvSpPr>
          <p:nvPr>
            <p:ph idx="1"/>
          </p:nvPr>
        </p:nvSpPr>
        <p:spPr>
          <a:xfrm>
            <a:off x="838200" y="946419"/>
            <a:ext cx="10515600" cy="5546456"/>
          </a:xfrm>
        </p:spPr>
        <p:txBody>
          <a:bodyPr>
            <a:normAutofit/>
          </a:bodyPr>
          <a:lstStyle/>
          <a:p>
            <a:pPr marL="0" indent="0">
              <a:buNone/>
            </a:pPr>
            <a:r>
              <a:rPr lang="ja-JP" altLang="en-US" sz="1400" dirty="0"/>
              <a:t>　利用者が利用する関係機関と面談や日常的な連絡調整を行い、必要な情報の提供を受けた上で、</a:t>
            </a:r>
            <a:r>
              <a:rPr lang="ja-JP" altLang="en-US" sz="1400" dirty="0">
                <a:solidFill>
                  <a:srgbClr val="FF0000"/>
                </a:solidFill>
              </a:rPr>
              <a:t>サービス等利用計画（障害児支援利用計画）の作成、またはモニタリングを実施する月において</a:t>
            </a:r>
            <a:r>
              <a:rPr lang="ja-JP" altLang="en-US" sz="1400" dirty="0"/>
              <a:t>、支援を行った場合に算定できる加算です。</a:t>
            </a:r>
            <a:endParaRPr lang="en-US" altLang="ja-JP" sz="1400" dirty="0"/>
          </a:p>
          <a:p>
            <a:endParaRPr kumimoji="1" lang="en-US" altLang="ja-JP" sz="1400" dirty="0"/>
          </a:p>
          <a:p>
            <a:pPr marL="0" indent="0">
              <a:buNone/>
            </a:pPr>
            <a:r>
              <a:rPr lang="en-US" altLang="ja-JP" sz="1400" dirty="0"/>
              <a:t>【</a:t>
            </a:r>
            <a:r>
              <a:rPr lang="ja-JP" altLang="en-US" sz="1400" dirty="0"/>
              <a:t>連携の対象機関</a:t>
            </a:r>
            <a:r>
              <a:rPr lang="en-US" altLang="ja-JP" sz="1400" dirty="0"/>
              <a:t>】</a:t>
            </a:r>
            <a:r>
              <a:rPr lang="ja-JP" altLang="en-US" sz="1400" dirty="0"/>
              <a:t>障害福祉サービス等事業所・障害児通所支援等事業者</a:t>
            </a:r>
            <a:r>
              <a:rPr lang="ja-JP" altLang="en-US" sz="1400" dirty="0">
                <a:solidFill>
                  <a:srgbClr val="FF0000"/>
                </a:solidFill>
              </a:rPr>
              <a:t>以外の</a:t>
            </a:r>
            <a:r>
              <a:rPr lang="ja-JP" altLang="en-US" sz="1400" dirty="0"/>
              <a:t>福祉サービス等提供機関（以下参照）</a:t>
            </a:r>
          </a:p>
          <a:p>
            <a:pPr marL="0" indent="0">
              <a:buNone/>
            </a:pPr>
            <a:r>
              <a:rPr lang="ja-JP" altLang="en-US" sz="1400" dirty="0"/>
              <a:t>・病院等、訪問看護事業所、児童相談所、企業、保育所、幼稚園、小学校、特別支援学校等</a:t>
            </a:r>
          </a:p>
          <a:p>
            <a:pPr marL="0" indent="0">
              <a:buNone/>
            </a:pPr>
            <a:endParaRPr kumimoji="1"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200" dirty="0"/>
          </a:p>
          <a:p>
            <a:pPr marL="0" indent="0">
              <a:buNone/>
            </a:pPr>
            <a:endParaRPr lang="en-US" altLang="ja-JP" sz="1200" dirty="0"/>
          </a:p>
          <a:p>
            <a:pPr marL="0" indent="0">
              <a:buNone/>
            </a:pPr>
            <a:endParaRPr lang="en-US" altLang="ja-JP" sz="1400" dirty="0"/>
          </a:p>
          <a:p>
            <a:pPr marL="0" indent="0">
              <a:buNone/>
            </a:pPr>
            <a:endParaRPr lang="en-US" altLang="ja-JP" sz="1400" dirty="0"/>
          </a:p>
          <a:p>
            <a:pPr marL="0" indent="0">
              <a:buNone/>
            </a:pPr>
            <a:r>
              <a:rPr lang="en-US" altLang="ja-JP" sz="1400" dirty="0"/>
              <a:t>※1</a:t>
            </a:r>
            <a:r>
              <a:rPr lang="ja-JP" altLang="en-US" sz="1400" dirty="0"/>
              <a:t>　病院等への情報提供と同じ月において、同病院等に対して通院同行により情報提供している場合は併給不可。ただし、異なる病院等に対して情報提供を行う場合はそれぞれで算定可能。</a:t>
            </a:r>
            <a:endParaRPr lang="en-US" altLang="ja-JP" sz="1400" dirty="0"/>
          </a:p>
        </p:txBody>
      </p:sp>
      <p:graphicFrame>
        <p:nvGraphicFramePr>
          <p:cNvPr id="2" name="表 1">
            <a:extLst>
              <a:ext uri="{FF2B5EF4-FFF2-40B4-BE49-F238E27FC236}">
                <a16:creationId xmlns:a16="http://schemas.microsoft.com/office/drawing/2014/main" id="{892A6B2D-65A2-43F5-B8B9-4E93B191000A}"/>
              </a:ext>
            </a:extLst>
          </p:cNvPr>
          <p:cNvGraphicFramePr>
            <a:graphicFrameLocks noGrp="1"/>
          </p:cNvGraphicFramePr>
          <p:nvPr>
            <p:extLst>
              <p:ext uri="{D42A27DB-BD31-4B8C-83A1-F6EECF244321}">
                <p14:modId xmlns:p14="http://schemas.microsoft.com/office/powerpoint/2010/main" val="3027840289"/>
              </p:ext>
            </p:extLst>
          </p:nvPr>
        </p:nvGraphicFramePr>
        <p:xfrm>
          <a:off x="1013065" y="2481942"/>
          <a:ext cx="9800771" cy="2763644"/>
        </p:xfrm>
        <a:graphic>
          <a:graphicData uri="http://schemas.openxmlformats.org/drawingml/2006/table">
            <a:tbl>
              <a:tblPr>
                <a:tableStyleId>{5C22544A-7EE6-4342-B048-85BDC9FD1C3A}</a:tableStyleId>
              </a:tblPr>
              <a:tblGrid>
                <a:gridCol w="1037199">
                  <a:extLst>
                    <a:ext uri="{9D8B030D-6E8A-4147-A177-3AD203B41FA5}">
                      <a16:colId xmlns:a16="http://schemas.microsoft.com/office/drawing/2014/main" val="1256920609"/>
                    </a:ext>
                  </a:extLst>
                </a:gridCol>
                <a:gridCol w="8763572">
                  <a:extLst>
                    <a:ext uri="{9D8B030D-6E8A-4147-A177-3AD203B41FA5}">
                      <a16:colId xmlns:a16="http://schemas.microsoft.com/office/drawing/2014/main" val="1223777838"/>
                    </a:ext>
                  </a:extLst>
                </a:gridCol>
              </a:tblGrid>
              <a:tr h="289250">
                <a:tc>
                  <a:txBody>
                    <a:bodyPr/>
                    <a:lstStyle/>
                    <a:p>
                      <a:pPr algn="l" fontAlgn="ctr"/>
                      <a:r>
                        <a:rPr lang="ja-JP" altLang="en-US" sz="1100" u="none" strike="noStrike" dirty="0">
                          <a:effectLst/>
                        </a:rPr>
                        <a:t>　</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ja-JP" altLang="en-US" sz="1100" u="none" strike="noStrike" dirty="0">
                          <a:effectLst/>
                        </a:rPr>
                        <a:t>　要件</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462938071"/>
                  </a:ext>
                </a:extLst>
              </a:tr>
              <a:tr h="460289">
                <a:tc rowSpan="2">
                  <a:txBody>
                    <a:bodyPr/>
                    <a:lstStyle/>
                    <a:p>
                      <a:pPr algn="ctr" fontAlgn="ctr"/>
                      <a:r>
                        <a:rPr lang="ja-JP" altLang="en-US" sz="1100" u="none" strike="noStrike" dirty="0">
                          <a:effectLst/>
                        </a:rPr>
                        <a:t>面談等</a:t>
                      </a:r>
                      <a:endParaRPr lang="en-US" altLang="ja-JP" sz="1100" u="none" strike="noStrike" dirty="0">
                        <a:effectLst/>
                      </a:endParaRPr>
                    </a:p>
                    <a:p>
                      <a:pPr algn="ctr"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①</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単位</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月</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p>
                      <a:pPr algn="ctr"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②</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単位</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l" fontAlgn="ctr"/>
                      <a:r>
                        <a:rPr lang="ja-JP" altLang="en-US" sz="1000" u="none" strike="noStrike" dirty="0">
                          <a:effectLst/>
                        </a:rPr>
                        <a:t>　連携の対象機関の職員等と面談又は会議を行い、利用者に関する必要な情報の提供を受けた上で、①又は②のいずれかを行った場合、</a:t>
                      </a:r>
                      <a:r>
                        <a:rPr lang="en-US" altLang="ja-JP" sz="1000" u="none" strike="noStrike" dirty="0">
                          <a:effectLst/>
                        </a:rPr>
                        <a:t>1</a:t>
                      </a:r>
                      <a:r>
                        <a:rPr lang="ja-JP" altLang="en-US" sz="1000" u="none" strike="noStrike" dirty="0">
                          <a:effectLst/>
                        </a:rPr>
                        <a:t>月に</a:t>
                      </a:r>
                      <a:r>
                        <a:rPr lang="en-US" altLang="ja-JP" sz="1000" u="none" strike="noStrike" dirty="0">
                          <a:effectLst/>
                        </a:rPr>
                        <a:t>1</a:t>
                      </a:r>
                      <a:r>
                        <a:rPr lang="ja-JP" altLang="en-US" sz="1000" u="none" strike="noStrike" dirty="0">
                          <a:effectLst/>
                        </a:rPr>
                        <a:t>回を限度として算定可能。</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82099920"/>
                  </a:ext>
                </a:extLst>
              </a:tr>
              <a:tr h="264240">
                <a:tc vMerge="1">
                  <a:txBody>
                    <a:bodyPr/>
                    <a:lstStyle/>
                    <a:p>
                      <a:endParaRPr kumimoji="1" lang="ja-JP" altLang="en-US"/>
                    </a:p>
                  </a:txBody>
                  <a:tcPr/>
                </a:tc>
                <a:tc>
                  <a:txBody>
                    <a:bodyPr/>
                    <a:lstStyle/>
                    <a:p>
                      <a:pPr algn="l" fontAlgn="ctr"/>
                      <a:r>
                        <a:rPr lang="ja-JP" altLang="en-US" sz="1000" u="none" strike="noStrike" dirty="0">
                          <a:effectLst/>
                        </a:rPr>
                        <a:t>　①指定サービス利用支援（指定障害児支援利用援助） ②指定継続サービス利用支援（指定継続障害児支援利用援助）</a:t>
                      </a:r>
                      <a:endParaRPr lang="en-US" altLang="ja-JP" sz="1000" u="none" strike="noStrike" dirty="0">
                        <a:effectLst/>
                      </a:endParaRPr>
                    </a:p>
                    <a:p>
                      <a:pPr algn="l" fontAlgn="ctr"/>
                      <a:endParaRPr lang="en-US" altLang="ja-JP" sz="1000" u="none" strike="noStrike" dirty="0">
                        <a:effectLst/>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a:t>
                      </a:r>
                      <a:r>
                        <a:rPr lang="ja-JP" altLang="en-US" sz="1000" dirty="0"/>
                        <a:t>面談を行い情報の提供を受けた場合には、相手や面談日時、その内容の要旨及びサービス等利用計画（障害児支援利用計画）に反映されるべき内容に関する記録を作成し、</a:t>
                      </a:r>
                      <a:r>
                        <a:rPr lang="en-US" altLang="ja-JP" sz="1000" dirty="0"/>
                        <a:t>5</a:t>
                      </a:r>
                      <a:r>
                        <a:rPr lang="ja-JP" altLang="en-US" sz="1000" dirty="0"/>
                        <a:t>年間保存するとともに、市町村長等から求めがあった場合については、提出する必要があります。</a:t>
                      </a:r>
                    </a:p>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3795640"/>
                  </a:ext>
                </a:extLst>
              </a:tr>
              <a:tr h="460289">
                <a:tc rowSpan="2">
                  <a:txBody>
                    <a:bodyPr/>
                    <a:lstStyle/>
                    <a:p>
                      <a:pPr algn="ctr" fontAlgn="ctr"/>
                      <a:r>
                        <a:rPr lang="ja-JP" altLang="en-US" sz="1100" u="none" strike="noStrike" dirty="0">
                          <a:effectLst/>
                        </a:rPr>
                        <a:t>通院同行</a:t>
                      </a:r>
                      <a:r>
                        <a:rPr lang="en-US" altLang="ja-JP" sz="1100" u="none" strike="noStrike" dirty="0">
                          <a:effectLst/>
                        </a:rPr>
                        <a:t>※1</a:t>
                      </a:r>
                    </a:p>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単位</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l" fontAlgn="ctr"/>
                      <a:r>
                        <a:rPr lang="ja-JP" altLang="en-US" sz="1000" u="none" strike="noStrike" dirty="0">
                          <a:effectLst/>
                        </a:rPr>
                        <a:t>　利用者が病院等に通院するに当たり、病院等を訪問し、当該病院等の職員に対して、利用者の心身の状況、生活環境等の利用者に係る必要な情報を提供した場合に</a:t>
                      </a:r>
                      <a:r>
                        <a:rPr lang="en-US" altLang="ja-JP" sz="1000" u="none" strike="noStrike" dirty="0">
                          <a:effectLst/>
                        </a:rPr>
                        <a:t>1</a:t>
                      </a:r>
                      <a:r>
                        <a:rPr lang="ja-JP" altLang="en-US" sz="1000" u="none" strike="noStrike" dirty="0">
                          <a:effectLst/>
                        </a:rPr>
                        <a:t>月に</a:t>
                      </a:r>
                      <a:r>
                        <a:rPr lang="en-US" altLang="ja-JP" sz="1000" u="none" strike="noStrike" dirty="0">
                          <a:effectLst/>
                        </a:rPr>
                        <a:t>3</a:t>
                      </a:r>
                      <a:r>
                        <a:rPr lang="ja-JP" altLang="en-US" sz="1000" u="none" strike="noStrike" dirty="0">
                          <a:effectLst/>
                        </a:rPr>
                        <a:t>回を限度として算定可能。</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6603124"/>
                  </a:ext>
                </a:extLst>
              </a:tr>
              <a:tr h="264240">
                <a:tc vMerge="1">
                  <a:txBody>
                    <a:bodyPr/>
                    <a:lstStyle/>
                    <a:p>
                      <a:endParaRPr kumimoji="1" lang="ja-JP" altLang="en-US"/>
                    </a:p>
                  </a:txBody>
                  <a:tcPr/>
                </a:tc>
                <a:tc>
                  <a:txBody>
                    <a:bodyPr/>
                    <a:lstStyle/>
                    <a:p>
                      <a:pPr algn="l" fontAlgn="ctr"/>
                      <a:r>
                        <a:rPr lang="en-US" altLang="ja-JP" sz="1000" u="none" strike="noStrike" dirty="0">
                          <a:effectLst/>
                        </a:rPr>
                        <a:t>※</a:t>
                      </a:r>
                      <a:r>
                        <a:rPr lang="ja-JP" altLang="en-US" sz="1000" u="none" strike="noStrike" dirty="0">
                          <a:effectLst/>
                        </a:rPr>
                        <a:t>同一の病院等については</a:t>
                      </a:r>
                      <a:r>
                        <a:rPr lang="en-US" altLang="ja-JP" sz="1000" u="none" strike="noStrike" dirty="0">
                          <a:effectLst/>
                        </a:rPr>
                        <a:t>1</a:t>
                      </a:r>
                      <a:r>
                        <a:rPr lang="ja-JP" altLang="en-US" sz="1000" u="none" strike="noStrike" dirty="0">
                          <a:effectLst/>
                        </a:rPr>
                        <a:t>月に</a:t>
                      </a:r>
                      <a:r>
                        <a:rPr lang="en-US" altLang="ja-JP" sz="1000" u="none" strike="noStrike" dirty="0">
                          <a:effectLst/>
                        </a:rPr>
                        <a:t>1</a:t>
                      </a:r>
                      <a:r>
                        <a:rPr lang="ja-JP" altLang="en-US" sz="1000" u="none" strike="noStrike" dirty="0">
                          <a:effectLst/>
                        </a:rPr>
                        <a:t>回を限度に算定可能。</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82882441"/>
                  </a:ext>
                </a:extLst>
              </a:tr>
              <a:tr h="255716">
                <a:tc rowSpan="2">
                  <a:txBody>
                    <a:bodyPr/>
                    <a:lstStyle/>
                    <a:p>
                      <a:pPr algn="ctr" fontAlgn="ctr"/>
                      <a:r>
                        <a:rPr lang="ja-JP" altLang="en-US" sz="1100" u="none" strike="noStrike" dirty="0">
                          <a:effectLst/>
                        </a:rPr>
                        <a:t>情報提供</a:t>
                      </a:r>
                      <a:r>
                        <a:rPr lang="en-US" altLang="ja-JP" sz="1100" u="none" strike="noStrike" dirty="0">
                          <a:effectLst/>
                        </a:rPr>
                        <a:t>※1</a:t>
                      </a:r>
                    </a:p>
                    <a:p>
                      <a:pPr algn="ctr"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①</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150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単位</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p>
                      <a:pPr algn="ctr"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②</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150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単位</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l" fontAlgn="ctr"/>
                      <a:r>
                        <a:rPr lang="ja-JP" altLang="en-US" sz="1000" u="none" strike="noStrike" dirty="0">
                          <a:effectLst/>
                        </a:rPr>
                        <a:t>　連携の対象機関からの求めに応じて利用者に関する必要な情報を提供した場合、①・②それぞれ</a:t>
                      </a:r>
                      <a:r>
                        <a:rPr lang="en-US" altLang="ja-JP" sz="1000" u="none" strike="noStrike" dirty="0">
                          <a:effectLst/>
                        </a:rPr>
                        <a:t>1</a:t>
                      </a:r>
                      <a:r>
                        <a:rPr lang="ja-JP" altLang="en-US" sz="1000" u="none" strike="noStrike" dirty="0">
                          <a:effectLst/>
                        </a:rPr>
                        <a:t>月に</a:t>
                      </a:r>
                      <a:r>
                        <a:rPr lang="en-US" altLang="ja-JP" sz="1000" u="none" strike="noStrike" dirty="0">
                          <a:effectLst/>
                        </a:rPr>
                        <a:t>1</a:t>
                      </a:r>
                      <a:r>
                        <a:rPr lang="ja-JP" altLang="en-US" sz="1000" u="none" strike="noStrike" dirty="0">
                          <a:effectLst/>
                        </a:rPr>
                        <a:t>回を限度に算定可能。</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47127591"/>
                  </a:ext>
                </a:extLst>
              </a:tr>
              <a:tr h="264240">
                <a:tc vMerge="1">
                  <a:txBody>
                    <a:bodyPr/>
                    <a:lstStyle/>
                    <a:p>
                      <a:endParaRPr kumimoji="1" lang="ja-JP" altLang="en-US"/>
                    </a:p>
                  </a:txBody>
                  <a:tcPr/>
                </a:tc>
                <a:tc>
                  <a:txBody>
                    <a:bodyPr/>
                    <a:lstStyle/>
                    <a:p>
                      <a:pPr algn="l" fontAlgn="ctr"/>
                      <a:r>
                        <a:rPr lang="ja-JP" altLang="en-US" sz="1000" u="none" strike="noStrike" dirty="0">
                          <a:effectLst/>
                        </a:rPr>
                        <a:t>　①病院等、訪問看護事業所　</a:t>
                      </a:r>
                      <a:r>
                        <a:rPr lang="en-US" altLang="ja-JP" sz="1000" u="none" strike="noStrike" dirty="0">
                          <a:effectLst/>
                        </a:rPr>
                        <a:t>※</a:t>
                      </a:r>
                      <a:r>
                        <a:rPr lang="ja-JP" altLang="en-US" sz="1000" u="none" strike="noStrike" dirty="0">
                          <a:effectLst/>
                        </a:rPr>
                        <a:t>入院時情報提供書等を参考にした上で行うこと。　②①以外の連携対象機関</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71844369"/>
                  </a:ext>
                </a:extLst>
              </a:tr>
            </a:tbl>
          </a:graphicData>
        </a:graphic>
      </p:graphicFrame>
      <p:sp>
        <p:nvSpPr>
          <p:cNvPr id="3" name="スライド番号プレースホルダー 2">
            <a:extLst>
              <a:ext uri="{FF2B5EF4-FFF2-40B4-BE49-F238E27FC236}">
                <a16:creationId xmlns:a16="http://schemas.microsoft.com/office/drawing/2014/main" id="{9425C139-61BF-4602-86FA-EA96D45CBE22}"/>
              </a:ext>
            </a:extLst>
          </p:cNvPr>
          <p:cNvSpPr>
            <a:spLocks noGrp="1"/>
          </p:cNvSpPr>
          <p:nvPr>
            <p:ph type="sldNum" sz="quarter" idx="12"/>
          </p:nvPr>
        </p:nvSpPr>
        <p:spPr/>
        <p:txBody>
          <a:bodyPr/>
          <a:lstStyle/>
          <a:p>
            <a:fld id="{45484E80-6A79-498A-9910-EC5949BCA526}" type="slidenum">
              <a:rPr kumimoji="1" lang="ja-JP" altLang="en-US" smtClean="0"/>
              <a:t>3</a:t>
            </a:fld>
            <a:endParaRPr kumimoji="1" lang="ja-JP" altLang="en-US"/>
          </a:p>
        </p:txBody>
      </p:sp>
    </p:spTree>
    <p:extLst>
      <p:ext uri="{BB962C8B-B14F-4D97-AF65-F5344CB8AC3E}">
        <p14:creationId xmlns:p14="http://schemas.microsoft.com/office/powerpoint/2010/main" val="528224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892E8A2-1A92-4716-811A-0DE764557DE1}"/>
              </a:ext>
            </a:extLst>
          </p:cNvPr>
          <p:cNvSpPr>
            <a:spLocks noGrp="1"/>
          </p:cNvSpPr>
          <p:nvPr>
            <p:ph idx="1"/>
          </p:nvPr>
        </p:nvSpPr>
        <p:spPr>
          <a:xfrm>
            <a:off x="838200" y="373225"/>
            <a:ext cx="10515600" cy="5533054"/>
          </a:xfrm>
        </p:spPr>
        <p:txBody>
          <a:bodyPr>
            <a:normAutofit fontScale="25000" lnSpcReduction="20000"/>
          </a:bodyPr>
          <a:lstStyle/>
          <a:p>
            <a:pPr marL="0" indent="0">
              <a:buNone/>
            </a:pPr>
            <a:r>
              <a:rPr lang="ja-JP" altLang="en-US" sz="4800" u="sng" dirty="0"/>
              <a:t>～　</a:t>
            </a:r>
            <a:r>
              <a:rPr lang="en-US" altLang="ja-JP" sz="4800" u="sng" dirty="0"/>
              <a:t>Q</a:t>
            </a:r>
            <a:r>
              <a:rPr lang="ja-JP" altLang="en-US" sz="4800" u="sng" dirty="0"/>
              <a:t>＆</a:t>
            </a:r>
            <a:r>
              <a:rPr lang="en-US" altLang="ja-JP" sz="4800" u="sng" dirty="0"/>
              <a:t>A</a:t>
            </a:r>
            <a:r>
              <a:rPr lang="ja-JP" altLang="en-US" sz="4800" u="sng" dirty="0"/>
              <a:t>（医療・保育・教育機関等連携加算）　～</a:t>
            </a:r>
            <a:endParaRPr lang="en-US" altLang="ja-JP" sz="4800" u="sng" dirty="0"/>
          </a:p>
          <a:p>
            <a:pPr marL="0" indent="0">
              <a:buNone/>
            </a:pPr>
            <a:r>
              <a:rPr lang="en-US" altLang="ja-JP" sz="4800" dirty="0"/>
              <a:t>    Q</a:t>
            </a:r>
            <a:r>
              <a:rPr lang="ja-JP" altLang="en-US" sz="4800" dirty="0"/>
              <a:t>　福祉サービス職員の職員と面談し、かつ、利用者への通院同行する場合は、面談等と通院同行それぞれ算定可能か。</a:t>
            </a:r>
            <a:endParaRPr lang="en-US" altLang="ja-JP" sz="4800" dirty="0"/>
          </a:p>
          <a:p>
            <a:pPr marL="0" indent="0">
              <a:buNone/>
            </a:pPr>
            <a:r>
              <a:rPr lang="ja-JP" altLang="en-US" sz="4800" dirty="0"/>
              <a:t>    </a:t>
            </a:r>
            <a:r>
              <a:rPr lang="en-US" altLang="ja-JP" sz="4800" dirty="0"/>
              <a:t>A</a:t>
            </a:r>
            <a:r>
              <a:rPr lang="ja-JP" altLang="en-US" sz="4800" dirty="0"/>
              <a:t>　それぞれ所定単位を算定できます。</a:t>
            </a:r>
          </a:p>
          <a:p>
            <a:pPr marL="0" indent="0">
              <a:buNone/>
            </a:pPr>
            <a:r>
              <a:rPr lang="ja-JP" altLang="en-US" sz="4800" dirty="0"/>
              <a:t>　</a:t>
            </a:r>
            <a:endParaRPr lang="en-US" altLang="ja-JP" sz="4800" dirty="0"/>
          </a:p>
          <a:p>
            <a:pPr marL="0" indent="0">
              <a:buNone/>
            </a:pPr>
            <a:r>
              <a:rPr lang="ja-JP" altLang="en-US" sz="4800" dirty="0"/>
              <a:t>　Ｑ　連携の対象機関の職員との会議はオンラインでも可能か？</a:t>
            </a:r>
          </a:p>
          <a:p>
            <a:pPr marL="0" indent="0">
              <a:buNone/>
            </a:pPr>
            <a:r>
              <a:rPr lang="ja-JP" altLang="en-US" sz="4800" dirty="0"/>
              <a:t>　Ａ　テレビ電話装置等を活用して行うことが可能です。</a:t>
            </a:r>
          </a:p>
          <a:p>
            <a:pPr marL="0" indent="0">
              <a:buNone/>
            </a:pPr>
            <a:r>
              <a:rPr lang="ja-JP" altLang="en-US" sz="4800" dirty="0"/>
              <a:t>　</a:t>
            </a:r>
            <a:endParaRPr lang="en-US" altLang="ja-JP" sz="4800" dirty="0"/>
          </a:p>
          <a:p>
            <a:pPr marL="0" indent="0">
              <a:buNone/>
            </a:pPr>
            <a:r>
              <a:rPr lang="ja-JP" altLang="en-US" sz="4800" dirty="0"/>
              <a:t>　Ｑ　サービス担当者会議において連携の対象機関の職員から必要な情報の提供を受ける場合も加算の算定は可能か？</a:t>
            </a:r>
          </a:p>
          <a:p>
            <a:pPr marL="0" indent="0">
              <a:buNone/>
            </a:pPr>
            <a:r>
              <a:rPr lang="ja-JP" altLang="en-US" sz="4800" dirty="0"/>
              <a:t>　Ａ　算定可能です。ただし、情報提供を受ける方法は当該職員が会議への出席（オンラインを含む）により行われた場合に限られます。</a:t>
            </a:r>
            <a:endParaRPr lang="en-US" altLang="ja-JP" sz="4800" dirty="0"/>
          </a:p>
          <a:p>
            <a:pPr marL="0" indent="0">
              <a:buNone/>
            </a:pPr>
            <a:r>
              <a:rPr lang="ja-JP" altLang="en-US" sz="4800" dirty="0"/>
              <a:t>　　　また、サービス担当者会議実施加算は同月に算定できません。</a:t>
            </a:r>
          </a:p>
          <a:p>
            <a:pPr marL="0" indent="0">
              <a:buNone/>
            </a:pPr>
            <a:endParaRPr lang="en-US" altLang="ja-JP" sz="4800" dirty="0"/>
          </a:p>
          <a:p>
            <a:pPr marL="0" indent="0">
              <a:buNone/>
            </a:pPr>
            <a:r>
              <a:rPr lang="ja-JP" altLang="en-US" sz="4800" dirty="0"/>
              <a:t>　Ｑ　同月に初回加算と医療・保育・教育機関等連携加算の算定は可能か？</a:t>
            </a:r>
          </a:p>
          <a:p>
            <a:pPr marL="0" indent="0">
              <a:buNone/>
            </a:pPr>
            <a:r>
              <a:rPr lang="ja-JP" altLang="en-US" sz="4800" dirty="0"/>
              <a:t>　Ａ　同月に算定することはできません。</a:t>
            </a:r>
          </a:p>
          <a:p>
            <a:pPr marL="0" indent="0">
              <a:buNone/>
            </a:pPr>
            <a:r>
              <a:rPr lang="ja-JP" altLang="en-US" sz="4800" dirty="0"/>
              <a:t>　　　</a:t>
            </a:r>
            <a:endParaRPr lang="en-US" altLang="ja-JP" sz="4800" dirty="0"/>
          </a:p>
          <a:p>
            <a:pPr marL="0" indent="0">
              <a:buNone/>
            </a:pPr>
            <a:r>
              <a:rPr lang="ja-JP" altLang="en-US" sz="4800" dirty="0"/>
              <a:t>　Ｑ　通院同行は具体的にはどのような場合に算定可能か？</a:t>
            </a:r>
          </a:p>
          <a:p>
            <a:pPr marL="0" indent="0">
              <a:buNone/>
            </a:pPr>
            <a:r>
              <a:rPr lang="ja-JP" altLang="en-US" sz="4800" dirty="0"/>
              <a:t>　Ａ　</a:t>
            </a:r>
            <a:r>
              <a:rPr lang="ja-JP" altLang="en-US" sz="4800" dirty="0">
                <a:solidFill>
                  <a:srgbClr val="FF0000"/>
                </a:solidFill>
              </a:rPr>
              <a:t>単に利用者の病院等への通院に同行することを評価するものではなく</a:t>
            </a:r>
            <a:r>
              <a:rPr lang="ja-JP" altLang="en-US" sz="4800" dirty="0"/>
              <a:t>、通院に同行した上で、病院等の職員等に対して、</a:t>
            </a:r>
            <a:r>
              <a:rPr lang="ja-JP" altLang="en-US" sz="4800" dirty="0">
                <a:solidFill>
                  <a:srgbClr val="FF0000"/>
                </a:solidFill>
              </a:rPr>
              <a:t>当該利用者の</a:t>
            </a:r>
            <a:endParaRPr lang="en-US" altLang="ja-JP" sz="4800" dirty="0">
              <a:solidFill>
                <a:srgbClr val="FF0000"/>
              </a:solidFill>
            </a:endParaRPr>
          </a:p>
          <a:p>
            <a:pPr marL="0" indent="0">
              <a:buNone/>
            </a:pPr>
            <a:r>
              <a:rPr lang="ja-JP" altLang="en-US" sz="4800" dirty="0">
                <a:solidFill>
                  <a:srgbClr val="FF0000"/>
                </a:solidFill>
              </a:rPr>
              <a:t>　　　基本情報、利用者の状態、支援における留意点等、家族・世帯の状況、生活の状況、受診・服薬の状況、サービスの利用状況及び</a:t>
            </a:r>
            <a:endParaRPr lang="en-US" altLang="ja-JP" sz="4800" dirty="0">
              <a:solidFill>
                <a:srgbClr val="FF0000"/>
              </a:solidFill>
            </a:endParaRPr>
          </a:p>
          <a:p>
            <a:pPr marL="0" indent="0">
              <a:buNone/>
            </a:pPr>
            <a:r>
              <a:rPr lang="ja-JP" altLang="en-US" sz="4800" dirty="0">
                <a:solidFill>
                  <a:srgbClr val="FF0000"/>
                </a:solidFill>
              </a:rPr>
              <a:t>　　　サービス等利用計画（障害児支援利用計画）の内容等の必要な情報を提供</a:t>
            </a:r>
            <a:r>
              <a:rPr lang="ja-JP" altLang="en-US" sz="4800" dirty="0"/>
              <a:t>し、連携の強化を図ることを趣旨としています。そのため、</a:t>
            </a:r>
            <a:endParaRPr lang="en-US" altLang="ja-JP" sz="4800" dirty="0"/>
          </a:p>
          <a:p>
            <a:pPr marL="0" indent="0">
              <a:buNone/>
            </a:pPr>
            <a:r>
              <a:rPr lang="ja-JP" altLang="en-US" sz="4800" dirty="0"/>
              <a:t>　　　例えば、利用者の状態に変化があった場合又は利用者の治療や療養上病院等と在宅生活の支援に係る関係機関等が連携する必要がある</a:t>
            </a:r>
            <a:endParaRPr lang="en-US" altLang="ja-JP" sz="4800" dirty="0"/>
          </a:p>
          <a:p>
            <a:pPr marL="0" indent="0">
              <a:buNone/>
            </a:pPr>
            <a:r>
              <a:rPr lang="ja-JP" altLang="en-US" sz="4800" dirty="0"/>
              <a:t>　　　場合並びに利用するサービス及びサービス等利用計画（障害児支援利用計画）に変更があった場合等に算定可能です。</a:t>
            </a:r>
          </a:p>
          <a:p>
            <a:pPr marL="0" indent="0">
              <a:buNone/>
            </a:pPr>
            <a:endParaRPr kumimoji="1" lang="ja-JP" altLang="en-US" dirty="0"/>
          </a:p>
        </p:txBody>
      </p:sp>
      <p:sp>
        <p:nvSpPr>
          <p:cNvPr id="2" name="スライド番号プレースホルダー 1">
            <a:extLst>
              <a:ext uri="{FF2B5EF4-FFF2-40B4-BE49-F238E27FC236}">
                <a16:creationId xmlns:a16="http://schemas.microsoft.com/office/drawing/2014/main" id="{450E48E2-A494-462B-A129-B725F90CD35B}"/>
              </a:ext>
            </a:extLst>
          </p:cNvPr>
          <p:cNvSpPr>
            <a:spLocks noGrp="1"/>
          </p:cNvSpPr>
          <p:nvPr>
            <p:ph type="sldNum" sz="quarter" idx="12"/>
          </p:nvPr>
        </p:nvSpPr>
        <p:spPr/>
        <p:txBody>
          <a:bodyPr/>
          <a:lstStyle/>
          <a:p>
            <a:fld id="{45484E80-6A79-498A-9910-EC5949BCA526}" type="slidenum">
              <a:rPr kumimoji="1" lang="ja-JP" altLang="en-US" smtClean="0"/>
              <a:t>4</a:t>
            </a:fld>
            <a:endParaRPr kumimoji="1" lang="ja-JP" altLang="en-US"/>
          </a:p>
        </p:txBody>
      </p:sp>
    </p:spTree>
    <p:extLst>
      <p:ext uri="{BB962C8B-B14F-4D97-AF65-F5344CB8AC3E}">
        <p14:creationId xmlns:p14="http://schemas.microsoft.com/office/powerpoint/2010/main" val="1317266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EE783B-3F40-46AB-99D8-3F163536A079}"/>
              </a:ext>
            </a:extLst>
          </p:cNvPr>
          <p:cNvSpPr>
            <a:spLocks noGrp="1"/>
          </p:cNvSpPr>
          <p:nvPr>
            <p:ph type="title"/>
          </p:nvPr>
        </p:nvSpPr>
        <p:spPr>
          <a:xfrm>
            <a:off x="838200" y="365126"/>
            <a:ext cx="6439678" cy="493290"/>
          </a:xfrm>
        </p:spPr>
        <p:txBody>
          <a:bodyPr>
            <a:normAutofit fontScale="90000"/>
          </a:bodyPr>
          <a:lstStyle/>
          <a:p>
            <a:r>
              <a:rPr kumimoji="1" lang="ja-JP" altLang="en-US" sz="3200" u="sng" dirty="0"/>
              <a:t>集中支援加算</a:t>
            </a:r>
          </a:p>
        </p:txBody>
      </p:sp>
      <p:sp>
        <p:nvSpPr>
          <p:cNvPr id="3" name="コンテンツ プレースホルダー 2">
            <a:extLst>
              <a:ext uri="{FF2B5EF4-FFF2-40B4-BE49-F238E27FC236}">
                <a16:creationId xmlns:a16="http://schemas.microsoft.com/office/drawing/2014/main" id="{BA41B025-9293-4311-AB74-E93F0C622AF2}"/>
              </a:ext>
            </a:extLst>
          </p:cNvPr>
          <p:cNvSpPr>
            <a:spLocks noGrp="1"/>
          </p:cNvSpPr>
          <p:nvPr>
            <p:ph idx="1"/>
          </p:nvPr>
        </p:nvSpPr>
        <p:spPr>
          <a:xfrm>
            <a:off x="612711" y="858416"/>
            <a:ext cx="10515600" cy="4935992"/>
          </a:xfrm>
        </p:spPr>
        <p:txBody>
          <a:bodyPr/>
          <a:lstStyle/>
          <a:p>
            <a:pPr marL="0" indent="0">
              <a:buNone/>
            </a:pPr>
            <a:r>
              <a:rPr lang="ja-JP" altLang="en-US" sz="1400" dirty="0"/>
              <a:t>　</a:t>
            </a:r>
            <a:r>
              <a:rPr lang="ja-JP" altLang="en-US" sz="1400" dirty="0">
                <a:solidFill>
                  <a:srgbClr val="FF0000"/>
                </a:solidFill>
              </a:rPr>
              <a:t>計画決定月及びモニタリング対象月以外</a:t>
            </a:r>
            <a:r>
              <a:rPr lang="ja-JP" altLang="en-US" sz="1400" dirty="0"/>
              <a:t>において、下記いずれかの業務を行った場合に、それぞれ算定できる加算です。</a:t>
            </a:r>
          </a:p>
          <a:p>
            <a:pPr marL="0" indent="0">
              <a:buNone/>
            </a:pPr>
            <a:endParaRPr kumimoji="1" lang="ja-JP" altLang="en-US" dirty="0"/>
          </a:p>
        </p:txBody>
      </p:sp>
      <p:graphicFrame>
        <p:nvGraphicFramePr>
          <p:cNvPr id="4" name="表 3">
            <a:extLst>
              <a:ext uri="{FF2B5EF4-FFF2-40B4-BE49-F238E27FC236}">
                <a16:creationId xmlns:a16="http://schemas.microsoft.com/office/drawing/2014/main" id="{CEDD7D4D-29D2-41FD-80B4-4B95C9E844AE}"/>
              </a:ext>
            </a:extLst>
          </p:cNvPr>
          <p:cNvGraphicFramePr>
            <a:graphicFrameLocks noGrp="1"/>
          </p:cNvGraphicFramePr>
          <p:nvPr>
            <p:extLst>
              <p:ext uri="{D42A27DB-BD31-4B8C-83A1-F6EECF244321}">
                <p14:modId xmlns:p14="http://schemas.microsoft.com/office/powerpoint/2010/main" val="2463532019"/>
              </p:ext>
            </p:extLst>
          </p:nvPr>
        </p:nvGraphicFramePr>
        <p:xfrm>
          <a:off x="612711" y="1208999"/>
          <a:ext cx="10666445" cy="5283875"/>
        </p:xfrm>
        <a:graphic>
          <a:graphicData uri="http://schemas.openxmlformats.org/drawingml/2006/table">
            <a:tbl>
              <a:tblPr>
                <a:tableStyleId>{5C22544A-7EE6-4342-B048-85BDC9FD1C3A}</a:tableStyleId>
              </a:tblPr>
              <a:tblGrid>
                <a:gridCol w="964162">
                  <a:extLst>
                    <a:ext uri="{9D8B030D-6E8A-4147-A177-3AD203B41FA5}">
                      <a16:colId xmlns:a16="http://schemas.microsoft.com/office/drawing/2014/main" val="880825077"/>
                    </a:ext>
                  </a:extLst>
                </a:gridCol>
                <a:gridCol w="9702283">
                  <a:extLst>
                    <a:ext uri="{9D8B030D-6E8A-4147-A177-3AD203B41FA5}">
                      <a16:colId xmlns:a16="http://schemas.microsoft.com/office/drawing/2014/main" val="2454977121"/>
                    </a:ext>
                  </a:extLst>
                </a:gridCol>
              </a:tblGrid>
              <a:tr h="170230">
                <a:tc>
                  <a:txBody>
                    <a:bodyPr/>
                    <a:lstStyle/>
                    <a:p>
                      <a:pPr algn="l" fontAlgn="ct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ja-JP" altLang="en-US" sz="1050" u="none" strike="noStrike" dirty="0">
                          <a:effectLst/>
                        </a:rPr>
                        <a:t>要件</a:t>
                      </a: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40957858"/>
                  </a:ext>
                </a:extLst>
              </a:tr>
              <a:tr h="851150">
                <a:tc>
                  <a:txBody>
                    <a:bodyPr/>
                    <a:lstStyle/>
                    <a:p>
                      <a:pPr algn="ctr" fontAlgn="ctr"/>
                      <a:r>
                        <a:rPr lang="ja-JP" altLang="en-US" sz="1050" u="none" strike="noStrike" dirty="0">
                          <a:effectLst/>
                        </a:rPr>
                        <a:t>訪問</a:t>
                      </a:r>
                      <a:endParaRPr lang="en-US" altLang="ja-JP" sz="1050" u="none" strike="noStrike" dirty="0">
                        <a:effectLst/>
                      </a:endParaRPr>
                    </a:p>
                    <a:p>
                      <a:pPr algn="ctr" fontAlgn="ctr"/>
                      <a:r>
                        <a:rPr lang="en-US" altLang="ja-JP" sz="1050" b="0" i="0" u="none" strike="noStrike" dirty="0">
                          <a:solidFill>
                            <a:srgbClr val="000000"/>
                          </a:solidFill>
                          <a:effectLst/>
                          <a:latin typeface="游ゴシック" panose="020B0400000000000000" pitchFamily="50" charset="-128"/>
                          <a:ea typeface="游ゴシック" panose="020B0400000000000000" pitchFamily="50" charset="-128"/>
                        </a:rPr>
                        <a:t>300</a:t>
                      </a:r>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単位</a:t>
                      </a:r>
                      <a:r>
                        <a:rPr lang="en-US" altLang="ja-JP" sz="1050" b="0" i="0" u="none" strike="noStrike" dirty="0">
                          <a:solidFill>
                            <a:srgbClr val="000000"/>
                          </a:solidFill>
                          <a:effectLst/>
                          <a:latin typeface="游ゴシック" panose="020B0400000000000000" pitchFamily="50" charset="-128"/>
                          <a:ea typeface="游ゴシック" panose="020B0400000000000000" pitchFamily="50" charset="-128"/>
                        </a:rPr>
                        <a:t>/</a:t>
                      </a:r>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ctr"/>
                      <a:r>
                        <a:rPr lang="ja-JP" altLang="en-US" sz="1050" u="none" strike="noStrike" dirty="0">
                          <a:effectLst/>
                        </a:rPr>
                        <a:t>　障害福祉サービス等の利用に関して、利用者又は市町村等の求めに応じ、月に</a:t>
                      </a:r>
                      <a:r>
                        <a:rPr lang="en-US" altLang="ja-JP" sz="1050" u="none" strike="noStrike" dirty="0">
                          <a:effectLst/>
                        </a:rPr>
                        <a:t>2</a:t>
                      </a:r>
                      <a:r>
                        <a:rPr lang="ja-JP" altLang="en-US" sz="1050" u="none" strike="noStrike" dirty="0">
                          <a:effectLst/>
                        </a:rPr>
                        <a:t>回以上、下記いずれかの方法により、利用者及びその家族に面接する場合</a:t>
                      </a:r>
                      <a:br>
                        <a:rPr lang="ja-JP" altLang="en-US" sz="1050" u="none" strike="noStrike" dirty="0">
                          <a:effectLst/>
                        </a:rPr>
                      </a:br>
                      <a:r>
                        <a:rPr lang="ja-JP" altLang="en-US" sz="1050" u="none" strike="noStrike" dirty="0">
                          <a:effectLst/>
                        </a:rPr>
                        <a:t>・利用者の居宅等を訪問</a:t>
                      </a:r>
                      <a:br>
                        <a:rPr lang="ja-JP" altLang="en-US" sz="1050" u="none" strike="noStrike" dirty="0">
                          <a:effectLst/>
                        </a:rPr>
                      </a:br>
                      <a:r>
                        <a:rPr lang="ja-JP" altLang="en-US" sz="1050" u="none" strike="noStrike" dirty="0">
                          <a:effectLst/>
                        </a:rPr>
                        <a:t>・テレビ電話装置等を活用（月に</a:t>
                      </a:r>
                      <a:r>
                        <a:rPr lang="en-US" altLang="ja-JP" sz="1050" u="none" strike="noStrike" dirty="0">
                          <a:effectLst/>
                        </a:rPr>
                        <a:t>1</a:t>
                      </a:r>
                      <a:r>
                        <a:rPr lang="ja-JP" altLang="en-US" sz="1050" u="none" strike="noStrike" dirty="0">
                          <a:effectLst/>
                        </a:rPr>
                        <a:t>回以上居宅等の訪問により面接を行う場合に限る）</a:t>
                      </a:r>
                      <a:br>
                        <a:rPr lang="ja-JP" altLang="en-US" sz="1050" u="none" strike="noStrike" dirty="0">
                          <a:effectLst/>
                        </a:rPr>
                      </a:br>
                      <a:r>
                        <a:rPr lang="ja-JP" altLang="en-US" sz="1050" u="none" strike="noStrike" dirty="0">
                          <a:effectLst/>
                        </a:rPr>
                        <a:t>　</a:t>
                      </a:r>
                      <a:r>
                        <a:rPr lang="en-US" altLang="ja-JP" sz="1050" u="none" strike="noStrike" dirty="0">
                          <a:effectLst/>
                        </a:rPr>
                        <a:t>※</a:t>
                      </a:r>
                      <a:r>
                        <a:rPr lang="ja-JP" altLang="en-US" sz="1050" u="none" strike="noStrike" dirty="0">
                          <a:effectLst/>
                        </a:rPr>
                        <a:t>利用者（障害児）</a:t>
                      </a:r>
                      <a:r>
                        <a:rPr lang="en-US" altLang="ja-JP" sz="1050" u="none" strike="noStrike" dirty="0">
                          <a:effectLst/>
                        </a:rPr>
                        <a:t>1</a:t>
                      </a:r>
                      <a:r>
                        <a:rPr lang="ja-JP" altLang="en-US" sz="1050" u="none" strike="noStrike" dirty="0">
                          <a:effectLst/>
                        </a:rPr>
                        <a:t>人につき</a:t>
                      </a:r>
                      <a:r>
                        <a:rPr lang="en-US" altLang="ja-JP" sz="1050" u="none" strike="noStrike" dirty="0">
                          <a:effectLst/>
                        </a:rPr>
                        <a:t>1</a:t>
                      </a:r>
                      <a:r>
                        <a:rPr lang="ja-JP" altLang="en-US" sz="1050" u="none" strike="noStrike" dirty="0">
                          <a:effectLst/>
                        </a:rPr>
                        <a:t>月に</a:t>
                      </a:r>
                      <a:r>
                        <a:rPr lang="en-US" altLang="ja-JP" sz="1050" u="none" strike="noStrike" dirty="0">
                          <a:effectLst/>
                        </a:rPr>
                        <a:t>1</a:t>
                      </a:r>
                      <a:r>
                        <a:rPr lang="ja-JP" altLang="en-US" sz="1050" u="none" strike="noStrike" dirty="0">
                          <a:effectLst/>
                        </a:rPr>
                        <a:t>回を限度</a:t>
                      </a:r>
                      <a:endParaRPr lang="en-US" altLang="ja-JP" sz="1050" u="none" strike="noStrike" dirty="0">
                        <a:effectLst/>
                      </a:endParaRPr>
                    </a:p>
                    <a:p>
                      <a:pPr algn="l" fontAlgn="ctr"/>
                      <a:r>
                        <a:rPr lang="ja-JP" altLang="en-US" sz="1050" b="0" i="0" u="none" strike="noStrike" dirty="0">
                          <a:solidFill>
                            <a:srgbClr val="000000"/>
                          </a:solidFill>
                          <a:effectLst/>
                          <a:latin typeface="游ゴシック" panose="020B0400000000000000" pitchFamily="50" charset="-128"/>
                          <a:ea typeface="+mn-ea"/>
                        </a:rPr>
                        <a:t>　</a:t>
                      </a:r>
                      <a:r>
                        <a:rPr lang="en-US" altLang="ja-JP" sz="1050" b="0" i="0" u="none" strike="noStrike" dirty="0">
                          <a:solidFill>
                            <a:srgbClr val="000000"/>
                          </a:solidFill>
                          <a:effectLst/>
                          <a:latin typeface="游ゴシック" panose="020B0400000000000000" pitchFamily="50" charset="-128"/>
                          <a:ea typeface="+mn-ea"/>
                        </a:rPr>
                        <a:t>※</a:t>
                      </a:r>
                      <a:r>
                        <a:rPr lang="ja-JP" altLang="en-US" sz="1050" b="0" i="0" u="none" strike="noStrike" dirty="0">
                          <a:solidFill>
                            <a:srgbClr val="000000"/>
                          </a:solidFill>
                          <a:effectLst/>
                          <a:latin typeface="游ゴシック" panose="020B0400000000000000" pitchFamily="50" charset="-128"/>
                          <a:ea typeface="+mn-ea"/>
                        </a:rPr>
                        <a:t>記録を作成し、５年間保存（利用者氏名／担当相談支援専門員氏名／面接を行った年月日、場所及び開始時刻・終了時刻／面接の内容）</a:t>
                      </a: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0898200"/>
                  </a:ext>
                </a:extLst>
              </a:tr>
              <a:tr h="851150">
                <a:tc>
                  <a:txBody>
                    <a:bodyPr/>
                    <a:lstStyle/>
                    <a:p>
                      <a:pPr algn="ctr" fontAlgn="ctr"/>
                      <a:r>
                        <a:rPr lang="ja-JP" altLang="en-US" sz="1050" u="none" strike="noStrike" dirty="0">
                          <a:effectLst/>
                        </a:rPr>
                        <a:t>会議開催</a:t>
                      </a:r>
                      <a:endParaRPr lang="en-US" altLang="ja-JP" sz="1050" u="none" strike="noStrike" dirty="0">
                        <a:effectLst/>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050" b="0" i="0" u="none" strike="noStrike" dirty="0">
                          <a:solidFill>
                            <a:srgbClr val="000000"/>
                          </a:solidFill>
                          <a:effectLst/>
                          <a:latin typeface="游ゴシック" panose="020B0400000000000000" pitchFamily="50" charset="-128"/>
                          <a:ea typeface="+mn-ea"/>
                        </a:rPr>
                        <a:t>300</a:t>
                      </a:r>
                      <a:r>
                        <a:rPr lang="ja-JP" altLang="en-US" sz="1050" b="0" i="0" u="none" strike="noStrike" dirty="0">
                          <a:solidFill>
                            <a:srgbClr val="000000"/>
                          </a:solidFill>
                          <a:effectLst/>
                          <a:latin typeface="游ゴシック" panose="020B0400000000000000" pitchFamily="50" charset="-128"/>
                          <a:ea typeface="+mn-ea"/>
                        </a:rPr>
                        <a:t>単位</a:t>
                      </a:r>
                      <a:r>
                        <a:rPr lang="en-US" altLang="ja-JP" sz="1050" b="0" i="0" u="none" strike="noStrike" dirty="0">
                          <a:solidFill>
                            <a:srgbClr val="000000"/>
                          </a:solidFill>
                          <a:effectLst/>
                          <a:latin typeface="游ゴシック" panose="020B0400000000000000" pitchFamily="50" charset="-128"/>
                          <a:ea typeface="+mn-ea"/>
                        </a:rPr>
                        <a:t>/</a:t>
                      </a:r>
                      <a:r>
                        <a:rPr lang="ja-JP" altLang="en-US" sz="1050" b="0" i="0" u="none" strike="noStrike" dirty="0">
                          <a:solidFill>
                            <a:srgbClr val="000000"/>
                          </a:solidFill>
                          <a:effectLst/>
                          <a:latin typeface="游ゴシック" panose="020B0400000000000000" pitchFamily="50" charset="-128"/>
                          <a:ea typeface="+mn-ea"/>
                        </a:rPr>
                        <a:t>月</a:t>
                      </a:r>
                    </a:p>
                    <a:p>
                      <a:pPr algn="ctr" fontAlgn="ct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ctr"/>
                      <a:r>
                        <a:rPr lang="ja-JP" altLang="en-US" sz="1050" u="none" strike="noStrike" dirty="0">
                          <a:effectLst/>
                        </a:rPr>
                        <a:t>　サービス担当者会議を開催し、相談支援専門員又は相談支援員が把握したサービス等利用計画の実施状況（利用者についての継続的な評価を含む。）について説明を行うとともに、</a:t>
                      </a:r>
                      <a:r>
                        <a:rPr lang="ja-JP" altLang="en-US" sz="1050" u="none" strike="noStrike" dirty="0">
                          <a:solidFill>
                            <a:srgbClr val="FF0000"/>
                          </a:solidFill>
                          <a:effectLst/>
                        </a:rPr>
                        <a:t>サービス等利用計画案に位置付けた福祉サービス等の担当者に対して</a:t>
                      </a:r>
                      <a:r>
                        <a:rPr lang="ja-JP" altLang="en-US" sz="1050" u="none" strike="noStrike" dirty="0">
                          <a:effectLst/>
                        </a:rPr>
                        <a:t>、専門的な見地からの意見を求め、サービス等利用計画の変更その他必要な便宜の供与について検討を行う場合</a:t>
                      </a:r>
                      <a:br>
                        <a:rPr lang="ja-JP" altLang="en-US" sz="1050" u="none" strike="noStrike" dirty="0">
                          <a:effectLst/>
                        </a:rPr>
                      </a:br>
                      <a:r>
                        <a:rPr lang="ja-JP" altLang="en-US" sz="1050" u="none" strike="noStrike" dirty="0">
                          <a:effectLst/>
                        </a:rPr>
                        <a:t>　</a:t>
                      </a:r>
                      <a:r>
                        <a:rPr lang="en-US" altLang="ja-JP" sz="1050" u="none" strike="noStrike" dirty="0">
                          <a:effectLst/>
                        </a:rPr>
                        <a:t>※</a:t>
                      </a:r>
                      <a:r>
                        <a:rPr lang="ja-JP" altLang="en-US" sz="1050" u="none" strike="noStrike" dirty="0">
                          <a:effectLst/>
                        </a:rPr>
                        <a:t>会議の開催に当たっては、利用者や家族も出席し、利用するサービスに対する意向等を確認する必要があります</a:t>
                      </a:r>
                      <a:br>
                        <a:rPr lang="ja-JP" altLang="en-US" sz="1050" u="none" strike="noStrike" dirty="0">
                          <a:effectLst/>
                        </a:rPr>
                      </a:br>
                      <a:r>
                        <a:rPr lang="ja-JP" altLang="en-US" sz="1050" u="none" strike="noStrike" dirty="0">
                          <a:effectLst/>
                        </a:rPr>
                        <a:t>　</a:t>
                      </a:r>
                      <a:r>
                        <a:rPr lang="en-US" altLang="ja-JP" sz="1050" u="none" strike="noStrike" dirty="0">
                          <a:effectLst/>
                        </a:rPr>
                        <a:t>※</a:t>
                      </a:r>
                      <a:r>
                        <a:rPr lang="ja-JP" altLang="en-US" sz="1050" u="none" strike="noStrike" dirty="0">
                          <a:effectLst/>
                        </a:rPr>
                        <a:t>利用者（障害児）</a:t>
                      </a:r>
                      <a:r>
                        <a:rPr lang="en-US" altLang="ja-JP" sz="1050" u="none" strike="noStrike" dirty="0">
                          <a:effectLst/>
                        </a:rPr>
                        <a:t>1</a:t>
                      </a:r>
                      <a:r>
                        <a:rPr lang="ja-JP" altLang="en-US" sz="1050" u="none" strike="noStrike" dirty="0">
                          <a:effectLst/>
                        </a:rPr>
                        <a:t>人につき</a:t>
                      </a:r>
                      <a:r>
                        <a:rPr lang="en-US" altLang="ja-JP" sz="1050" u="none" strike="noStrike" dirty="0">
                          <a:effectLst/>
                        </a:rPr>
                        <a:t>1</a:t>
                      </a:r>
                      <a:r>
                        <a:rPr lang="ja-JP" altLang="en-US" sz="1050" u="none" strike="noStrike" dirty="0">
                          <a:effectLst/>
                        </a:rPr>
                        <a:t>月に</a:t>
                      </a:r>
                      <a:r>
                        <a:rPr lang="en-US" altLang="ja-JP" sz="1050" u="none" strike="noStrike" dirty="0">
                          <a:effectLst/>
                        </a:rPr>
                        <a:t>1</a:t>
                      </a:r>
                      <a:r>
                        <a:rPr lang="ja-JP" altLang="en-US" sz="1050" u="none" strike="noStrike" dirty="0">
                          <a:effectLst/>
                        </a:rPr>
                        <a:t>回を限度</a:t>
                      </a:r>
                      <a:endParaRPr lang="en-US" altLang="ja-JP" sz="1050" u="none" strike="noStrike" dirty="0">
                        <a:effectLst/>
                      </a:endParaRPr>
                    </a:p>
                    <a:p>
                      <a:pPr algn="l" fontAlgn="ctr"/>
                      <a:r>
                        <a:rPr lang="ja-JP" altLang="en-US" sz="1050" b="0" i="0" u="none" strike="noStrike" dirty="0">
                          <a:solidFill>
                            <a:srgbClr val="000000"/>
                          </a:solidFill>
                          <a:effectLst/>
                          <a:latin typeface="游ゴシック" panose="020B0400000000000000" pitchFamily="50" charset="-128"/>
                          <a:ea typeface="+mn-ea"/>
                        </a:rPr>
                        <a:t>　</a:t>
                      </a:r>
                      <a:r>
                        <a:rPr lang="en-US" altLang="ja-JP" sz="1050" b="0" i="0" u="none" strike="noStrike" dirty="0">
                          <a:solidFill>
                            <a:srgbClr val="000000"/>
                          </a:solidFill>
                          <a:effectLst/>
                          <a:latin typeface="游ゴシック" panose="020B0400000000000000" pitchFamily="50" charset="-128"/>
                          <a:ea typeface="+mn-ea"/>
                        </a:rPr>
                        <a:t>※</a:t>
                      </a:r>
                      <a:r>
                        <a:rPr lang="ja-JP" altLang="en-US" sz="1050" b="0" i="0" u="none" strike="noStrike" dirty="0">
                          <a:solidFill>
                            <a:srgbClr val="000000"/>
                          </a:solidFill>
                          <a:effectLst/>
                          <a:latin typeface="游ゴシック" panose="020B0400000000000000" pitchFamily="50" charset="-128"/>
                          <a:ea typeface="+mn-ea"/>
                        </a:rPr>
                        <a:t>記録を作成し、５年間保存（利用者氏名／担当相談支援専門員氏名／開催年月日、場所、開始時刻・終了時刻及び出席者（氏名、所属・職種）／検討内容の　概要（例：支援の経過、支援上の課題、課題への対応策））</a:t>
                      </a:r>
                    </a:p>
                    <a:p>
                      <a:pPr algn="l" fontAlgn="ct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9180887"/>
                  </a:ext>
                </a:extLst>
              </a:tr>
              <a:tr h="1228311">
                <a:tc>
                  <a:txBody>
                    <a:bodyPr/>
                    <a:lstStyle/>
                    <a:p>
                      <a:pPr algn="ctr" fontAlgn="ctr"/>
                      <a:r>
                        <a:rPr lang="ja-JP" altLang="en-US" sz="1050" u="none" strike="noStrike" dirty="0">
                          <a:effectLst/>
                        </a:rPr>
                        <a:t>会議参加</a:t>
                      </a:r>
                      <a:endParaRPr lang="en-US" altLang="ja-JP" sz="1050" u="none" strike="noStrike" dirty="0">
                        <a:effectLst/>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050" b="0" i="0" u="none" strike="noStrike" dirty="0">
                          <a:solidFill>
                            <a:srgbClr val="000000"/>
                          </a:solidFill>
                          <a:effectLst/>
                          <a:latin typeface="游ゴシック" panose="020B0400000000000000" pitchFamily="50" charset="-128"/>
                          <a:ea typeface="+mn-ea"/>
                        </a:rPr>
                        <a:t>300</a:t>
                      </a:r>
                      <a:r>
                        <a:rPr lang="ja-JP" altLang="en-US" sz="1050" b="0" i="0" u="none" strike="noStrike" dirty="0">
                          <a:solidFill>
                            <a:srgbClr val="000000"/>
                          </a:solidFill>
                          <a:effectLst/>
                          <a:latin typeface="游ゴシック" panose="020B0400000000000000" pitchFamily="50" charset="-128"/>
                          <a:ea typeface="+mn-ea"/>
                        </a:rPr>
                        <a:t>単位</a:t>
                      </a:r>
                      <a:r>
                        <a:rPr lang="en-US" altLang="ja-JP" sz="1050" b="0" i="0" u="none" strike="noStrike" dirty="0">
                          <a:solidFill>
                            <a:srgbClr val="000000"/>
                          </a:solidFill>
                          <a:effectLst/>
                          <a:latin typeface="游ゴシック" panose="020B0400000000000000" pitchFamily="50" charset="-128"/>
                          <a:ea typeface="+mn-ea"/>
                        </a:rPr>
                        <a:t>/</a:t>
                      </a:r>
                      <a:r>
                        <a:rPr lang="ja-JP" altLang="en-US" sz="1050" b="0" i="0" u="none" strike="noStrike" dirty="0">
                          <a:solidFill>
                            <a:srgbClr val="000000"/>
                          </a:solidFill>
                          <a:effectLst/>
                          <a:latin typeface="游ゴシック" panose="020B0400000000000000" pitchFamily="50" charset="-128"/>
                          <a:ea typeface="+mn-ea"/>
                        </a:rPr>
                        <a:t>月</a:t>
                      </a:r>
                    </a:p>
                    <a:p>
                      <a:pPr algn="ctr" fontAlgn="ct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ctr"/>
                      <a:r>
                        <a:rPr lang="ja-JP" altLang="en-US" sz="1050" u="none" strike="noStrike" dirty="0">
                          <a:effectLst/>
                        </a:rPr>
                        <a:t>　福祉サービス等提供機関の求めに応じ、当該福祉サービス等提供機関が開催する会議に参加し、利用者の障害福祉サービス等の利用について、関係機関相互の連絡調整を行った場合</a:t>
                      </a:r>
                      <a:endParaRPr lang="en-US" altLang="ja-JP" sz="1050" u="none" strike="noStrike" dirty="0">
                        <a:effectLst/>
                      </a:endParaRPr>
                    </a:p>
                    <a:p>
                      <a:pPr algn="l" fontAlgn="ctr"/>
                      <a:r>
                        <a:rPr lang="ja-JP" altLang="en-US" sz="1050" u="none" strike="noStrike" dirty="0">
                          <a:effectLst/>
                        </a:rPr>
                        <a:t>　</a:t>
                      </a:r>
                      <a:r>
                        <a:rPr lang="en-US" altLang="ja-JP" sz="1050" u="none" strike="noStrike" dirty="0">
                          <a:effectLst/>
                        </a:rPr>
                        <a:t>※</a:t>
                      </a:r>
                      <a:r>
                        <a:rPr lang="ja-JP" altLang="en-US" sz="1050" u="none" strike="noStrike" dirty="0">
                          <a:effectLst/>
                        </a:rPr>
                        <a:t>利用者（障害児）</a:t>
                      </a:r>
                      <a:r>
                        <a:rPr lang="en-US" altLang="ja-JP" sz="1050" u="none" strike="noStrike" dirty="0">
                          <a:effectLst/>
                        </a:rPr>
                        <a:t>1</a:t>
                      </a:r>
                      <a:r>
                        <a:rPr lang="ja-JP" altLang="en-US" sz="1050" u="none" strike="noStrike" dirty="0">
                          <a:effectLst/>
                        </a:rPr>
                        <a:t>人につき</a:t>
                      </a:r>
                      <a:r>
                        <a:rPr lang="en-US" altLang="ja-JP" sz="1050" u="none" strike="noStrike" dirty="0">
                          <a:effectLst/>
                        </a:rPr>
                        <a:t>1</a:t>
                      </a:r>
                      <a:r>
                        <a:rPr lang="ja-JP" altLang="en-US" sz="1050" u="none" strike="noStrike" dirty="0">
                          <a:effectLst/>
                        </a:rPr>
                        <a:t>月に</a:t>
                      </a:r>
                      <a:r>
                        <a:rPr lang="en-US" altLang="ja-JP" sz="1050" u="none" strike="noStrike" dirty="0">
                          <a:effectLst/>
                        </a:rPr>
                        <a:t>1</a:t>
                      </a:r>
                      <a:r>
                        <a:rPr lang="ja-JP" altLang="en-US" sz="1050" u="none" strike="noStrike" dirty="0">
                          <a:effectLst/>
                        </a:rPr>
                        <a:t>回を限度</a:t>
                      </a:r>
                      <a:endParaRPr lang="en-US" altLang="ja-JP" sz="1050" u="none" strike="noStrike" dirty="0">
                        <a:effectLst/>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a:solidFill>
                            <a:srgbClr val="000000"/>
                          </a:solidFill>
                          <a:effectLst/>
                          <a:latin typeface="游ゴシック" panose="020B0400000000000000" pitchFamily="50" charset="-128"/>
                          <a:ea typeface="+mn-ea"/>
                        </a:rPr>
                        <a:t>　</a:t>
                      </a:r>
                      <a:r>
                        <a:rPr lang="en-US" altLang="ja-JP" sz="1050" b="0" i="0" u="none" strike="noStrike" dirty="0">
                          <a:solidFill>
                            <a:srgbClr val="000000"/>
                          </a:solidFill>
                          <a:effectLst/>
                          <a:latin typeface="游ゴシック" panose="020B0400000000000000" pitchFamily="50" charset="-128"/>
                          <a:ea typeface="+mn-ea"/>
                        </a:rPr>
                        <a:t>※</a:t>
                      </a:r>
                      <a:r>
                        <a:rPr lang="ja-JP" altLang="en-US" sz="1050" b="0" i="0" u="none" strike="noStrike" dirty="0">
                          <a:solidFill>
                            <a:srgbClr val="000000"/>
                          </a:solidFill>
                          <a:effectLst/>
                          <a:latin typeface="游ゴシック" panose="020B0400000000000000" pitchFamily="50" charset="-128"/>
                          <a:ea typeface="+mn-ea"/>
                        </a:rPr>
                        <a:t>記録を作成し、５年間保存（利用者氏名／担当相談支援専門員氏名／開催年月日、場所、開始時刻・終了時刻及び出席者（氏名、所属・職種）／検討内容の概要（例：支援の経過、支援上の課題、課題への対応策））</a:t>
                      </a:r>
                      <a:endParaRPr lang="en-US" altLang="ja-JP" sz="1050" b="0" i="0" u="none" strike="noStrike" dirty="0">
                        <a:solidFill>
                          <a:srgbClr val="000000"/>
                        </a:solidFill>
                        <a:effectLst/>
                        <a:latin typeface="游ゴシック" panose="020B0400000000000000" pitchFamily="50" charset="-128"/>
                        <a:ea typeface="+mn-ea"/>
                      </a:endParaRPr>
                    </a:p>
                    <a:p>
                      <a:pPr marL="0" marR="0" lvl="0" indent="0" algn="l" defTabSz="914400" rtl="0" eaLnBrk="1" fontAlgn="ctr" latinLnBrk="0" hangingPunct="1">
                        <a:lnSpc>
                          <a:spcPct val="100000"/>
                        </a:lnSpc>
                        <a:spcBef>
                          <a:spcPts val="0"/>
                        </a:spcBef>
                        <a:spcAft>
                          <a:spcPts val="0"/>
                        </a:spcAft>
                        <a:buClrTx/>
                        <a:buSzTx/>
                        <a:buFontTx/>
                        <a:buNone/>
                        <a:tabLst/>
                        <a:defRPr/>
                      </a:pPr>
                      <a:br>
                        <a:rPr lang="ja-JP" altLang="en-US" sz="1050" u="none" strike="noStrike" dirty="0">
                          <a:effectLst/>
                        </a:rPr>
                      </a:br>
                      <a:r>
                        <a:rPr lang="ja-JP" altLang="en-US" sz="1050" u="none" strike="noStrike" dirty="0">
                          <a:effectLst/>
                        </a:rPr>
                        <a:t>　</a:t>
                      </a:r>
                      <a:r>
                        <a:rPr lang="en-US" altLang="ja-JP" sz="1050" u="none" strike="noStrike" dirty="0">
                          <a:effectLst/>
                        </a:rPr>
                        <a:t>※</a:t>
                      </a:r>
                      <a:r>
                        <a:rPr lang="ja-JP" altLang="en-US" sz="1050" u="none" strike="noStrike" dirty="0">
                          <a:effectLst/>
                        </a:rPr>
                        <a:t>下記いずれかに該当する場合は算定できません</a:t>
                      </a:r>
                      <a:br>
                        <a:rPr lang="ja-JP" altLang="en-US" sz="1050" u="none" strike="noStrike" dirty="0">
                          <a:effectLst/>
                        </a:rPr>
                      </a:br>
                      <a:r>
                        <a:rPr lang="ja-JP" altLang="en-US" sz="1050" u="none" strike="noStrike" dirty="0">
                          <a:effectLst/>
                        </a:rPr>
                        <a:t>・居宅介護支援事業所等連携加算（保育・教育等移行支援加算）における会議参加と会議の趣旨、つなぎ先等が同様で、居宅介護支援事業所等連携加算（保育・教育等移行支援加算）を算定する場合</a:t>
                      </a:r>
                      <a:br>
                        <a:rPr lang="ja-JP" altLang="en-US" sz="1050" u="none" strike="noStrike" dirty="0">
                          <a:effectLst/>
                        </a:rPr>
                      </a:br>
                      <a:r>
                        <a:rPr lang="ja-JP" altLang="en-US" sz="1050" u="none" strike="noStrike" dirty="0">
                          <a:effectLst/>
                        </a:rPr>
                        <a:t>・入院時情報連携加算（</a:t>
                      </a:r>
                      <a:r>
                        <a:rPr lang="en-US" altLang="ja-JP" sz="1050" u="none" strike="noStrike" dirty="0">
                          <a:effectLst/>
                        </a:rPr>
                        <a:t>Ⅰ</a:t>
                      </a:r>
                      <a:r>
                        <a:rPr lang="ja-JP" altLang="en-US" sz="1050" u="none" strike="noStrike" dirty="0">
                          <a:effectLst/>
                        </a:rPr>
                        <a:t>）又は退院・退所加算を算定している場合　</a:t>
                      </a: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54911113"/>
                  </a:ext>
                </a:extLst>
              </a:tr>
              <a:tr h="510690">
                <a:tc>
                  <a:txBody>
                    <a:bodyPr/>
                    <a:lstStyle/>
                    <a:p>
                      <a:pPr algn="ctr" fontAlgn="ctr"/>
                      <a:r>
                        <a:rPr lang="ja-JP" altLang="en-US" sz="1050" u="none" strike="noStrike" dirty="0">
                          <a:effectLst/>
                        </a:rPr>
                        <a:t>通院同行</a:t>
                      </a:r>
                      <a:endParaRPr lang="en-US" altLang="ja-JP" sz="1050" u="none" strike="noStrike" dirty="0">
                        <a:effectLst/>
                      </a:endParaRPr>
                    </a:p>
                    <a:p>
                      <a:pPr algn="ctr" fontAlgn="ctr"/>
                      <a:r>
                        <a:rPr lang="en-US" altLang="ja-JP" sz="1050" b="0" i="0" u="none" strike="noStrike" dirty="0">
                          <a:solidFill>
                            <a:srgbClr val="000000"/>
                          </a:solidFill>
                          <a:effectLst/>
                          <a:latin typeface="游ゴシック" panose="020B0400000000000000" pitchFamily="50" charset="-128"/>
                          <a:ea typeface="+mn-ea"/>
                        </a:rPr>
                        <a:t>300</a:t>
                      </a:r>
                      <a:r>
                        <a:rPr lang="ja-JP" altLang="en-US" sz="1050" b="0" i="0" u="none" strike="noStrike" dirty="0">
                          <a:solidFill>
                            <a:srgbClr val="000000"/>
                          </a:solidFill>
                          <a:effectLst/>
                          <a:latin typeface="游ゴシック" panose="020B0400000000000000" pitchFamily="50" charset="-128"/>
                          <a:ea typeface="+mn-ea"/>
                        </a:rPr>
                        <a:t>単位</a:t>
                      </a:r>
                      <a:r>
                        <a:rPr lang="en-US" altLang="ja-JP" sz="1050" b="0" i="0" u="none" strike="noStrike" dirty="0">
                          <a:solidFill>
                            <a:srgbClr val="000000"/>
                          </a:solidFill>
                          <a:effectLst/>
                          <a:latin typeface="游ゴシック" panose="020B0400000000000000" pitchFamily="50" charset="-128"/>
                          <a:ea typeface="+mn-ea"/>
                        </a:rPr>
                        <a:t>/</a:t>
                      </a:r>
                      <a:r>
                        <a:rPr lang="ja-JP" altLang="en-US" sz="1050" b="0" i="0" u="none" strike="noStrike" dirty="0">
                          <a:solidFill>
                            <a:srgbClr val="000000"/>
                          </a:solidFill>
                          <a:effectLst/>
                          <a:latin typeface="游ゴシック" panose="020B0400000000000000" pitchFamily="50" charset="-128"/>
                          <a:ea typeface="+mn-ea"/>
                        </a:rPr>
                        <a:t>回</a:t>
                      </a: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ctr"/>
                      <a:r>
                        <a:rPr lang="ja-JP" altLang="en-US" sz="1050" u="none" strike="noStrike" dirty="0">
                          <a:effectLst/>
                        </a:rPr>
                        <a:t>　利用者が病院等に通院するに当たり、当該病院等を訪問し、当該病院等の職員に対して、</a:t>
                      </a:r>
                      <a:r>
                        <a:rPr lang="ja-JP" altLang="en-US" sz="1050" u="none" strike="noStrike" dirty="0">
                          <a:solidFill>
                            <a:srgbClr val="FF0000"/>
                          </a:solidFill>
                          <a:effectLst/>
                        </a:rPr>
                        <a:t>当該利用者の心身の状況、生活環境等の当該利用者に係る必要な情報を提供した場合</a:t>
                      </a:r>
                      <a:br>
                        <a:rPr lang="ja-JP" altLang="en-US" sz="1050" u="none" strike="noStrike" dirty="0">
                          <a:effectLst/>
                        </a:rPr>
                      </a:br>
                      <a:r>
                        <a:rPr lang="ja-JP" altLang="en-US" sz="1050" u="none" strike="noStrike" dirty="0">
                          <a:effectLst/>
                        </a:rPr>
                        <a:t>　</a:t>
                      </a:r>
                      <a:r>
                        <a:rPr lang="en-US" altLang="ja-JP" sz="1050" u="none" strike="noStrike" dirty="0">
                          <a:effectLst/>
                        </a:rPr>
                        <a:t>※1</a:t>
                      </a:r>
                      <a:r>
                        <a:rPr lang="ja-JP" altLang="en-US" sz="1050" u="none" strike="noStrike" dirty="0">
                          <a:effectLst/>
                        </a:rPr>
                        <a:t>月に</a:t>
                      </a:r>
                      <a:r>
                        <a:rPr lang="en-US" altLang="ja-JP" sz="1050" u="none" strike="noStrike" dirty="0">
                          <a:effectLst/>
                        </a:rPr>
                        <a:t>3</a:t>
                      </a:r>
                      <a:r>
                        <a:rPr lang="ja-JP" altLang="en-US" sz="1050" u="none" strike="noStrike" dirty="0">
                          <a:effectLst/>
                        </a:rPr>
                        <a:t>回を限度（同一の病院等については</a:t>
                      </a:r>
                      <a:r>
                        <a:rPr lang="en-US" altLang="ja-JP" sz="1050" u="none" strike="noStrike" dirty="0">
                          <a:effectLst/>
                        </a:rPr>
                        <a:t>1</a:t>
                      </a:r>
                      <a:r>
                        <a:rPr lang="ja-JP" altLang="en-US" sz="1050" u="none" strike="noStrike" dirty="0">
                          <a:effectLst/>
                        </a:rPr>
                        <a:t>月に</a:t>
                      </a:r>
                      <a:r>
                        <a:rPr lang="en-US" altLang="ja-JP" sz="1050" u="none" strike="noStrike" dirty="0">
                          <a:effectLst/>
                        </a:rPr>
                        <a:t>1</a:t>
                      </a:r>
                      <a:r>
                        <a:rPr lang="ja-JP" altLang="en-US" sz="1050" u="none" strike="noStrike" dirty="0">
                          <a:effectLst/>
                        </a:rPr>
                        <a:t>回を限度）</a:t>
                      </a: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18008793"/>
                  </a:ext>
                </a:extLst>
              </a:tr>
              <a:tr h="860287">
                <a:tc>
                  <a:txBody>
                    <a:bodyPr/>
                    <a:lstStyle/>
                    <a:p>
                      <a:pPr algn="ctr" fontAlgn="ctr"/>
                      <a:r>
                        <a:rPr lang="ja-JP" altLang="en-US" sz="1050" u="none" strike="noStrike" dirty="0">
                          <a:effectLst/>
                        </a:rPr>
                        <a:t>情報提供</a:t>
                      </a:r>
                      <a:endParaRPr lang="en-US" altLang="ja-JP" sz="1050" u="none" strike="noStrike" dirty="0">
                        <a:effectLst/>
                      </a:endParaRPr>
                    </a:p>
                    <a:p>
                      <a:pPr algn="ctr" fontAlgn="ctr"/>
                      <a:r>
                        <a:rPr lang="en-US" altLang="ja-JP" sz="1050" b="0" i="0" u="none" strike="noStrike" dirty="0">
                          <a:solidFill>
                            <a:srgbClr val="000000"/>
                          </a:solidFill>
                          <a:effectLst/>
                          <a:latin typeface="游ゴシック" panose="020B0400000000000000" pitchFamily="50" charset="-128"/>
                          <a:ea typeface="+mn-ea"/>
                        </a:rPr>
                        <a:t>150</a:t>
                      </a:r>
                      <a:r>
                        <a:rPr lang="ja-JP" altLang="en-US" sz="1050" b="0" i="0" u="none" strike="noStrike" dirty="0">
                          <a:solidFill>
                            <a:srgbClr val="000000"/>
                          </a:solidFill>
                          <a:effectLst/>
                          <a:latin typeface="游ゴシック" panose="020B0400000000000000" pitchFamily="50" charset="-128"/>
                          <a:ea typeface="+mn-ea"/>
                        </a:rPr>
                        <a:t>単位</a:t>
                      </a:r>
                      <a:r>
                        <a:rPr lang="en-US" altLang="ja-JP" sz="1050" b="0" i="0" u="none" strike="noStrike" dirty="0">
                          <a:solidFill>
                            <a:srgbClr val="000000"/>
                          </a:solidFill>
                          <a:effectLst/>
                          <a:latin typeface="游ゴシック" panose="020B0400000000000000" pitchFamily="50" charset="-128"/>
                          <a:ea typeface="+mn-ea"/>
                        </a:rPr>
                        <a:t>/</a:t>
                      </a:r>
                      <a:r>
                        <a:rPr lang="ja-JP" altLang="en-US" sz="1050" b="0" i="0" u="none" strike="noStrike" dirty="0">
                          <a:solidFill>
                            <a:srgbClr val="000000"/>
                          </a:solidFill>
                          <a:effectLst/>
                          <a:latin typeface="游ゴシック" panose="020B0400000000000000" pitchFamily="50" charset="-128"/>
                          <a:ea typeface="+mn-ea"/>
                        </a:rPr>
                        <a:t>回</a:t>
                      </a: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ctr"/>
                      <a:r>
                        <a:rPr lang="ja-JP" altLang="en-US" sz="1050" u="none" strike="noStrike" dirty="0">
                          <a:effectLst/>
                        </a:rPr>
                        <a:t>　福祉サービス等提供機関からの求めに応じて、当該福祉サービス等提供機関に対して利用者に関する必要な情報の提供を行った場合</a:t>
                      </a:r>
                      <a:br>
                        <a:rPr lang="ja-JP" altLang="en-US" sz="1050" u="none" strike="noStrike" dirty="0">
                          <a:effectLst/>
                        </a:rPr>
                      </a:br>
                      <a:r>
                        <a:rPr lang="ja-JP" altLang="en-US" sz="1050" u="none" strike="noStrike" dirty="0">
                          <a:effectLst/>
                        </a:rPr>
                        <a:t>　</a:t>
                      </a:r>
                      <a:r>
                        <a:rPr lang="en-US" altLang="ja-JP" sz="1050" u="none" strike="noStrike" dirty="0">
                          <a:effectLst/>
                        </a:rPr>
                        <a:t>※</a:t>
                      </a:r>
                      <a:r>
                        <a:rPr lang="ja-JP" altLang="en-US" sz="1050" u="none" strike="noStrike" dirty="0">
                          <a:solidFill>
                            <a:srgbClr val="FF0000"/>
                          </a:solidFill>
                          <a:effectLst/>
                        </a:rPr>
                        <a:t>下記（</a:t>
                      </a:r>
                      <a:r>
                        <a:rPr lang="en-US" altLang="ja-JP" sz="1050" u="none" strike="noStrike" dirty="0">
                          <a:solidFill>
                            <a:srgbClr val="FF0000"/>
                          </a:solidFill>
                          <a:effectLst/>
                        </a:rPr>
                        <a:t>1</a:t>
                      </a:r>
                      <a:r>
                        <a:rPr lang="ja-JP" altLang="en-US" sz="1050" u="none" strike="noStrike" dirty="0">
                          <a:solidFill>
                            <a:srgbClr val="FF0000"/>
                          </a:solidFill>
                          <a:effectLst/>
                        </a:rPr>
                        <a:t>）への情報提供については、入院時情報提供書等を参考にした上で行うこと</a:t>
                      </a:r>
                      <a:br>
                        <a:rPr lang="ja-JP" altLang="en-US" sz="1050" u="none" strike="noStrike" dirty="0">
                          <a:effectLst/>
                        </a:rPr>
                      </a:br>
                      <a:r>
                        <a:rPr lang="ja-JP" altLang="en-US" sz="1050" u="none" strike="noStrike" dirty="0">
                          <a:solidFill>
                            <a:srgbClr val="FF0000"/>
                          </a:solidFill>
                          <a:effectLst/>
                        </a:rPr>
                        <a:t>（</a:t>
                      </a:r>
                      <a:r>
                        <a:rPr lang="en-US" altLang="ja-JP" sz="1050" u="none" strike="noStrike" dirty="0">
                          <a:solidFill>
                            <a:srgbClr val="FF0000"/>
                          </a:solidFill>
                          <a:effectLst/>
                        </a:rPr>
                        <a:t>1</a:t>
                      </a:r>
                      <a:r>
                        <a:rPr lang="ja-JP" altLang="en-US" sz="1050" u="none" strike="noStrike" dirty="0">
                          <a:solidFill>
                            <a:srgbClr val="FF0000"/>
                          </a:solidFill>
                          <a:effectLst/>
                        </a:rPr>
                        <a:t>）病院等、訪問看護事業所</a:t>
                      </a:r>
                      <a:r>
                        <a:rPr lang="ja-JP" altLang="en-US" sz="1050" u="none" strike="noStrike" dirty="0">
                          <a:effectLst/>
                        </a:rPr>
                        <a:t>　　（</a:t>
                      </a:r>
                      <a:r>
                        <a:rPr lang="en-US" altLang="ja-JP" sz="1050" u="none" strike="noStrike" dirty="0">
                          <a:effectLst/>
                        </a:rPr>
                        <a:t>2</a:t>
                      </a:r>
                      <a:r>
                        <a:rPr lang="ja-JP" altLang="en-US" sz="1050" u="none" strike="noStrike" dirty="0">
                          <a:effectLst/>
                        </a:rPr>
                        <a:t>）（</a:t>
                      </a:r>
                      <a:r>
                        <a:rPr lang="en-US" altLang="ja-JP" sz="1050" u="none" strike="noStrike" dirty="0">
                          <a:effectLst/>
                        </a:rPr>
                        <a:t>1</a:t>
                      </a:r>
                      <a:r>
                        <a:rPr lang="ja-JP" altLang="en-US" sz="1050" u="none" strike="noStrike" dirty="0">
                          <a:effectLst/>
                        </a:rPr>
                        <a:t>）以外の福祉サービス等提供機関</a:t>
                      </a:r>
                      <a:br>
                        <a:rPr lang="ja-JP" altLang="en-US" sz="1050" u="none" strike="noStrike" dirty="0">
                          <a:effectLst/>
                        </a:rPr>
                      </a:br>
                      <a:r>
                        <a:rPr lang="ja-JP" altLang="en-US" sz="1050" u="none" strike="noStrike" dirty="0">
                          <a:effectLst/>
                        </a:rPr>
                        <a:t>　</a:t>
                      </a:r>
                      <a:r>
                        <a:rPr lang="en-US" altLang="ja-JP" sz="1050" u="none" strike="noStrike" dirty="0">
                          <a:effectLst/>
                        </a:rPr>
                        <a:t>※1</a:t>
                      </a:r>
                      <a:r>
                        <a:rPr lang="ja-JP" altLang="en-US" sz="1050" u="none" strike="noStrike" dirty="0">
                          <a:effectLst/>
                        </a:rPr>
                        <a:t>月に</a:t>
                      </a:r>
                      <a:r>
                        <a:rPr lang="en-US" altLang="ja-JP" sz="1050" u="none" strike="noStrike" dirty="0">
                          <a:effectLst/>
                        </a:rPr>
                        <a:t>1</a:t>
                      </a:r>
                      <a:r>
                        <a:rPr lang="ja-JP" altLang="en-US" sz="1050" u="none" strike="noStrike" dirty="0">
                          <a:effectLst/>
                        </a:rPr>
                        <a:t>回を限度</a:t>
                      </a: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579" marR="5579" marT="557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5263713"/>
                  </a:ext>
                </a:extLst>
              </a:tr>
            </a:tbl>
          </a:graphicData>
        </a:graphic>
      </p:graphicFrame>
      <p:sp>
        <p:nvSpPr>
          <p:cNvPr id="5" name="スライド番号プレースホルダー 4">
            <a:extLst>
              <a:ext uri="{FF2B5EF4-FFF2-40B4-BE49-F238E27FC236}">
                <a16:creationId xmlns:a16="http://schemas.microsoft.com/office/drawing/2014/main" id="{40D92520-8F89-42E7-BB72-6EC5AD37902E}"/>
              </a:ext>
            </a:extLst>
          </p:cNvPr>
          <p:cNvSpPr>
            <a:spLocks noGrp="1"/>
          </p:cNvSpPr>
          <p:nvPr>
            <p:ph type="sldNum" sz="quarter" idx="12"/>
          </p:nvPr>
        </p:nvSpPr>
        <p:spPr/>
        <p:txBody>
          <a:bodyPr/>
          <a:lstStyle/>
          <a:p>
            <a:fld id="{45484E80-6A79-498A-9910-EC5949BCA526}" type="slidenum">
              <a:rPr kumimoji="1" lang="ja-JP" altLang="en-US" smtClean="0"/>
              <a:t>5</a:t>
            </a:fld>
            <a:endParaRPr kumimoji="1" lang="ja-JP" altLang="en-US"/>
          </a:p>
        </p:txBody>
      </p:sp>
    </p:spTree>
    <p:extLst>
      <p:ext uri="{BB962C8B-B14F-4D97-AF65-F5344CB8AC3E}">
        <p14:creationId xmlns:p14="http://schemas.microsoft.com/office/powerpoint/2010/main" val="906272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635F6C2B-0962-47E3-A4DE-7673AD2C8D5C}"/>
              </a:ext>
            </a:extLst>
          </p:cNvPr>
          <p:cNvSpPr>
            <a:spLocks noGrp="1"/>
          </p:cNvSpPr>
          <p:nvPr>
            <p:ph idx="1"/>
          </p:nvPr>
        </p:nvSpPr>
        <p:spPr>
          <a:xfrm>
            <a:off x="838200" y="401216"/>
            <a:ext cx="10515600" cy="5999584"/>
          </a:xfrm>
        </p:spPr>
        <p:txBody>
          <a:bodyPr>
            <a:normAutofit/>
          </a:bodyPr>
          <a:lstStyle/>
          <a:p>
            <a:pPr marL="0" indent="0">
              <a:buNone/>
            </a:pPr>
            <a:r>
              <a:rPr lang="ja-JP" altLang="en-US" sz="1300" u="sng" dirty="0"/>
              <a:t>～　</a:t>
            </a:r>
            <a:r>
              <a:rPr lang="en-US" altLang="ja-JP" sz="1300" u="sng" dirty="0"/>
              <a:t>Q</a:t>
            </a:r>
            <a:r>
              <a:rPr lang="ja-JP" altLang="en-US" sz="1300" u="sng" dirty="0"/>
              <a:t>＆</a:t>
            </a:r>
            <a:r>
              <a:rPr lang="en-US" altLang="ja-JP" sz="1300" u="sng" dirty="0"/>
              <a:t>A</a:t>
            </a:r>
            <a:r>
              <a:rPr lang="ja-JP" altLang="en-US" sz="1300" u="sng" dirty="0"/>
              <a:t>（集中支援加算）　～</a:t>
            </a:r>
          </a:p>
          <a:p>
            <a:pPr marL="0" indent="0">
              <a:buNone/>
            </a:pPr>
            <a:r>
              <a:rPr lang="en-US" altLang="ja-JP" sz="1300" dirty="0"/>
              <a:t>Q</a:t>
            </a:r>
            <a:r>
              <a:rPr lang="ja-JP" altLang="en-US" sz="1300" dirty="0"/>
              <a:t>　単独で算定は可能か？（計画相談支援・障害児相談支援）</a:t>
            </a:r>
          </a:p>
          <a:p>
            <a:pPr marL="0" indent="0">
              <a:buNone/>
            </a:pPr>
            <a:r>
              <a:rPr lang="en-US" altLang="ja-JP" sz="1300" dirty="0"/>
              <a:t>A</a:t>
            </a:r>
            <a:r>
              <a:rPr lang="ja-JP" altLang="en-US" sz="1300" dirty="0"/>
              <a:t>　単独で算定可能です。</a:t>
            </a:r>
          </a:p>
          <a:p>
            <a:pPr marL="0" indent="0">
              <a:buNone/>
            </a:pPr>
            <a:r>
              <a:rPr lang="ja-JP" altLang="en-US" sz="1300" dirty="0"/>
              <a:t>　 サービス利用支援費（計画作成費）、継続サービス利用支援費（モニタリング費）を算定している場合、当該加算の算定はできません。</a:t>
            </a:r>
          </a:p>
          <a:p>
            <a:pPr marL="0" indent="0">
              <a:buNone/>
            </a:pPr>
            <a:endParaRPr lang="en-US" altLang="ja-JP" sz="1300" dirty="0"/>
          </a:p>
          <a:p>
            <a:pPr marL="0" indent="0">
              <a:buNone/>
            </a:pPr>
            <a:r>
              <a:rPr lang="en-US" altLang="ja-JP" sz="1300" dirty="0"/>
              <a:t>Q</a:t>
            </a:r>
            <a:r>
              <a:rPr lang="ja-JP" altLang="en-US" sz="1300" dirty="0"/>
              <a:t>　連携先となる福祉サービス等提供機関とは、どのような機関か？</a:t>
            </a:r>
            <a:endParaRPr lang="en-US" altLang="ja-JP" sz="1300" dirty="0"/>
          </a:p>
          <a:p>
            <a:pPr marL="0" indent="0">
              <a:buNone/>
            </a:pPr>
            <a:r>
              <a:rPr lang="en-US" altLang="ja-JP" sz="1300" dirty="0"/>
              <a:t>A</a:t>
            </a:r>
            <a:r>
              <a:rPr lang="ja-JP" altLang="en-US" sz="1300" dirty="0"/>
              <a:t>　</a:t>
            </a:r>
            <a:r>
              <a:rPr lang="ja-JP" altLang="en-US" sz="1300" dirty="0">
                <a:solidFill>
                  <a:srgbClr val="FF0000"/>
                </a:solidFill>
              </a:rPr>
              <a:t>サービス等利用計画（障害児支援利用計画）に位置付けられている又は位置付けられることが見込まれる福祉サービス等提供機関</a:t>
            </a:r>
            <a:r>
              <a:rPr lang="ja-JP" altLang="en-US" sz="1300" dirty="0"/>
              <a:t>で</a:t>
            </a:r>
            <a:endParaRPr lang="en-US" altLang="ja-JP" sz="1300" dirty="0"/>
          </a:p>
          <a:p>
            <a:pPr marL="0" indent="0">
              <a:buNone/>
            </a:pPr>
            <a:r>
              <a:rPr lang="ja-JP" altLang="en-US" sz="1300" dirty="0"/>
              <a:t>　あり、具体的には下記を指します。</a:t>
            </a:r>
          </a:p>
          <a:p>
            <a:pPr marL="0" indent="0">
              <a:buNone/>
            </a:pPr>
            <a:r>
              <a:rPr lang="ja-JP" altLang="en-US" sz="1300" dirty="0"/>
              <a:t>　 </a:t>
            </a:r>
            <a:r>
              <a:rPr lang="en-US" altLang="ja-JP" sz="1300" dirty="0"/>
              <a:t>【</a:t>
            </a:r>
            <a:r>
              <a:rPr lang="ja-JP" altLang="en-US" sz="1300" dirty="0"/>
              <a:t>計画相談</a:t>
            </a:r>
            <a:r>
              <a:rPr lang="en-US" altLang="ja-JP" sz="1300" dirty="0"/>
              <a:t>】</a:t>
            </a:r>
            <a:r>
              <a:rPr lang="ja-JP" altLang="en-US" sz="1300" dirty="0"/>
              <a:t>　</a:t>
            </a:r>
            <a:r>
              <a:rPr lang="ja-JP" altLang="en-US" sz="1300" dirty="0">
                <a:solidFill>
                  <a:srgbClr val="FF0000"/>
                </a:solidFill>
              </a:rPr>
              <a:t>障害福祉サービス事業者、一般相談支援事業者、</a:t>
            </a:r>
            <a:r>
              <a:rPr lang="ja-JP" altLang="en-US" sz="1300" dirty="0"/>
              <a:t>病院等、訪問看護事業所、企業、地方自治体等</a:t>
            </a:r>
          </a:p>
          <a:p>
            <a:pPr marL="0" indent="0">
              <a:buNone/>
            </a:pPr>
            <a:r>
              <a:rPr lang="ja-JP" altLang="en-US" sz="1300" dirty="0"/>
              <a:t>　 </a:t>
            </a:r>
            <a:r>
              <a:rPr lang="en-US" altLang="ja-JP" sz="1300" dirty="0"/>
              <a:t>【</a:t>
            </a:r>
            <a:r>
              <a:rPr lang="ja-JP" altLang="en-US" sz="1300" dirty="0"/>
              <a:t>障害児相談</a:t>
            </a:r>
            <a:r>
              <a:rPr lang="en-US" altLang="ja-JP" sz="1300" dirty="0"/>
              <a:t>】</a:t>
            </a:r>
            <a:r>
              <a:rPr lang="ja-JP" altLang="en-US" sz="1300" dirty="0">
                <a:solidFill>
                  <a:srgbClr val="FF0000"/>
                </a:solidFill>
              </a:rPr>
              <a:t>障害福祉サービス事業者、一般相談支援事業者、障害児通所支援事業者、障害児入所施設、</a:t>
            </a:r>
            <a:endParaRPr lang="en-US" altLang="ja-JP" sz="1300" dirty="0">
              <a:solidFill>
                <a:srgbClr val="FF0000"/>
              </a:solidFill>
            </a:endParaRPr>
          </a:p>
          <a:p>
            <a:pPr marL="0" indent="0">
              <a:buNone/>
            </a:pPr>
            <a:r>
              <a:rPr lang="ja-JP" altLang="en-US" sz="1300" dirty="0"/>
              <a:t>　　　　　　　　 指定発達支援医療機関、病院等、企業、地方自治体等　</a:t>
            </a:r>
            <a:endParaRPr lang="en-US" altLang="ja-JP" sz="1300" dirty="0"/>
          </a:p>
          <a:p>
            <a:pPr marL="0" indent="0">
              <a:buNone/>
            </a:pPr>
            <a:r>
              <a:rPr lang="ja-JP" altLang="en-US" sz="1300" dirty="0"/>
              <a:t>　その他、主な連携先は以下が想定されています。</a:t>
            </a:r>
          </a:p>
          <a:p>
            <a:pPr marL="0" indent="0">
              <a:buNone/>
            </a:pPr>
            <a:r>
              <a:rPr lang="ja-JP" altLang="en-US" sz="1300" dirty="0"/>
              <a:t>　保育所、幼稚園、小学校、認定こども園、中学校、高等学校、専修学校、大学、特別支援学校、公的な支援機関や</a:t>
            </a:r>
            <a:endParaRPr lang="en-US" altLang="ja-JP" sz="1300" dirty="0"/>
          </a:p>
          <a:p>
            <a:pPr marL="0" indent="0">
              <a:buNone/>
            </a:pPr>
            <a:r>
              <a:rPr lang="ja-JP" altLang="en-US" sz="1300" dirty="0"/>
              <a:t>　他法他施策に基づく支援機関（</a:t>
            </a:r>
            <a:r>
              <a:rPr lang="en-US" altLang="ja-JP" sz="1300" dirty="0"/>
              <a:t>※</a:t>
            </a:r>
            <a:r>
              <a:rPr lang="ja-JP" altLang="en-US" sz="1300" dirty="0"/>
              <a:t>）</a:t>
            </a:r>
            <a:endParaRPr lang="en-US" altLang="ja-JP" sz="1300" dirty="0"/>
          </a:p>
          <a:p>
            <a:pPr marL="0" indent="0">
              <a:buNone/>
            </a:pPr>
            <a:r>
              <a:rPr lang="ja-JP" altLang="en-US" sz="1300" dirty="0"/>
              <a:t>（</a:t>
            </a:r>
            <a:r>
              <a:rPr lang="en-US" altLang="ja-JP" sz="1300" dirty="0"/>
              <a:t>※</a:t>
            </a:r>
            <a:r>
              <a:rPr lang="ja-JP" altLang="en-US" sz="1300" dirty="0"/>
              <a:t>）公的な支援機関や他法他施策に基づく支援機関の例　　</a:t>
            </a:r>
          </a:p>
          <a:p>
            <a:pPr marL="0" indent="0">
              <a:buNone/>
            </a:pPr>
            <a:r>
              <a:rPr lang="ja-JP" altLang="en-US" sz="1300" dirty="0"/>
              <a:t>　保護観察所、公共職業安定所、保健センター、地域包括支援センター、利用者支援事業、自立相談支援機関、包括的相談支援事業、</a:t>
            </a:r>
            <a:endParaRPr lang="en-US" altLang="ja-JP" sz="1300" dirty="0"/>
          </a:p>
          <a:p>
            <a:pPr marL="0" indent="0">
              <a:buNone/>
            </a:pPr>
            <a:r>
              <a:rPr lang="ja-JP" altLang="en-US" sz="1300" dirty="0"/>
              <a:t>　多機関協働事業、居住支援法人、精神保健福祉センター、保健所、更生相談所、児童相談所、発達障害者支援センター、</a:t>
            </a:r>
            <a:endParaRPr lang="en-US" altLang="ja-JP" sz="1300" dirty="0"/>
          </a:p>
          <a:p>
            <a:pPr marL="0" indent="0">
              <a:buNone/>
            </a:pPr>
            <a:r>
              <a:rPr lang="ja-JP" altLang="en-US" sz="1300" dirty="0"/>
              <a:t>　高次脳機能障害者支援センター、難病相談支援センター、地域生活定着支援センター、子ども家庭支援センター、</a:t>
            </a:r>
            <a:endParaRPr lang="en-US" altLang="ja-JP" sz="1300" dirty="0"/>
          </a:p>
          <a:p>
            <a:pPr marL="0" indent="0">
              <a:buNone/>
            </a:pPr>
            <a:r>
              <a:rPr lang="ja-JP" altLang="en-US" sz="1300" dirty="0"/>
              <a:t>　配偶者暴力相談支援センター、女性センター</a:t>
            </a:r>
          </a:p>
        </p:txBody>
      </p:sp>
      <p:sp>
        <p:nvSpPr>
          <p:cNvPr id="2" name="スライド番号プレースホルダー 1">
            <a:extLst>
              <a:ext uri="{FF2B5EF4-FFF2-40B4-BE49-F238E27FC236}">
                <a16:creationId xmlns:a16="http://schemas.microsoft.com/office/drawing/2014/main" id="{CEB94CCA-1FDE-428A-99A6-CBFCAEBC3352}"/>
              </a:ext>
            </a:extLst>
          </p:cNvPr>
          <p:cNvSpPr>
            <a:spLocks noGrp="1"/>
          </p:cNvSpPr>
          <p:nvPr>
            <p:ph type="sldNum" sz="quarter" idx="12"/>
          </p:nvPr>
        </p:nvSpPr>
        <p:spPr/>
        <p:txBody>
          <a:bodyPr/>
          <a:lstStyle/>
          <a:p>
            <a:fld id="{45484E80-6A79-498A-9910-EC5949BCA526}" type="slidenum">
              <a:rPr kumimoji="1" lang="ja-JP" altLang="en-US" smtClean="0"/>
              <a:t>6</a:t>
            </a:fld>
            <a:endParaRPr kumimoji="1" lang="ja-JP" altLang="en-US"/>
          </a:p>
        </p:txBody>
      </p:sp>
    </p:spTree>
    <p:extLst>
      <p:ext uri="{BB962C8B-B14F-4D97-AF65-F5344CB8AC3E}">
        <p14:creationId xmlns:p14="http://schemas.microsoft.com/office/powerpoint/2010/main" val="1424695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0B50253-7826-4017-9DF3-B6274730EC31}"/>
              </a:ext>
            </a:extLst>
          </p:cNvPr>
          <p:cNvSpPr>
            <a:spLocks noGrp="1"/>
          </p:cNvSpPr>
          <p:nvPr>
            <p:ph idx="1"/>
          </p:nvPr>
        </p:nvSpPr>
        <p:spPr>
          <a:xfrm>
            <a:off x="838200" y="485192"/>
            <a:ext cx="10515600" cy="5691771"/>
          </a:xfrm>
        </p:spPr>
        <p:txBody>
          <a:bodyPr>
            <a:normAutofit/>
          </a:bodyPr>
          <a:lstStyle/>
          <a:p>
            <a:pPr marL="0" indent="0">
              <a:buNone/>
            </a:pPr>
            <a:r>
              <a:rPr lang="ja-JP" altLang="en-US" sz="1300" u="sng" dirty="0"/>
              <a:t>～　</a:t>
            </a:r>
            <a:r>
              <a:rPr lang="en-US" altLang="ja-JP" sz="1300" u="sng" dirty="0"/>
              <a:t>Q</a:t>
            </a:r>
            <a:r>
              <a:rPr lang="ja-JP" altLang="en-US" sz="1300" u="sng" dirty="0"/>
              <a:t>＆</a:t>
            </a:r>
            <a:r>
              <a:rPr lang="en-US" altLang="ja-JP" sz="1300" u="sng" dirty="0"/>
              <a:t>A</a:t>
            </a:r>
            <a:r>
              <a:rPr lang="ja-JP" altLang="en-US" sz="1300" u="sng" dirty="0"/>
              <a:t>（集中支援加算）　～</a:t>
            </a:r>
          </a:p>
          <a:p>
            <a:pPr marL="0" indent="0">
              <a:buNone/>
            </a:pPr>
            <a:r>
              <a:rPr lang="en-US" altLang="ja-JP" sz="1300" dirty="0"/>
              <a:t>Q</a:t>
            </a:r>
            <a:r>
              <a:rPr lang="ja-JP" altLang="en-US" sz="1300" dirty="0"/>
              <a:t>　訪問する「居宅等」には何が含まれるか？（計画相談支援・障害児相談支援）</a:t>
            </a:r>
          </a:p>
          <a:p>
            <a:pPr marL="0" indent="0">
              <a:buNone/>
            </a:pPr>
            <a:r>
              <a:rPr lang="en-US" altLang="ja-JP" sz="1300" dirty="0"/>
              <a:t>A</a:t>
            </a:r>
            <a:r>
              <a:rPr lang="ja-JP" altLang="en-US" sz="1300" dirty="0"/>
              <a:t>　利用者の居宅、障害者支援施設等、病院が含まれます。</a:t>
            </a:r>
            <a:endParaRPr lang="en-US" altLang="ja-JP" sz="1300" dirty="0"/>
          </a:p>
          <a:p>
            <a:pPr marL="0" indent="0">
              <a:buNone/>
            </a:pPr>
            <a:r>
              <a:rPr lang="en-US" altLang="ja-JP" sz="1300" dirty="0"/>
              <a:t>    </a:t>
            </a:r>
            <a:r>
              <a:rPr lang="ja-JP" altLang="en-US" sz="1300" dirty="0"/>
              <a:t> ただし、障害児相談支援の場合、障害児の居宅のみが対象です。</a:t>
            </a:r>
          </a:p>
          <a:p>
            <a:pPr marL="0" indent="0">
              <a:buNone/>
            </a:pPr>
            <a:endParaRPr lang="en-US" altLang="ja-JP" sz="1300" dirty="0"/>
          </a:p>
          <a:p>
            <a:pPr marL="0" indent="0">
              <a:buNone/>
            </a:pPr>
            <a:r>
              <a:rPr lang="en-US" altLang="ja-JP" sz="1300" dirty="0"/>
              <a:t>Q</a:t>
            </a:r>
            <a:r>
              <a:rPr lang="ja-JP" altLang="en-US" sz="1300" dirty="0"/>
              <a:t>　訪問と通院同行等、複数の支援を行った場合、それぞれ算定可能か？（計画相談支援・障害児相談支援）</a:t>
            </a:r>
          </a:p>
          <a:p>
            <a:pPr marL="0" indent="0">
              <a:buNone/>
            </a:pPr>
            <a:r>
              <a:rPr lang="en-US" altLang="ja-JP" sz="1300" dirty="0"/>
              <a:t>A</a:t>
            </a:r>
            <a:r>
              <a:rPr lang="ja-JP" altLang="en-US" sz="1300" dirty="0"/>
              <a:t>　それぞれ算定可能です。要件を満たす場合、</a:t>
            </a:r>
            <a:r>
              <a:rPr lang="en-US" altLang="ja-JP" sz="1300" dirty="0"/>
              <a:t>1</a:t>
            </a:r>
            <a:r>
              <a:rPr lang="ja-JP" altLang="en-US" sz="1300" dirty="0"/>
              <a:t>月につき、「訪問」「会議開催」「会議参加」を各</a:t>
            </a:r>
            <a:r>
              <a:rPr lang="en-US" altLang="ja-JP" sz="1300" dirty="0"/>
              <a:t>1</a:t>
            </a:r>
            <a:r>
              <a:rPr lang="ja-JP" altLang="en-US" sz="1300" dirty="0"/>
              <a:t>回、「通院同行」を最大</a:t>
            </a:r>
            <a:r>
              <a:rPr lang="en-US" altLang="ja-JP" sz="1300" dirty="0"/>
              <a:t>3</a:t>
            </a:r>
            <a:r>
              <a:rPr lang="ja-JP" altLang="en-US" sz="1300" dirty="0"/>
              <a:t>回、</a:t>
            </a:r>
            <a:endParaRPr lang="en-US" altLang="ja-JP" sz="1300" dirty="0"/>
          </a:p>
          <a:p>
            <a:pPr marL="0" indent="0">
              <a:buNone/>
            </a:pPr>
            <a:r>
              <a:rPr lang="ja-JP" altLang="en-US" sz="1300" dirty="0"/>
              <a:t>　「情報提供」を病院等・それ以外で各</a:t>
            </a:r>
            <a:r>
              <a:rPr lang="en-US" altLang="ja-JP" sz="1300" dirty="0"/>
              <a:t>1</a:t>
            </a:r>
            <a:r>
              <a:rPr lang="ja-JP" altLang="en-US" sz="1300" dirty="0"/>
              <a:t>回算定できます。ただし、病院等への情報提供と同じ月において、同病院等に対して</a:t>
            </a:r>
            <a:endParaRPr lang="en-US" altLang="ja-JP" sz="1300" dirty="0"/>
          </a:p>
          <a:p>
            <a:pPr marL="0" indent="0">
              <a:buNone/>
            </a:pPr>
            <a:r>
              <a:rPr lang="ja-JP" altLang="en-US" sz="1300" dirty="0"/>
              <a:t>　通院同行により情報提供している場合、重複して算定することはできません。</a:t>
            </a:r>
            <a:endParaRPr lang="en-US" altLang="ja-JP" sz="1300" dirty="0"/>
          </a:p>
          <a:p>
            <a:pPr marL="0" indent="0">
              <a:buNone/>
            </a:pPr>
            <a:r>
              <a:rPr lang="ja-JP" altLang="en-US" sz="1300" dirty="0"/>
              <a:t>　異なる病院等に対して情報提供を行う場合はそれぞれ算定できます。</a:t>
            </a:r>
          </a:p>
          <a:p>
            <a:pPr marL="0" indent="0">
              <a:buNone/>
            </a:pPr>
            <a:endParaRPr lang="en-US" altLang="ja-JP" sz="1300" dirty="0"/>
          </a:p>
          <a:p>
            <a:pPr marL="0" indent="0">
              <a:buNone/>
            </a:pPr>
            <a:r>
              <a:rPr lang="en-US" altLang="ja-JP" sz="1300" dirty="0"/>
              <a:t>Q</a:t>
            </a:r>
            <a:r>
              <a:rPr lang="ja-JP" altLang="en-US" sz="1300" dirty="0"/>
              <a:t>　相談支援員が所定の業務を行った場合、算定可能か？（計画相談支援・障害児相談支援）</a:t>
            </a:r>
          </a:p>
          <a:p>
            <a:pPr marL="0" indent="0">
              <a:buNone/>
            </a:pPr>
            <a:r>
              <a:rPr lang="en-US" altLang="ja-JP" sz="1300" dirty="0"/>
              <a:t>A</a:t>
            </a:r>
            <a:r>
              <a:rPr lang="ja-JP" altLang="en-US" sz="1300" dirty="0"/>
              <a:t>　「訪問」「会議参加」「通院同行」「情報提供」は算定可能です。</a:t>
            </a:r>
          </a:p>
          <a:p>
            <a:pPr marL="0" indent="0">
              <a:buNone/>
            </a:pPr>
            <a:r>
              <a:rPr lang="ja-JP" altLang="en-US" sz="1300" dirty="0"/>
              <a:t>　 「会議開催」は算定できません。相談支援専門員が業務を行った場合のみ算定可能です。</a:t>
            </a:r>
          </a:p>
          <a:p>
            <a:endParaRPr kumimoji="1" lang="ja-JP" altLang="en-US" dirty="0"/>
          </a:p>
        </p:txBody>
      </p:sp>
      <p:sp>
        <p:nvSpPr>
          <p:cNvPr id="2" name="スライド番号プレースホルダー 1">
            <a:extLst>
              <a:ext uri="{FF2B5EF4-FFF2-40B4-BE49-F238E27FC236}">
                <a16:creationId xmlns:a16="http://schemas.microsoft.com/office/drawing/2014/main" id="{3BB856D4-1846-400C-A71C-9E0E60400CC9}"/>
              </a:ext>
            </a:extLst>
          </p:cNvPr>
          <p:cNvSpPr>
            <a:spLocks noGrp="1"/>
          </p:cNvSpPr>
          <p:nvPr>
            <p:ph type="sldNum" sz="quarter" idx="12"/>
          </p:nvPr>
        </p:nvSpPr>
        <p:spPr/>
        <p:txBody>
          <a:bodyPr/>
          <a:lstStyle/>
          <a:p>
            <a:fld id="{45484E80-6A79-498A-9910-EC5949BCA526}" type="slidenum">
              <a:rPr kumimoji="1" lang="ja-JP" altLang="en-US" smtClean="0"/>
              <a:t>7</a:t>
            </a:fld>
            <a:endParaRPr kumimoji="1" lang="ja-JP" altLang="en-US"/>
          </a:p>
        </p:txBody>
      </p:sp>
    </p:spTree>
    <p:extLst>
      <p:ext uri="{BB962C8B-B14F-4D97-AF65-F5344CB8AC3E}">
        <p14:creationId xmlns:p14="http://schemas.microsoft.com/office/powerpoint/2010/main" val="1433612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B5D58A-96CD-48A4-BFC1-C5D89A02448E}"/>
              </a:ext>
            </a:extLst>
          </p:cNvPr>
          <p:cNvSpPr>
            <a:spLocks noGrp="1"/>
          </p:cNvSpPr>
          <p:nvPr>
            <p:ph type="title"/>
          </p:nvPr>
        </p:nvSpPr>
        <p:spPr>
          <a:xfrm>
            <a:off x="838200" y="365126"/>
            <a:ext cx="10507824" cy="670572"/>
          </a:xfrm>
        </p:spPr>
        <p:txBody>
          <a:bodyPr>
            <a:normAutofit/>
          </a:bodyPr>
          <a:lstStyle/>
          <a:p>
            <a:r>
              <a:rPr kumimoji="1" lang="ja-JP" altLang="en-US" sz="3200" u="sng" dirty="0"/>
              <a:t>居宅介護支援事業所等連携加算（計画相談支援のみ）</a:t>
            </a:r>
          </a:p>
        </p:txBody>
      </p:sp>
      <p:sp>
        <p:nvSpPr>
          <p:cNvPr id="3" name="コンテンツ プレースホルダー 2">
            <a:extLst>
              <a:ext uri="{FF2B5EF4-FFF2-40B4-BE49-F238E27FC236}">
                <a16:creationId xmlns:a16="http://schemas.microsoft.com/office/drawing/2014/main" id="{9BCBB86A-299E-4C19-B77C-68CDCDBA3A0A}"/>
              </a:ext>
            </a:extLst>
          </p:cNvPr>
          <p:cNvSpPr>
            <a:spLocks noGrp="1"/>
          </p:cNvSpPr>
          <p:nvPr>
            <p:ph idx="1"/>
          </p:nvPr>
        </p:nvSpPr>
        <p:spPr>
          <a:xfrm>
            <a:off x="838200" y="1035698"/>
            <a:ext cx="10515600" cy="5299788"/>
          </a:xfrm>
        </p:spPr>
        <p:txBody>
          <a:bodyPr>
            <a:normAutofit/>
          </a:bodyPr>
          <a:lstStyle/>
          <a:p>
            <a:pPr marL="0" indent="0">
              <a:buNone/>
            </a:pPr>
            <a:r>
              <a:rPr lang="ja-JP" altLang="en-US" sz="1600" dirty="0"/>
              <a:t>　介護保険の居宅介護支援の利用や就職等に伴い指定居宅介護支援事業所、企業又は障害者就業・生活支援センター等との引継に一定期間を要する利用者に対し、一定の支援を行った場合に算定できる加算です。</a:t>
            </a:r>
            <a:endParaRPr lang="en-US" altLang="ja-JP" sz="1600" dirty="0"/>
          </a:p>
          <a:p>
            <a:pPr marL="0" indent="0">
              <a:buNone/>
            </a:pPr>
            <a:endParaRPr kumimoji="1" lang="en-US" altLang="ja-JP" sz="1600" dirty="0"/>
          </a:p>
          <a:p>
            <a:pPr marL="0" indent="0">
              <a:buNone/>
            </a:pPr>
            <a:endParaRPr lang="en-US" altLang="ja-JP" sz="1600" dirty="0"/>
          </a:p>
          <a:p>
            <a:pPr marL="0" indent="0">
              <a:buNone/>
            </a:pPr>
            <a:endParaRPr kumimoji="1" lang="en-US" altLang="ja-JP" sz="1600" dirty="0"/>
          </a:p>
          <a:p>
            <a:pPr marL="0" indent="0">
              <a:buNone/>
            </a:pPr>
            <a:endParaRPr lang="en-US" altLang="ja-JP" sz="1600" dirty="0"/>
          </a:p>
          <a:p>
            <a:pPr marL="0" indent="0">
              <a:buNone/>
            </a:pPr>
            <a:endParaRPr lang="en-US" altLang="ja-JP" sz="1600" dirty="0"/>
          </a:p>
          <a:p>
            <a:pPr marL="0" indent="0">
              <a:buNone/>
            </a:pPr>
            <a:endParaRPr lang="en-US" altLang="ja-JP" sz="1600" dirty="0"/>
          </a:p>
          <a:p>
            <a:pPr marL="0" indent="0">
              <a:buNone/>
            </a:pPr>
            <a:r>
              <a:rPr lang="en-US" altLang="ja-JP" sz="1400" dirty="0"/>
              <a:t>※</a:t>
            </a:r>
            <a:r>
              <a:rPr lang="ja-JP" altLang="en-US" sz="1400" dirty="0"/>
              <a:t>障害福祉サービス等の利用期間内において、上記①～⑥それぞれ２回を限度。利用終了後は月１回を限度とする。</a:t>
            </a:r>
          </a:p>
          <a:p>
            <a:pPr marL="0" indent="0">
              <a:buNone/>
            </a:pPr>
            <a:r>
              <a:rPr lang="en-US" altLang="ja-JP" sz="1400" dirty="0"/>
              <a:t>※</a:t>
            </a:r>
            <a:r>
              <a:rPr lang="ja-JP" altLang="en-US" sz="1400" dirty="0"/>
              <a:t>利用者が指定居宅介護支援等の利用を開始する場合や、通常の事業所等に新たに雇用された場合に算定できる。</a:t>
            </a:r>
          </a:p>
          <a:p>
            <a:pPr marL="0" indent="0">
              <a:buNone/>
            </a:pPr>
            <a:r>
              <a:rPr lang="en-US" altLang="ja-JP" sz="1400" dirty="0"/>
              <a:t>※</a:t>
            </a:r>
            <a:r>
              <a:rPr lang="ja-JP" altLang="en-US" sz="1400" dirty="0"/>
              <a:t>サービス利用支援費、継続サービス利用支援費、入院時情報連携加算、退院・退所加算を算定している月は算定できない。（①④については、サービス利用支援費または継続サービス利用支援費を算定している月でも算定可能。）</a:t>
            </a:r>
            <a:endParaRPr lang="en-US" altLang="ja-JP" sz="1400" b="1" dirty="0"/>
          </a:p>
          <a:p>
            <a:pPr marL="0" indent="0">
              <a:buNone/>
            </a:pPr>
            <a:r>
              <a:rPr lang="en-US" altLang="ja-JP" sz="1400" dirty="0"/>
              <a:t>※</a:t>
            </a:r>
            <a:r>
              <a:rPr lang="ja-JP" altLang="en-US" sz="1400" dirty="0"/>
              <a:t>②③⑤⑥については、記録を作成し５年間保存するとともに、市町村長等から求めがあった場合については、提出しなければならない。②⑤面談日時、その内容の要旨に関する記録　③⑥会議の出席者や開催日時、検討した内容の要旨及びそれを踏まえた対応方針についての記録</a:t>
            </a:r>
            <a:endParaRPr lang="en-US" altLang="ja-JP" sz="1400" dirty="0"/>
          </a:p>
        </p:txBody>
      </p:sp>
      <p:graphicFrame>
        <p:nvGraphicFramePr>
          <p:cNvPr id="4" name="表 3">
            <a:extLst>
              <a:ext uri="{FF2B5EF4-FFF2-40B4-BE49-F238E27FC236}">
                <a16:creationId xmlns:a16="http://schemas.microsoft.com/office/drawing/2014/main" id="{443ECD0A-059C-4C9E-B368-997F31BCA408}"/>
              </a:ext>
            </a:extLst>
          </p:cNvPr>
          <p:cNvGraphicFramePr>
            <a:graphicFrameLocks noGrp="1"/>
          </p:cNvGraphicFramePr>
          <p:nvPr>
            <p:extLst>
              <p:ext uri="{D42A27DB-BD31-4B8C-83A1-F6EECF244321}">
                <p14:modId xmlns:p14="http://schemas.microsoft.com/office/powerpoint/2010/main" val="718285675"/>
              </p:ext>
            </p:extLst>
          </p:nvPr>
        </p:nvGraphicFramePr>
        <p:xfrm>
          <a:off x="1165806" y="1912895"/>
          <a:ext cx="8677989" cy="1548834"/>
        </p:xfrm>
        <a:graphic>
          <a:graphicData uri="http://schemas.openxmlformats.org/drawingml/2006/table">
            <a:tbl>
              <a:tblPr>
                <a:tableStyleId>{5C22544A-7EE6-4342-B048-85BDC9FD1C3A}</a:tableStyleId>
              </a:tblPr>
              <a:tblGrid>
                <a:gridCol w="2294043">
                  <a:extLst>
                    <a:ext uri="{9D8B030D-6E8A-4147-A177-3AD203B41FA5}">
                      <a16:colId xmlns:a16="http://schemas.microsoft.com/office/drawing/2014/main" val="994793922"/>
                    </a:ext>
                  </a:extLst>
                </a:gridCol>
                <a:gridCol w="5320699">
                  <a:extLst>
                    <a:ext uri="{9D8B030D-6E8A-4147-A177-3AD203B41FA5}">
                      <a16:colId xmlns:a16="http://schemas.microsoft.com/office/drawing/2014/main" val="1459048497"/>
                    </a:ext>
                  </a:extLst>
                </a:gridCol>
                <a:gridCol w="1063247">
                  <a:extLst>
                    <a:ext uri="{9D8B030D-6E8A-4147-A177-3AD203B41FA5}">
                      <a16:colId xmlns:a16="http://schemas.microsoft.com/office/drawing/2014/main" val="4281354461"/>
                    </a:ext>
                  </a:extLst>
                </a:gridCol>
              </a:tblGrid>
              <a:tr h="258139">
                <a:tc rowSpan="3">
                  <a:txBody>
                    <a:bodyPr/>
                    <a:lstStyle/>
                    <a:p>
                      <a:pPr algn="l" fontAlgn="ctr"/>
                      <a:r>
                        <a:rPr lang="en-US" altLang="ja-JP" sz="1100" u="none" strike="noStrike" dirty="0">
                          <a:effectLst/>
                        </a:rPr>
                        <a:t>【</a:t>
                      </a:r>
                      <a:r>
                        <a:rPr lang="ja-JP" altLang="en-US" sz="1100" u="none" strike="noStrike" dirty="0">
                          <a:effectLst/>
                        </a:rPr>
                        <a:t>居宅介護支援等 の利用の場合</a:t>
                      </a:r>
                      <a:r>
                        <a:rPr lang="en-US" altLang="ja-JP" sz="1100" u="none" strike="noStrike" dirty="0">
                          <a:effectLst/>
                        </a:rPr>
                        <a:t>】</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ctr"/>
                      <a:r>
                        <a:rPr lang="ja-JP" altLang="en-US" sz="1100" u="none" strike="noStrike" dirty="0">
                          <a:effectLst/>
                        </a:rPr>
                        <a:t>　①情報提供を文書により実施</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1100" u="none" strike="noStrike" dirty="0">
                          <a:effectLst/>
                        </a:rPr>
                        <a:t>150</a:t>
                      </a:r>
                      <a:r>
                        <a:rPr lang="ja-JP" altLang="en-US" sz="1100" u="none" strike="noStrike" dirty="0">
                          <a:effectLst/>
                        </a:rPr>
                        <a:t>単位</a:t>
                      </a:r>
                      <a:r>
                        <a:rPr lang="en-US" altLang="ja-JP" sz="1100" u="none" strike="noStrike" dirty="0">
                          <a:effectLst/>
                        </a:rPr>
                        <a:t>/</a:t>
                      </a:r>
                      <a:r>
                        <a:rPr lang="ja-JP" altLang="en-US" sz="1100" u="none" strike="noStrike" dirty="0">
                          <a:effectLst/>
                        </a:rPr>
                        <a:t>月</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78588136"/>
                  </a:ext>
                </a:extLst>
              </a:tr>
              <a:tr h="258139">
                <a:tc vMerge="1">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noFill/>
                  </a:tcPr>
                </a:tc>
                <a:tc>
                  <a:txBody>
                    <a:bodyPr/>
                    <a:lstStyle/>
                    <a:p>
                      <a:pPr algn="l" fontAlgn="ctr"/>
                      <a:r>
                        <a:rPr lang="ja-JP" altLang="en-US" sz="1100" u="none" strike="noStrike" dirty="0">
                          <a:effectLst/>
                        </a:rPr>
                        <a:t>　②月２回以上、利用者の居宅等に訪問し面接を実施</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1100" u="none" strike="noStrike">
                          <a:effectLst/>
                        </a:rPr>
                        <a:t>300</a:t>
                      </a:r>
                      <a:r>
                        <a:rPr lang="ja-JP" altLang="en-US" sz="1100" u="none" strike="noStrike">
                          <a:effectLst/>
                        </a:rPr>
                        <a:t>単位</a:t>
                      </a:r>
                      <a:r>
                        <a:rPr lang="en-US" altLang="ja-JP" sz="1100" u="none" strike="noStrike">
                          <a:effectLst/>
                        </a:rPr>
                        <a:t>/</a:t>
                      </a:r>
                      <a:r>
                        <a:rPr lang="ja-JP" altLang="en-US" sz="1100" u="none" strike="noStrike">
                          <a:effectLst/>
                        </a:rPr>
                        <a:t>月</a:t>
                      </a: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7576012"/>
                  </a:ext>
                </a:extLst>
              </a:tr>
              <a:tr h="258139">
                <a:tc vMerge="1">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noFill/>
                  </a:tcPr>
                </a:tc>
                <a:tc>
                  <a:txBody>
                    <a:bodyPr/>
                    <a:lstStyle/>
                    <a:p>
                      <a:pPr algn="l" fontAlgn="ctr"/>
                      <a:r>
                        <a:rPr lang="ja-JP" altLang="en-US" sz="1100" u="none" strike="noStrike" dirty="0">
                          <a:effectLst/>
                        </a:rPr>
                        <a:t>　③他機関の主催する利用者の支援の検討を行う会議に参加</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1100" u="none" strike="noStrike">
                          <a:effectLst/>
                        </a:rPr>
                        <a:t>300</a:t>
                      </a:r>
                      <a:r>
                        <a:rPr lang="ja-JP" altLang="en-US" sz="1100" u="none" strike="noStrike">
                          <a:effectLst/>
                        </a:rPr>
                        <a:t>単位</a:t>
                      </a:r>
                      <a:r>
                        <a:rPr lang="en-US" altLang="ja-JP" sz="1100" u="none" strike="noStrike">
                          <a:effectLst/>
                        </a:rPr>
                        <a:t>/</a:t>
                      </a:r>
                      <a:r>
                        <a:rPr lang="ja-JP" altLang="en-US" sz="1100" u="none" strike="noStrike">
                          <a:effectLst/>
                        </a:rPr>
                        <a:t>月</a:t>
                      </a: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69214268"/>
                  </a:ext>
                </a:extLst>
              </a:tr>
              <a:tr h="258139">
                <a:tc rowSpan="3">
                  <a:txBody>
                    <a:bodyPr/>
                    <a:lstStyle/>
                    <a:p>
                      <a:pPr algn="l" fontAlgn="ctr"/>
                      <a:r>
                        <a:rPr lang="en-US" altLang="ja-JP" sz="1100" u="none" strike="noStrike" dirty="0">
                          <a:effectLst/>
                        </a:rPr>
                        <a:t>【</a:t>
                      </a:r>
                      <a:r>
                        <a:rPr lang="ja-JP" altLang="en-US" sz="1100" u="none" strike="noStrike" dirty="0">
                          <a:effectLst/>
                        </a:rPr>
                        <a:t>就職等 の場合</a:t>
                      </a:r>
                      <a:r>
                        <a:rPr lang="en-US" altLang="ja-JP" sz="1100" u="none" strike="noStrike" dirty="0">
                          <a:effectLst/>
                        </a:rPr>
                        <a:t>】</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ctr"/>
                      <a:r>
                        <a:rPr lang="ja-JP" altLang="en-US" sz="1100" u="none" strike="noStrike" dirty="0">
                          <a:effectLst/>
                        </a:rPr>
                        <a:t>　④情報提供を文書により実施</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1100" u="none" strike="noStrike" dirty="0">
                          <a:effectLst/>
                        </a:rPr>
                        <a:t>150</a:t>
                      </a:r>
                      <a:r>
                        <a:rPr lang="ja-JP" altLang="en-US" sz="1100" u="none" strike="noStrike" dirty="0">
                          <a:effectLst/>
                        </a:rPr>
                        <a:t>単位</a:t>
                      </a:r>
                      <a:r>
                        <a:rPr lang="en-US" altLang="ja-JP" sz="1100" u="none" strike="noStrike" dirty="0">
                          <a:effectLst/>
                        </a:rPr>
                        <a:t>/</a:t>
                      </a:r>
                      <a:r>
                        <a:rPr lang="ja-JP" altLang="en-US" sz="1100" u="none" strike="noStrike" dirty="0">
                          <a:effectLst/>
                        </a:rPr>
                        <a:t>月</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43002041"/>
                  </a:ext>
                </a:extLst>
              </a:tr>
              <a:tr h="258139">
                <a:tc vMerge="1">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noFill/>
                  </a:tcPr>
                </a:tc>
                <a:tc>
                  <a:txBody>
                    <a:bodyPr/>
                    <a:lstStyle/>
                    <a:p>
                      <a:pPr algn="l" fontAlgn="ctr"/>
                      <a:r>
                        <a:rPr lang="ja-JP" altLang="en-US" sz="1100" u="none" strike="noStrike" dirty="0">
                          <a:effectLst/>
                        </a:rPr>
                        <a:t>　⑤月２回以上、利用者の居宅等に訪問し面接を実施</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1100" u="none" strike="noStrike">
                          <a:effectLst/>
                        </a:rPr>
                        <a:t>300</a:t>
                      </a:r>
                      <a:r>
                        <a:rPr lang="ja-JP" altLang="en-US" sz="1100" u="none" strike="noStrike">
                          <a:effectLst/>
                        </a:rPr>
                        <a:t>単位</a:t>
                      </a:r>
                      <a:r>
                        <a:rPr lang="en-US" altLang="ja-JP" sz="1100" u="none" strike="noStrike">
                          <a:effectLst/>
                        </a:rPr>
                        <a:t>/</a:t>
                      </a:r>
                      <a:r>
                        <a:rPr lang="ja-JP" altLang="en-US" sz="1100" u="none" strike="noStrike">
                          <a:effectLst/>
                        </a:rPr>
                        <a:t>月</a:t>
                      </a: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7117063"/>
                  </a:ext>
                </a:extLst>
              </a:tr>
              <a:tr h="258139">
                <a:tc vMerge="1">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noFill/>
                  </a:tcPr>
                </a:tc>
                <a:tc>
                  <a:txBody>
                    <a:bodyPr/>
                    <a:lstStyle/>
                    <a:p>
                      <a:pPr algn="l" fontAlgn="ctr"/>
                      <a:r>
                        <a:rPr lang="ja-JP" altLang="en-US" sz="1100" u="none" strike="noStrike" dirty="0">
                          <a:effectLst/>
                        </a:rPr>
                        <a:t>　⑥他機関の主催する利用者の支援の検討を行う会議に参加</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1100" u="none" strike="noStrike" dirty="0">
                          <a:effectLst/>
                        </a:rPr>
                        <a:t>300</a:t>
                      </a:r>
                      <a:r>
                        <a:rPr lang="ja-JP" altLang="en-US" sz="1100" u="none" strike="noStrike" dirty="0">
                          <a:effectLst/>
                        </a:rPr>
                        <a:t>単位</a:t>
                      </a:r>
                      <a:r>
                        <a:rPr lang="en-US" altLang="ja-JP" sz="1100" u="none" strike="noStrike" dirty="0">
                          <a:effectLst/>
                        </a:rPr>
                        <a:t>/</a:t>
                      </a:r>
                      <a:r>
                        <a:rPr lang="ja-JP" altLang="en-US" sz="1100" u="none" strike="noStrike" dirty="0">
                          <a:effectLst/>
                        </a:rPr>
                        <a:t>月</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3695975"/>
                  </a:ext>
                </a:extLst>
              </a:tr>
            </a:tbl>
          </a:graphicData>
        </a:graphic>
      </p:graphicFrame>
      <p:sp>
        <p:nvSpPr>
          <p:cNvPr id="5" name="スライド番号プレースホルダー 4">
            <a:extLst>
              <a:ext uri="{FF2B5EF4-FFF2-40B4-BE49-F238E27FC236}">
                <a16:creationId xmlns:a16="http://schemas.microsoft.com/office/drawing/2014/main" id="{C23C9FC9-6890-4DA1-9B3C-83106DDF7C12}"/>
              </a:ext>
            </a:extLst>
          </p:cNvPr>
          <p:cNvSpPr>
            <a:spLocks noGrp="1"/>
          </p:cNvSpPr>
          <p:nvPr>
            <p:ph type="sldNum" sz="quarter" idx="12"/>
          </p:nvPr>
        </p:nvSpPr>
        <p:spPr/>
        <p:txBody>
          <a:bodyPr/>
          <a:lstStyle/>
          <a:p>
            <a:fld id="{45484E80-6A79-498A-9910-EC5949BCA526}" type="slidenum">
              <a:rPr kumimoji="1" lang="ja-JP" altLang="en-US" smtClean="0"/>
              <a:t>8</a:t>
            </a:fld>
            <a:endParaRPr kumimoji="1" lang="ja-JP" altLang="en-US"/>
          </a:p>
        </p:txBody>
      </p:sp>
    </p:spTree>
    <p:extLst>
      <p:ext uri="{BB962C8B-B14F-4D97-AF65-F5344CB8AC3E}">
        <p14:creationId xmlns:p14="http://schemas.microsoft.com/office/powerpoint/2010/main" val="489113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B7C64A-2B5F-4DE5-9C89-FCC8051C8406}"/>
              </a:ext>
            </a:extLst>
          </p:cNvPr>
          <p:cNvSpPr>
            <a:spLocks noGrp="1"/>
          </p:cNvSpPr>
          <p:nvPr>
            <p:ph type="title"/>
          </p:nvPr>
        </p:nvSpPr>
        <p:spPr>
          <a:xfrm>
            <a:off x="838200" y="365125"/>
            <a:ext cx="10515600" cy="763879"/>
          </a:xfrm>
        </p:spPr>
        <p:txBody>
          <a:bodyPr>
            <a:normAutofit/>
          </a:bodyPr>
          <a:lstStyle/>
          <a:p>
            <a:r>
              <a:rPr kumimoji="1" lang="ja-JP" altLang="en-US" sz="3200" u="sng" dirty="0"/>
              <a:t>保育・教育等移行支援加算（障害児相談支援のみ）</a:t>
            </a:r>
          </a:p>
        </p:txBody>
      </p:sp>
      <p:sp>
        <p:nvSpPr>
          <p:cNvPr id="3" name="コンテンツ プレースホルダー 2">
            <a:extLst>
              <a:ext uri="{FF2B5EF4-FFF2-40B4-BE49-F238E27FC236}">
                <a16:creationId xmlns:a16="http://schemas.microsoft.com/office/drawing/2014/main" id="{3A9899A9-21FA-46F7-922C-2454C0263322}"/>
              </a:ext>
            </a:extLst>
          </p:cNvPr>
          <p:cNvSpPr>
            <a:spLocks noGrp="1"/>
          </p:cNvSpPr>
          <p:nvPr>
            <p:ph idx="1"/>
          </p:nvPr>
        </p:nvSpPr>
        <p:spPr>
          <a:xfrm>
            <a:off x="838200" y="1129004"/>
            <a:ext cx="10515600" cy="5047959"/>
          </a:xfrm>
        </p:spPr>
        <p:txBody>
          <a:bodyPr>
            <a:normAutofit/>
          </a:bodyPr>
          <a:lstStyle/>
          <a:p>
            <a:pPr marL="0" indent="0">
              <a:buNone/>
            </a:pPr>
            <a:r>
              <a:rPr lang="ja-JP" altLang="en-US" dirty="0"/>
              <a:t>　</a:t>
            </a:r>
            <a:r>
              <a:rPr lang="ja-JP" altLang="en-US" sz="1800" dirty="0"/>
              <a:t>保育所等の利用や就学、就職等に伴い保育所、特別支援学校、企業または障害者就業・生活支援センター等との引継に一定期間を要する利用者に対し、一定の支援を行った場合。</a:t>
            </a:r>
            <a:endParaRPr lang="en-US" altLang="ja-JP" sz="1800" dirty="0"/>
          </a:p>
          <a:p>
            <a:pPr marL="0" indent="0">
              <a:buNone/>
            </a:pPr>
            <a:endParaRPr kumimoji="1" lang="en-US" altLang="ja-JP" sz="1800" dirty="0"/>
          </a:p>
          <a:p>
            <a:pPr marL="0" indent="0">
              <a:buNone/>
            </a:pPr>
            <a:endParaRPr lang="en-US" altLang="ja-JP" sz="1800" dirty="0"/>
          </a:p>
          <a:p>
            <a:pPr marL="0" indent="0">
              <a:buNone/>
            </a:pPr>
            <a:endParaRPr kumimoji="1" lang="en-US" altLang="ja-JP" sz="1800" dirty="0"/>
          </a:p>
          <a:p>
            <a:pPr marL="0" indent="0">
              <a:buNone/>
            </a:pPr>
            <a:endParaRPr lang="en-US" altLang="ja-JP" sz="1800" dirty="0"/>
          </a:p>
          <a:p>
            <a:pPr marL="0" indent="0">
              <a:buNone/>
            </a:pPr>
            <a:endParaRPr lang="en-US" altLang="ja-JP" sz="1600" dirty="0"/>
          </a:p>
          <a:p>
            <a:pPr marL="0" indent="0">
              <a:buNone/>
            </a:pPr>
            <a:r>
              <a:rPr lang="en-US" altLang="ja-JP" sz="1400" dirty="0"/>
              <a:t>※</a:t>
            </a:r>
            <a:r>
              <a:rPr lang="ja-JP" altLang="en-US" sz="1400" dirty="0"/>
              <a:t>障害福祉サービス等の利用期間内において、上記①～③それぞれ２回を限度。利用終了後６カ月以内においては月１回を限度とする。</a:t>
            </a:r>
          </a:p>
          <a:p>
            <a:pPr marL="0" indent="0">
              <a:buNone/>
            </a:pPr>
            <a:r>
              <a:rPr lang="en-US" altLang="ja-JP" sz="1400" dirty="0"/>
              <a:t>※</a:t>
            </a:r>
            <a:r>
              <a:rPr lang="ja-JP" altLang="en-US" sz="1400" dirty="0"/>
              <a:t>利用者が指定居宅介護支援等の利用を開始する場合や、通常の事業所等に新たに雇用された場合に算定できる。</a:t>
            </a:r>
          </a:p>
          <a:p>
            <a:pPr marL="0" indent="0">
              <a:buNone/>
            </a:pPr>
            <a:r>
              <a:rPr lang="en-US" altLang="ja-JP" sz="1400" dirty="0"/>
              <a:t>※</a:t>
            </a:r>
            <a:r>
              <a:rPr lang="ja-JP" altLang="en-US" sz="1400" dirty="0"/>
              <a:t>サービス利用支援費、継続サービス利用支援費、入院時情報連携加算、退院・退所加算を算定している月は算定できない。（①については、サービス利用支援費または継続サービス利用支援費を算定している月でも算定可能。）</a:t>
            </a:r>
            <a:endParaRPr lang="en-US" altLang="ja-JP" sz="1400" dirty="0"/>
          </a:p>
          <a:p>
            <a:pPr marL="0" indent="0">
              <a:buNone/>
            </a:pPr>
            <a:r>
              <a:rPr lang="en-US" altLang="ja-JP" sz="1400" dirty="0"/>
              <a:t>※</a:t>
            </a:r>
            <a:r>
              <a:rPr lang="ja-JP" altLang="en-US" sz="1400" dirty="0"/>
              <a:t>②③については、記録を作成し５年間保存するとともに、市町村長等から求めがあった場合については、提出しなければならない。②面談日時、その内容の要旨に関する記録　③会議の出席者や開催日時、検討した内容の要旨及びそれを踏まえた対応方針についての記録</a:t>
            </a:r>
            <a:endParaRPr lang="en-US" altLang="ja-JP" sz="1400" dirty="0"/>
          </a:p>
          <a:p>
            <a:pPr marL="0" indent="0">
              <a:buNone/>
            </a:pPr>
            <a:endParaRPr kumimoji="1" lang="ja-JP" altLang="en-US" sz="1800" dirty="0"/>
          </a:p>
        </p:txBody>
      </p:sp>
      <p:graphicFrame>
        <p:nvGraphicFramePr>
          <p:cNvPr id="4" name="表 3">
            <a:extLst>
              <a:ext uri="{FF2B5EF4-FFF2-40B4-BE49-F238E27FC236}">
                <a16:creationId xmlns:a16="http://schemas.microsoft.com/office/drawing/2014/main" id="{F66489F6-63CC-4428-9A4A-BF2FA9746894}"/>
              </a:ext>
            </a:extLst>
          </p:cNvPr>
          <p:cNvGraphicFramePr>
            <a:graphicFrameLocks noGrp="1"/>
          </p:cNvGraphicFramePr>
          <p:nvPr>
            <p:extLst>
              <p:ext uri="{D42A27DB-BD31-4B8C-83A1-F6EECF244321}">
                <p14:modId xmlns:p14="http://schemas.microsoft.com/office/powerpoint/2010/main" val="1899885595"/>
              </p:ext>
            </p:extLst>
          </p:nvPr>
        </p:nvGraphicFramePr>
        <p:xfrm>
          <a:off x="1138334" y="1931486"/>
          <a:ext cx="8845420" cy="1147665"/>
        </p:xfrm>
        <a:graphic>
          <a:graphicData uri="http://schemas.openxmlformats.org/drawingml/2006/table">
            <a:tbl>
              <a:tblPr>
                <a:tableStyleId>{5C22544A-7EE6-4342-B048-85BDC9FD1C3A}</a:tableStyleId>
              </a:tblPr>
              <a:tblGrid>
                <a:gridCol w="7299849">
                  <a:extLst>
                    <a:ext uri="{9D8B030D-6E8A-4147-A177-3AD203B41FA5}">
                      <a16:colId xmlns:a16="http://schemas.microsoft.com/office/drawing/2014/main" val="3704314343"/>
                    </a:ext>
                  </a:extLst>
                </a:gridCol>
                <a:gridCol w="1545571">
                  <a:extLst>
                    <a:ext uri="{9D8B030D-6E8A-4147-A177-3AD203B41FA5}">
                      <a16:colId xmlns:a16="http://schemas.microsoft.com/office/drawing/2014/main" val="1914434657"/>
                    </a:ext>
                  </a:extLst>
                </a:gridCol>
              </a:tblGrid>
              <a:tr h="382555">
                <a:tc>
                  <a:txBody>
                    <a:bodyPr/>
                    <a:lstStyle/>
                    <a:p>
                      <a:pPr algn="l" fontAlgn="ctr"/>
                      <a:r>
                        <a:rPr lang="ja-JP" altLang="en-US" sz="1100" u="none" strike="noStrike" dirty="0">
                          <a:effectLst/>
                        </a:rPr>
                        <a:t>　①情報提供を文書により実施</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1100" u="none" strike="noStrike">
                          <a:effectLst/>
                        </a:rPr>
                        <a:t>150</a:t>
                      </a:r>
                      <a:r>
                        <a:rPr lang="ja-JP" altLang="en-US" sz="1100" u="none" strike="noStrike">
                          <a:effectLst/>
                        </a:rPr>
                        <a:t>単位</a:t>
                      </a:r>
                      <a:r>
                        <a:rPr lang="en-US" altLang="ja-JP" sz="1100" u="none" strike="noStrike">
                          <a:effectLst/>
                        </a:rPr>
                        <a:t>/</a:t>
                      </a:r>
                      <a:r>
                        <a:rPr lang="ja-JP" altLang="en-US" sz="1100" u="none" strike="noStrike">
                          <a:effectLst/>
                        </a:rPr>
                        <a:t>月</a:t>
                      </a: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1955531"/>
                  </a:ext>
                </a:extLst>
              </a:tr>
              <a:tr h="382555">
                <a:tc>
                  <a:txBody>
                    <a:bodyPr/>
                    <a:lstStyle/>
                    <a:p>
                      <a:pPr algn="l" fontAlgn="ctr"/>
                      <a:r>
                        <a:rPr lang="ja-JP" altLang="en-US" sz="1100" u="none" strike="noStrike" dirty="0">
                          <a:effectLst/>
                        </a:rPr>
                        <a:t>　②月２回以上、利用者の居宅等に訪問し面接を実施</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1100" u="none" strike="noStrike" dirty="0">
                          <a:effectLst/>
                        </a:rPr>
                        <a:t>300</a:t>
                      </a:r>
                      <a:r>
                        <a:rPr lang="ja-JP" altLang="en-US" sz="1100" u="none" strike="noStrike" dirty="0">
                          <a:effectLst/>
                        </a:rPr>
                        <a:t>単位</a:t>
                      </a:r>
                      <a:r>
                        <a:rPr lang="en-US" altLang="ja-JP" sz="1100" u="none" strike="noStrike" dirty="0">
                          <a:effectLst/>
                        </a:rPr>
                        <a:t>/</a:t>
                      </a:r>
                      <a:r>
                        <a:rPr lang="ja-JP" altLang="en-US" sz="1100" u="none" strike="noStrike" dirty="0">
                          <a:effectLst/>
                        </a:rPr>
                        <a:t>月</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6961988"/>
                  </a:ext>
                </a:extLst>
              </a:tr>
              <a:tr h="382555">
                <a:tc>
                  <a:txBody>
                    <a:bodyPr/>
                    <a:lstStyle/>
                    <a:p>
                      <a:pPr algn="l" fontAlgn="ctr"/>
                      <a:r>
                        <a:rPr lang="ja-JP" altLang="en-US" sz="1100" u="none" strike="noStrike" dirty="0">
                          <a:effectLst/>
                        </a:rPr>
                        <a:t>　③他機関の主催する利用者の支援の検討を行う会議に参加</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1100" u="none" strike="noStrike" dirty="0">
                          <a:effectLst/>
                        </a:rPr>
                        <a:t>300</a:t>
                      </a:r>
                      <a:r>
                        <a:rPr lang="ja-JP" altLang="en-US" sz="1100" u="none" strike="noStrike" dirty="0">
                          <a:effectLst/>
                        </a:rPr>
                        <a:t>単位</a:t>
                      </a:r>
                      <a:r>
                        <a:rPr lang="en-US" altLang="ja-JP" sz="1100" u="none" strike="noStrike" dirty="0">
                          <a:effectLst/>
                        </a:rPr>
                        <a:t>/</a:t>
                      </a:r>
                      <a:r>
                        <a:rPr lang="ja-JP" altLang="en-US" sz="1100" u="none" strike="noStrike" dirty="0">
                          <a:effectLst/>
                        </a:rPr>
                        <a:t>月</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28665301"/>
                  </a:ext>
                </a:extLst>
              </a:tr>
            </a:tbl>
          </a:graphicData>
        </a:graphic>
      </p:graphicFrame>
      <p:sp>
        <p:nvSpPr>
          <p:cNvPr id="5" name="スライド番号プレースホルダー 4">
            <a:extLst>
              <a:ext uri="{FF2B5EF4-FFF2-40B4-BE49-F238E27FC236}">
                <a16:creationId xmlns:a16="http://schemas.microsoft.com/office/drawing/2014/main" id="{52A5EC49-623B-412D-A4CA-5FC87D2FC3A0}"/>
              </a:ext>
            </a:extLst>
          </p:cNvPr>
          <p:cNvSpPr>
            <a:spLocks noGrp="1"/>
          </p:cNvSpPr>
          <p:nvPr>
            <p:ph type="sldNum" sz="quarter" idx="12"/>
          </p:nvPr>
        </p:nvSpPr>
        <p:spPr/>
        <p:txBody>
          <a:bodyPr/>
          <a:lstStyle/>
          <a:p>
            <a:fld id="{45484E80-6A79-498A-9910-EC5949BCA526}" type="slidenum">
              <a:rPr kumimoji="1" lang="ja-JP" altLang="en-US" smtClean="0"/>
              <a:t>9</a:t>
            </a:fld>
            <a:endParaRPr kumimoji="1" lang="ja-JP" altLang="en-US"/>
          </a:p>
        </p:txBody>
      </p:sp>
    </p:spTree>
    <p:extLst>
      <p:ext uri="{BB962C8B-B14F-4D97-AF65-F5344CB8AC3E}">
        <p14:creationId xmlns:p14="http://schemas.microsoft.com/office/powerpoint/2010/main" val="401221571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1964</TotalTime>
  <Words>7370</Words>
  <Application>Microsoft Office PowerPoint</Application>
  <PresentationFormat>ワイド画面</PresentationFormat>
  <Paragraphs>414</Paragraphs>
  <Slides>22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22</vt:i4>
      </vt:variant>
    </vt:vector>
  </HeadingPairs>
  <TitlesOfParts>
    <vt:vector size="28" baseType="lpstr">
      <vt:lpstr>游ゴシック</vt:lpstr>
      <vt:lpstr>游ゴシック</vt:lpstr>
      <vt:lpstr>游ゴシック Light</vt:lpstr>
      <vt:lpstr>Arial</vt:lpstr>
      <vt:lpstr>Wingdings</vt:lpstr>
      <vt:lpstr>Office テーマ</vt:lpstr>
      <vt:lpstr>【令和7年3月26日　計画相談支援に関する研修会】    加算について（計画相談支援、障害児相談支援） </vt:lpstr>
      <vt:lpstr>目次</vt:lpstr>
      <vt:lpstr>医療・保育・教育機関等連携加算</vt:lpstr>
      <vt:lpstr>PowerPoint プレゼンテーション</vt:lpstr>
      <vt:lpstr>集中支援加算</vt:lpstr>
      <vt:lpstr>PowerPoint プレゼンテーション</vt:lpstr>
      <vt:lpstr>PowerPoint プレゼンテーション</vt:lpstr>
      <vt:lpstr>居宅介護支援事業所等連携加算（計画相談支援のみ）</vt:lpstr>
      <vt:lpstr>保育・教育等移行支援加算（障害児相談支援のみ）</vt:lpstr>
      <vt:lpstr>サービス担当者会議実施加算（100単位/月）</vt:lpstr>
      <vt:lpstr>サービス提供時モニタリング加算（100単位/月）</vt:lpstr>
      <vt:lpstr>入院時情報連携加算</vt:lpstr>
      <vt:lpstr>退院・退所加算（300単位/月）</vt:lpstr>
      <vt:lpstr>初回加算</vt:lpstr>
      <vt:lpstr>PowerPoint プレゼンテーション</vt:lpstr>
      <vt:lpstr>遠隔地訪問加算</vt:lpstr>
      <vt:lpstr>基本報酬を算定しない月に請求可能な加算</vt:lpstr>
      <vt:lpstr>加算請求に関する主な国保連エラーについて（令和６年度）</vt:lpstr>
      <vt:lpstr>事前に募集した質問事項（抜粋）</vt:lpstr>
      <vt:lpstr>相談支援に関するQ＆A（令和６年４月５日）（抜粋）</vt:lpstr>
      <vt:lpstr>〇障害者の日常生活及び社会生活を総合的に支援するための法律に基づく指定計画相談支援の事業の人員及び運営に関する基準について（抜粋）</vt:lpstr>
      <vt:lpstr>報酬改定に関するQ＆A（抜粋）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医療・保育・教育機関等連携加算</dc:title>
  <dc:creator>P0179711</dc:creator>
  <cp:lastModifiedBy>P0179711</cp:lastModifiedBy>
  <cp:revision>112</cp:revision>
  <dcterms:created xsi:type="dcterms:W3CDTF">2025-03-04T10:13:27Z</dcterms:created>
  <dcterms:modified xsi:type="dcterms:W3CDTF">2025-03-11T07:58:20Z</dcterms:modified>
</cp:coreProperties>
</file>