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0"/>
  </p:notesMasterIdLst>
  <p:sldIdLst>
    <p:sldId id="256" r:id="rId2"/>
    <p:sldId id="257" r:id="rId3"/>
    <p:sldId id="272" r:id="rId4"/>
    <p:sldId id="266" r:id="rId5"/>
    <p:sldId id="270" r:id="rId6"/>
    <p:sldId id="273" r:id="rId7"/>
    <p:sldId id="267" r:id="rId8"/>
    <p:sldId id="274"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0000CC"/>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47" autoAdjust="0"/>
    <p:restoredTop sz="96256" autoAdjust="0"/>
  </p:normalViewPr>
  <p:slideViewPr>
    <p:cSldViewPr snapToGrid="0">
      <p:cViewPr>
        <p:scale>
          <a:sx n="90" d="100"/>
          <a:sy n="90" d="100"/>
        </p:scale>
        <p:origin x="6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4D4F032-3954-453A-99E5-098B1F322667}" type="datetimeFigureOut">
              <a:rPr kumimoji="1" lang="ja-JP" altLang="en-US" smtClean="0"/>
              <a:t>2024/6/28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AE39AA1-1166-44B9-B21F-92CE5C27E86B}" type="slidenum">
              <a:rPr kumimoji="1" lang="ja-JP" altLang="en-US" smtClean="0"/>
              <a:t>‹#›</a:t>
            </a:fld>
            <a:endParaRPr kumimoji="1" lang="ja-JP" altLang="en-US"/>
          </a:p>
        </p:txBody>
      </p:sp>
    </p:spTree>
    <p:extLst>
      <p:ext uri="{BB962C8B-B14F-4D97-AF65-F5344CB8AC3E}">
        <p14:creationId xmlns:p14="http://schemas.microsoft.com/office/powerpoint/2010/main" val="5947347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4603A06-3FE4-4864-AF67-9ED1D34A1FF5}" type="datetime1">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649378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3C621A-6681-4036-BD7E-2E258502717F}" type="datetime1">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1787785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DA32E5-E039-4541-A4B1-223AA1146633}" type="datetime1">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2037182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C6472E-CC8F-4FA8-9C84-DF73DE303C12}" type="datetime1">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2878077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86EC10-70DA-48F4-A9F8-DB438A6FB931}" type="datetime1">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36247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486574E-A119-4747-A035-6A5D48A57B8F}" type="datetime1">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135261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A881D3F-CBE9-47EA-B679-F941E7BBAFBB}" type="datetime1">
              <a:rPr kumimoji="1" lang="ja-JP" altLang="en-US" smtClean="0"/>
              <a:t>2024/6/28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3168438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12DD847-3F60-472F-A1B6-42853CC96B45}" type="datetime1">
              <a:rPr kumimoji="1" lang="ja-JP" altLang="en-US" smtClean="0"/>
              <a:t>2024/6/28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687678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7A96BF6-B0E7-470A-9F12-9DAE06DEFD3B}" type="datetime1">
              <a:rPr kumimoji="1" lang="ja-JP" altLang="en-US" smtClean="0"/>
              <a:t>2024/6/28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1807487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49973E-AA9B-4CAE-B3FE-E68F64B67B97}" type="datetime1">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3992724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9E1D3C-8220-4760-9F8C-2A5C75D35748}" type="datetime1">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2196229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6B17C-644B-46AB-8C56-ABC0A1FD5C81}" type="datetime1">
              <a:rPr kumimoji="1" lang="ja-JP" altLang="en-US" smtClean="0"/>
              <a:t>2024/6/28</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17D713-436C-47D1-B065-BCBB85B4BC2D}" type="slidenum">
              <a:rPr kumimoji="1" lang="ja-JP" altLang="en-US" smtClean="0"/>
              <a:t>‹#›</a:t>
            </a:fld>
            <a:endParaRPr kumimoji="1" lang="ja-JP" altLang="en-US"/>
          </a:p>
        </p:txBody>
      </p:sp>
    </p:spTree>
    <p:extLst>
      <p:ext uri="{BB962C8B-B14F-4D97-AF65-F5344CB8AC3E}">
        <p14:creationId xmlns:p14="http://schemas.microsoft.com/office/powerpoint/2010/main" val="1436937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サブタイトル 2"/>
          <p:cNvSpPr txBox="1">
            <a:spLocks/>
          </p:cNvSpPr>
          <p:nvPr/>
        </p:nvSpPr>
        <p:spPr>
          <a:xfrm>
            <a:off x="571500" y="5303585"/>
            <a:ext cx="8001000" cy="958239"/>
          </a:xfrm>
          <a:prstGeom prst="rect">
            <a:avLst/>
          </a:prstGeom>
        </p:spPr>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dirty="0" smtClean="0">
                <a:latin typeface="BIZ UDPゴシック" panose="020B0400000000000000" pitchFamily="50" charset="-128"/>
                <a:ea typeface="BIZ UDPゴシック" panose="020B0400000000000000" pitchFamily="50" charset="-128"/>
              </a:rPr>
              <a:t>岡山市 保健福祉局 高齢福祉部 地域包括ケア推進課　</a:t>
            </a:r>
          </a:p>
        </p:txBody>
      </p:sp>
      <p:sp>
        <p:nvSpPr>
          <p:cNvPr id="5" name="サブタイトル 2"/>
          <p:cNvSpPr txBox="1">
            <a:spLocks/>
          </p:cNvSpPr>
          <p:nvPr/>
        </p:nvSpPr>
        <p:spPr>
          <a:xfrm>
            <a:off x="1161789" y="4842655"/>
            <a:ext cx="6858000" cy="387288"/>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dirty="0" smtClean="0">
                <a:latin typeface="BIZ UDPゴシック" panose="020B0400000000000000" pitchFamily="50" charset="-128"/>
                <a:ea typeface="BIZ UDPゴシック" panose="020B0400000000000000" pitchFamily="50" charset="-128"/>
              </a:rPr>
              <a:t>令和</a:t>
            </a:r>
            <a:r>
              <a:rPr lang="ja-JP" altLang="en-US" dirty="0">
                <a:latin typeface="BIZ UDPゴシック" panose="020B0400000000000000" pitchFamily="50" charset="-128"/>
                <a:ea typeface="BIZ UDPゴシック" panose="020B0400000000000000" pitchFamily="50" charset="-128"/>
              </a:rPr>
              <a:t>６</a:t>
            </a:r>
            <a:r>
              <a:rPr lang="ja-JP" altLang="en-US" dirty="0" smtClean="0">
                <a:latin typeface="BIZ UDPゴシック" panose="020B0400000000000000" pitchFamily="50" charset="-128"/>
                <a:ea typeface="BIZ UDPゴシック" panose="020B0400000000000000" pitchFamily="50" charset="-128"/>
              </a:rPr>
              <a:t>年３月１</a:t>
            </a:r>
            <a:r>
              <a:rPr lang="en-US" altLang="ja-JP" dirty="0" smtClean="0">
                <a:latin typeface="BIZ UDPゴシック" panose="020B0400000000000000" pitchFamily="50" charset="-128"/>
                <a:ea typeface="BIZ UDPゴシック" panose="020B0400000000000000" pitchFamily="50" charset="-128"/>
              </a:rPr>
              <a:t>8</a:t>
            </a:r>
            <a:r>
              <a:rPr lang="ja-JP" altLang="en-US" dirty="0" smtClean="0">
                <a:latin typeface="BIZ UDPゴシック" panose="020B0400000000000000" pitchFamily="50" charset="-128"/>
                <a:ea typeface="BIZ UDPゴシック" panose="020B0400000000000000" pitchFamily="50" charset="-128"/>
              </a:rPr>
              <a:t>日</a:t>
            </a:r>
            <a:endParaRPr lang="ja-JP" altLang="en-US" dirty="0">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flipV="1">
            <a:off x="0" y="0"/>
            <a:ext cx="9144000" cy="948066"/>
          </a:xfrm>
          <a:prstGeom prst="rect">
            <a:avLst/>
          </a:prstGeom>
          <a:gradFill>
            <a:gsLst>
              <a:gs pos="0">
                <a:schemeClr val="accent1">
                  <a:lumMod val="5000"/>
                  <a:lumOff val="95000"/>
                </a:schemeClr>
              </a:gs>
              <a:gs pos="29000">
                <a:schemeClr val="accent1">
                  <a:lumMod val="45000"/>
                  <a:lumOff val="55000"/>
                </a:schemeClr>
              </a:gs>
              <a:gs pos="91000">
                <a:schemeClr val="accent1">
                  <a:lumMod val="7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2387253"/>
            <a:ext cx="9144000" cy="176206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solidFill>
                <a:latin typeface="BIZ UDPゴシック" panose="020B0400000000000000" pitchFamily="50" charset="-128"/>
                <a:ea typeface="BIZ UDPゴシック" panose="020B0400000000000000" pitchFamily="50" charset="-128"/>
              </a:rPr>
              <a:t>地域ケア推進会議検討事項</a:t>
            </a:r>
            <a:endParaRPr lang="en-US" altLang="ja-JP" sz="3200" dirty="0" smtClean="0">
              <a:solidFill>
                <a:schemeClr val="tx1"/>
              </a:solidFill>
              <a:latin typeface="BIZ UDPゴシック" panose="020B0400000000000000" pitchFamily="50" charset="-128"/>
              <a:ea typeface="BIZ UDPゴシック" panose="020B0400000000000000" pitchFamily="50" charset="-128"/>
            </a:endParaRPr>
          </a:p>
          <a:p>
            <a:pPr algn="ct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a:p>
            <a:pPr algn="ctr"/>
            <a:r>
              <a:rPr lang="ja-JP" altLang="en-US" sz="2400" dirty="0" smtClean="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地域の支え合い</a:t>
            </a:r>
            <a:r>
              <a:rPr lang="ja-JP" altLang="en-US" sz="2400" dirty="0" smtClean="0">
                <a:solidFill>
                  <a:schemeClr val="tx1"/>
                </a:solidFill>
                <a:latin typeface="BIZ UDPゴシック" panose="020B0400000000000000" pitchFamily="50" charset="-128"/>
                <a:ea typeface="BIZ UDPゴシック" panose="020B0400000000000000" pitchFamily="50" charset="-128"/>
              </a:rPr>
              <a:t>活動支援</a:t>
            </a:r>
            <a:r>
              <a:rPr kumimoji="1" lang="ja-JP" altLang="en-US" sz="2400" dirty="0" smtClean="0">
                <a:solidFill>
                  <a:schemeClr val="tx1"/>
                </a:solidFill>
                <a:latin typeface="BIZ UDPゴシック" panose="020B0400000000000000" pitchFamily="50" charset="-128"/>
                <a:ea typeface="BIZ UDPゴシック" panose="020B0400000000000000" pitchFamily="50" charset="-128"/>
              </a:rPr>
              <a:t>について＞</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3938" y="585770"/>
            <a:ext cx="778534" cy="798235"/>
          </a:xfrm>
          <a:prstGeom prst="rect">
            <a:avLst/>
          </a:prstGeom>
        </p:spPr>
      </p:pic>
    </p:spTree>
    <p:extLst>
      <p:ext uri="{BB962C8B-B14F-4D97-AF65-F5344CB8AC3E}">
        <p14:creationId xmlns:p14="http://schemas.microsoft.com/office/powerpoint/2010/main" val="3661119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2"/>
          <p:cNvSpPr>
            <a:spLocks noGrp="1"/>
          </p:cNvSpPr>
          <p:nvPr>
            <p:ph type="sldNum" sz="quarter" idx="12"/>
          </p:nvPr>
        </p:nvSpPr>
        <p:spPr>
          <a:xfrm>
            <a:off x="8728104" y="6489169"/>
            <a:ext cx="320574" cy="365125"/>
          </a:xfrm>
        </p:spPr>
        <p:txBody>
          <a:bodyPr/>
          <a:lstStyle/>
          <a:p>
            <a:fld id="{5134FBA7-D862-4B44-8F6D-88A96C94C398}" type="slidenum">
              <a:rPr lang="ja-JP" altLang="en-US" sz="18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pPr/>
              <a:t>1</a:t>
            </a:fld>
            <a:endPar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0" y="0"/>
            <a:ext cx="9144000" cy="513567"/>
          </a:xfrm>
          <a:prstGeom prst="rect">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latin typeface="BIZ UDPゴシック" panose="020B0400000000000000" pitchFamily="50" charset="-128"/>
                <a:ea typeface="BIZ UDPゴシック" panose="020B0400000000000000" pitchFamily="50" charset="-128"/>
              </a:rPr>
              <a:t>１． </a:t>
            </a:r>
            <a:r>
              <a:rPr lang="ja-JP" altLang="en-US" sz="2400" dirty="0" smtClean="0">
                <a:latin typeface="BIZ UDPゴシック" panose="020B0400000000000000" pitchFamily="50" charset="-128"/>
                <a:ea typeface="BIZ UDPゴシック" panose="020B0400000000000000" pitchFamily="50" charset="-128"/>
              </a:rPr>
              <a:t>地域の支え合い活動について</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5" name="正方形/長方形 4"/>
          <p:cNvSpPr/>
          <p:nvPr/>
        </p:nvSpPr>
        <p:spPr>
          <a:xfrm>
            <a:off x="0" y="504947"/>
            <a:ext cx="6223063" cy="646331"/>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a:spAutoFit/>
          </a:bodyPr>
          <a:lstStyle/>
          <a:p>
            <a:pPr marL="143928" algn="just" defTabSz="913943" fontAlgn="auto">
              <a:spcBef>
                <a:spcPts val="0"/>
              </a:spcBef>
              <a:spcAft>
                <a:spcPts val="0"/>
              </a:spcAft>
            </a:pPr>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3928" algn="just" defTabSz="913943" fontAlgn="auto">
              <a:spcBef>
                <a:spcPts val="0"/>
              </a:spcBef>
              <a:spcAft>
                <a:spcPts val="0"/>
              </a:spcAft>
            </a:pPr>
            <a:r>
              <a:rPr lang="ja-JP" altLang="en-US" sz="20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〇地域包括ケアシステム</a:t>
            </a:r>
            <a:r>
              <a:rPr lang="ja-JP" altLang="en-US" sz="20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に</a:t>
            </a:r>
            <a:r>
              <a:rPr lang="ja-JP" altLang="en-US" sz="20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おける支え合い活動</a:t>
            </a:r>
            <a:endParaRPr lang="en-US" altLang="ja-JP" sz="2000" b="1"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43928" algn="ctr" defTabSz="913943" fontAlgn="auto">
              <a:spcBef>
                <a:spcPts val="0"/>
              </a:spcBef>
              <a:spcAft>
                <a:spcPts val="0"/>
              </a:spcAft>
            </a:pP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535448" y="998600"/>
            <a:ext cx="8192656" cy="682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smtClean="0">
                <a:solidFill>
                  <a:schemeClr val="tx1"/>
                </a:solidFill>
                <a:latin typeface="BIZ UDPゴシック" panose="020B0400000000000000" pitchFamily="50" charset="-128"/>
                <a:ea typeface="BIZ UDPゴシック" panose="020B0400000000000000" pitchFamily="50" charset="-128"/>
              </a:rPr>
              <a:t>地域</a:t>
            </a:r>
            <a:r>
              <a:rPr lang="ja-JP" altLang="en-US" sz="1200" dirty="0">
                <a:solidFill>
                  <a:schemeClr val="tx1"/>
                </a:solidFill>
                <a:latin typeface="BIZ UDPゴシック" panose="020B0400000000000000" pitchFamily="50" charset="-128"/>
                <a:ea typeface="BIZ UDPゴシック" panose="020B0400000000000000" pitchFamily="50" charset="-128"/>
              </a:rPr>
              <a:t>支援</a:t>
            </a:r>
            <a:r>
              <a:rPr lang="ja-JP" altLang="en-US" sz="1200" dirty="0" smtClean="0">
                <a:solidFill>
                  <a:schemeClr val="tx1"/>
                </a:solidFill>
                <a:latin typeface="BIZ UDPゴシック" panose="020B0400000000000000" pitchFamily="50" charset="-128"/>
                <a:ea typeface="BIZ UDPゴシック" panose="020B0400000000000000" pitchFamily="50" charset="-128"/>
              </a:rPr>
              <a:t>ネットワーク（関係行政機関に加えて、当事者と家族、サービス事業者関係団体、成年後見関係者、民生委員、</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地域の支え合い団体等のインフォーマルの社会資源から構成されるつながり）を構築し、ネットワークを活用して、住民</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が主体的に地域課題の把握と解決をはかる活動を創出・支援する。</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pic>
        <p:nvPicPr>
          <p:cNvPr id="7" name="図 6"/>
          <p:cNvPicPr>
            <a:picLocks noChangeAspect="1"/>
          </p:cNvPicPr>
          <p:nvPr/>
        </p:nvPicPr>
        <p:blipFill>
          <a:blip r:embed="rId2"/>
          <a:stretch>
            <a:fillRect/>
          </a:stretch>
        </p:blipFill>
        <p:spPr>
          <a:xfrm>
            <a:off x="6381" y="1959268"/>
            <a:ext cx="5147708" cy="4519718"/>
          </a:xfrm>
          <a:prstGeom prst="rect">
            <a:avLst/>
          </a:prstGeom>
        </p:spPr>
      </p:pic>
      <p:sp>
        <p:nvSpPr>
          <p:cNvPr id="22" name="正方形/長方形 21"/>
          <p:cNvSpPr/>
          <p:nvPr/>
        </p:nvSpPr>
        <p:spPr>
          <a:xfrm>
            <a:off x="166805" y="1608656"/>
            <a:ext cx="5168769" cy="4724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（図１）地域における</a:t>
            </a:r>
            <a:r>
              <a:rPr lang="ja-JP" altLang="en-US" sz="1100" dirty="0">
                <a:solidFill>
                  <a:schemeClr val="tx1"/>
                </a:solidFill>
                <a:latin typeface="BIZ UDPゴシック" panose="020B0400000000000000" pitchFamily="50" charset="-128"/>
                <a:ea typeface="BIZ UDPゴシック" panose="020B0400000000000000" pitchFamily="50" charset="-128"/>
              </a:rPr>
              <a:t>住民主体の課題解決力</a:t>
            </a:r>
            <a:r>
              <a:rPr lang="ja-JP" altLang="en-US" sz="1100" dirty="0" smtClean="0">
                <a:solidFill>
                  <a:schemeClr val="tx1"/>
                </a:solidFill>
                <a:latin typeface="BIZ UDPゴシック" panose="020B0400000000000000" pitchFamily="50" charset="-128"/>
                <a:ea typeface="BIZ UDPゴシック" panose="020B0400000000000000" pitchFamily="50" charset="-128"/>
              </a:rPr>
              <a:t>強化・包括的な相談体制のイメージ</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166805" y="6369641"/>
            <a:ext cx="2030391" cy="4126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solidFill>
                  <a:schemeClr val="tx1"/>
                </a:solidFill>
                <a:latin typeface="BIZ UDPゴシック" panose="020B0400000000000000" pitchFamily="50" charset="-128"/>
                <a:ea typeface="BIZ UDPゴシック" panose="020B0400000000000000" pitchFamily="50" charset="-128"/>
              </a:rPr>
              <a:t>（厚生労働白書平成</a:t>
            </a:r>
            <a:r>
              <a:rPr lang="en-US" altLang="ja-JP" sz="1100" dirty="0">
                <a:solidFill>
                  <a:schemeClr val="tx1"/>
                </a:solidFill>
                <a:latin typeface="BIZ UDPゴシック" panose="020B0400000000000000" pitchFamily="50" charset="-128"/>
                <a:ea typeface="BIZ UDPゴシック" panose="020B0400000000000000" pitchFamily="50" charset="-128"/>
              </a:rPr>
              <a:t>30</a:t>
            </a:r>
            <a:r>
              <a:rPr lang="ja-JP" altLang="en-US" sz="1100" dirty="0">
                <a:solidFill>
                  <a:schemeClr val="tx1"/>
                </a:solidFill>
                <a:latin typeface="BIZ UDPゴシック" panose="020B0400000000000000" pitchFamily="50" charset="-128"/>
                <a:ea typeface="BIZ UDPゴシック" panose="020B0400000000000000" pitchFamily="50" charset="-128"/>
              </a:rPr>
              <a:t>年版）</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29543" y="2210894"/>
            <a:ext cx="3919135" cy="3860612"/>
          </a:xfrm>
          <a:prstGeom prst="rect">
            <a:avLst/>
          </a:prstGeom>
        </p:spPr>
      </p:pic>
      <p:sp>
        <p:nvSpPr>
          <p:cNvPr id="95" name="正方形/長方形 94"/>
          <p:cNvSpPr/>
          <p:nvPr/>
        </p:nvSpPr>
        <p:spPr>
          <a:xfrm>
            <a:off x="5495998" y="1606251"/>
            <a:ext cx="3339969" cy="4724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（図２）岡山市の地域包括ケアシステムのイメージ</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96" name="正方形/長方形 95"/>
          <p:cNvSpPr/>
          <p:nvPr/>
        </p:nvSpPr>
        <p:spPr>
          <a:xfrm>
            <a:off x="5495998" y="6335805"/>
            <a:ext cx="2152577" cy="4126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（岡山市地域包括ケア計画）</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01698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513567"/>
          </a:xfrm>
          <a:prstGeom prst="rect">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latin typeface="BIZ UDPゴシック" panose="020B0400000000000000" pitchFamily="50" charset="-128"/>
                <a:ea typeface="BIZ UDPゴシック" panose="020B0400000000000000" pitchFamily="50" charset="-128"/>
              </a:rPr>
              <a:t>２</a:t>
            </a:r>
            <a:r>
              <a:rPr lang="ja-JP" altLang="en-US" sz="2800" dirty="0" smtClean="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支え合い活動を支援する事業</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0" y="655812"/>
            <a:ext cx="7161291" cy="584775"/>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a:spAutoFit/>
          </a:bodyPr>
          <a:lstStyle/>
          <a:p>
            <a:pPr marL="143928" algn="just" defTabSz="913943" fontAlgn="auto">
              <a:spcBef>
                <a:spcPts val="0"/>
              </a:spcBef>
              <a:spcAft>
                <a:spcPts val="0"/>
              </a:spcAft>
            </a:pPr>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3928" algn="just" defTabSz="913943" fontAlgn="auto">
              <a:spcBef>
                <a:spcPts val="0"/>
              </a:spcBef>
              <a:spcAft>
                <a:spcPts val="0"/>
              </a:spcAft>
            </a:pPr>
            <a:r>
              <a:rPr lang="ja-JP" altLang="en-US" sz="16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（１）生活支援体制整備事業</a:t>
            </a:r>
            <a:endParaRPr lang="en-US" altLang="ja-JP" sz="1600" b="1"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43928" algn="ctr" defTabSz="913943" fontAlgn="auto">
              <a:spcBef>
                <a:spcPts val="0"/>
              </a:spcBef>
              <a:spcAft>
                <a:spcPts val="0"/>
              </a:spcAft>
            </a:pP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881405" y="1006073"/>
            <a:ext cx="8009098" cy="11445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BIZ UDPゴシック" panose="020B0400000000000000" pitchFamily="50" charset="-128"/>
                <a:ea typeface="BIZ UDPゴシック" panose="020B0400000000000000" pitchFamily="50" charset="-128"/>
              </a:rPr>
              <a:t>〇支え合い推進会議（協議体）を各学区で立ち上げ、地域住民同士の助け合い活動を行ってもらう</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〇支え合い推進員（</a:t>
            </a:r>
            <a:r>
              <a:rPr lang="en-US" altLang="ja-JP" sz="1200" dirty="0" smtClean="0">
                <a:solidFill>
                  <a:schemeClr val="tx1"/>
                </a:solidFill>
                <a:latin typeface="BIZ UDPゴシック" panose="020B0400000000000000" pitchFamily="50" charset="-128"/>
                <a:ea typeface="BIZ UDPゴシック" panose="020B0400000000000000" pitchFamily="50" charset="-128"/>
              </a:rPr>
              <a:t>SC)</a:t>
            </a:r>
            <a:r>
              <a:rPr lang="ja-JP" altLang="en-US" sz="1200" dirty="0" smtClean="0">
                <a:solidFill>
                  <a:schemeClr val="tx1"/>
                </a:solidFill>
                <a:latin typeface="BIZ UDPゴシック" panose="020B0400000000000000" pitchFamily="50" charset="-128"/>
                <a:ea typeface="BIZ UDPゴシック" panose="020B0400000000000000" pitchFamily="50" charset="-128"/>
              </a:rPr>
              <a:t>２０名が活動の立ち上げを支援</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sz="8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〇第 １層協議体 ： ６福祉区単位、　第２層協議体 ： ６２地域　（</a:t>
            </a:r>
            <a:r>
              <a:rPr lang="en-US" altLang="ja-JP" sz="1200" dirty="0" smtClean="0">
                <a:solidFill>
                  <a:schemeClr val="tx1"/>
                </a:solidFill>
                <a:latin typeface="BIZ UDPゴシック" panose="020B0400000000000000" pitchFamily="50" charset="-128"/>
                <a:ea typeface="BIZ UDPゴシック" panose="020B0400000000000000" pitchFamily="50" charset="-128"/>
              </a:rPr>
              <a:t>R</a:t>
            </a:r>
            <a:r>
              <a:rPr lang="ja-JP" altLang="en-US" sz="1200" dirty="0" smtClean="0">
                <a:solidFill>
                  <a:schemeClr val="tx1"/>
                </a:solidFill>
                <a:latin typeface="BIZ UDPゴシック" panose="020B0400000000000000" pitchFamily="50" charset="-128"/>
                <a:ea typeface="BIZ UDPゴシック" panose="020B0400000000000000" pitchFamily="50" charset="-128"/>
              </a:rPr>
              <a:t>４年度末）</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〇主な活動内容 ：</a:t>
            </a:r>
            <a:r>
              <a:rPr lang="ja-JP" altLang="en-US" sz="1200" dirty="0">
                <a:solidFill>
                  <a:schemeClr val="tx1"/>
                </a:solidFill>
                <a:latin typeface="BIZ UDPゴシック" panose="020B0400000000000000" pitchFamily="50" charset="-128"/>
                <a:ea typeface="BIZ UDPゴシック" panose="020B0400000000000000" pitchFamily="50" charset="-128"/>
              </a:rPr>
              <a:t> 見守り</a:t>
            </a:r>
            <a:r>
              <a:rPr lang="ja-JP" altLang="en-US" sz="1200" dirty="0" smtClean="0">
                <a:solidFill>
                  <a:schemeClr val="tx1"/>
                </a:solidFill>
                <a:latin typeface="BIZ UDPゴシック" panose="020B0400000000000000" pitchFamily="50" charset="-128"/>
                <a:ea typeface="BIZ UDPゴシック" panose="020B0400000000000000" pitchFamily="50" charset="-128"/>
              </a:rPr>
              <a:t>活動、居場所・通いの場づくり、日常の困りごと支援（ゴミ出し、草刈り、買い物同行等）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6" name="正方形/長方形 5"/>
          <p:cNvSpPr/>
          <p:nvPr/>
        </p:nvSpPr>
        <p:spPr>
          <a:xfrm>
            <a:off x="48125" y="5118985"/>
            <a:ext cx="6223063" cy="584775"/>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a:spAutoFit/>
          </a:bodyPr>
          <a:lstStyle/>
          <a:p>
            <a:pPr marL="143928" algn="just" defTabSz="913943" fontAlgn="auto">
              <a:spcBef>
                <a:spcPts val="0"/>
              </a:spcBef>
              <a:spcAft>
                <a:spcPts val="0"/>
              </a:spcAft>
            </a:pPr>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3928" algn="just" defTabSz="913943" fontAlgn="auto">
              <a:spcBef>
                <a:spcPts val="0"/>
              </a:spcBef>
              <a:spcAft>
                <a:spcPts val="0"/>
              </a:spcAft>
            </a:pPr>
            <a:r>
              <a:rPr lang="ja-JP" altLang="en-US" sz="16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（４）地縁団体、他の制度・事業により推進されている活動</a:t>
            </a:r>
            <a:endParaRPr lang="en-US" altLang="ja-JP" sz="1600" b="1"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43928" algn="ctr" defTabSz="913943" fontAlgn="auto">
              <a:spcBef>
                <a:spcPts val="0"/>
              </a:spcBef>
              <a:spcAft>
                <a:spcPts val="0"/>
              </a:spcAft>
            </a:pP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881404" y="5555185"/>
            <a:ext cx="3681631" cy="11138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BIZ UDPゴシック" panose="020B0400000000000000" pitchFamily="50" charset="-128"/>
                <a:ea typeface="BIZ UDPゴシック" panose="020B0400000000000000" pitchFamily="50" charset="-128"/>
              </a:rPr>
              <a:t>〇</a:t>
            </a:r>
            <a:r>
              <a:rPr lang="ja-JP" altLang="en-US" sz="1200" dirty="0" smtClean="0">
                <a:solidFill>
                  <a:schemeClr val="tx1"/>
                </a:solidFill>
                <a:latin typeface="BIZ UDPゴシック" panose="020B0400000000000000" pitchFamily="50" charset="-128"/>
                <a:ea typeface="BIZ UDPゴシック" panose="020B0400000000000000" pitchFamily="50" charset="-128"/>
              </a:rPr>
              <a:t>町内会</a:t>
            </a:r>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〇民生委員・児童委員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〇老人クラブ</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〇愛育・栄養委員</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〇</a:t>
            </a:r>
            <a:r>
              <a:rPr lang="ja-JP" altLang="en-US" sz="1200" dirty="0" smtClean="0">
                <a:solidFill>
                  <a:schemeClr val="tx1"/>
                </a:solidFill>
                <a:latin typeface="BIZ UDPゴシック" panose="020B0400000000000000" pitchFamily="50" charset="-128"/>
                <a:ea typeface="BIZ UDPゴシック" panose="020B0400000000000000" pitchFamily="50" charset="-128"/>
              </a:rPr>
              <a:t>おかやま健康体操等の健康づくり団体</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48125" y="2104182"/>
            <a:ext cx="6223063" cy="584775"/>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a:spAutoFit/>
          </a:bodyPr>
          <a:lstStyle/>
          <a:p>
            <a:pPr marL="143928" algn="just" defTabSz="913943" fontAlgn="auto">
              <a:spcBef>
                <a:spcPts val="0"/>
              </a:spcBef>
              <a:spcAft>
                <a:spcPts val="0"/>
              </a:spcAft>
            </a:pPr>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3928" algn="just" defTabSz="913943" fontAlgn="auto">
              <a:spcBef>
                <a:spcPts val="0"/>
              </a:spcBef>
              <a:spcAft>
                <a:spcPts val="0"/>
              </a:spcAft>
            </a:pPr>
            <a:r>
              <a:rPr lang="ja-JP" altLang="en-US" sz="16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（２）地域介護予防活動支援事業</a:t>
            </a:r>
            <a:endParaRPr lang="en-US" altLang="ja-JP" sz="1600" b="1"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43928" algn="ctr" defTabSz="913943" fontAlgn="auto">
              <a:spcBef>
                <a:spcPts val="0"/>
              </a:spcBef>
              <a:spcAft>
                <a:spcPts val="0"/>
              </a:spcAft>
            </a:pP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48126" y="3505106"/>
            <a:ext cx="6223063" cy="584775"/>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a:spAutoFit/>
          </a:bodyPr>
          <a:lstStyle/>
          <a:p>
            <a:pPr marL="143928" algn="just" defTabSz="913943" fontAlgn="auto">
              <a:spcBef>
                <a:spcPts val="0"/>
              </a:spcBef>
              <a:spcAft>
                <a:spcPts val="0"/>
              </a:spcAft>
            </a:pPr>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3928" algn="just" defTabSz="913943" fontAlgn="auto">
              <a:spcBef>
                <a:spcPts val="0"/>
              </a:spcBef>
              <a:spcAft>
                <a:spcPts val="0"/>
              </a:spcAft>
            </a:pPr>
            <a:r>
              <a:rPr lang="ja-JP" altLang="en-US" sz="16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（３）認知症の人を地域で支える事業</a:t>
            </a:r>
            <a:endParaRPr lang="en-US" altLang="ja-JP" sz="1600" b="1"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43928" algn="ctr" defTabSz="913943" fontAlgn="auto">
              <a:spcBef>
                <a:spcPts val="0"/>
              </a:spcBef>
              <a:spcAft>
                <a:spcPts val="0"/>
              </a:spcAft>
            </a:pP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881404" y="2474826"/>
            <a:ext cx="8009099" cy="11445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BIZ UDPゴシック" panose="020B0400000000000000" pitchFamily="50" charset="-128"/>
                <a:ea typeface="BIZ UDPゴシック" panose="020B0400000000000000" pitchFamily="50" charset="-128"/>
              </a:rPr>
              <a:t>〇通いの場「あっ晴れ！</a:t>
            </a:r>
            <a:r>
              <a:rPr lang="ja-JP" altLang="en-US" sz="1200" dirty="0" err="1" smtClean="0">
                <a:solidFill>
                  <a:schemeClr val="tx1"/>
                </a:solidFill>
                <a:latin typeface="BIZ UDPゴシック" panose="020B0400000000000000" pitchFamily="50" charset="-128"/>
                <a:ea typeface="BIZ UDPゴシック" panose="020B0400000000000000" pitchFamily="50" charset="-128"/>
              </a:rPr>
              <a:t>もも</a:t>
            </a:r>
            <a:r>
              <a:rPr lang="ja-JP" altLang="en-US" sz="1200" dirty="0" smtClean="0">
                <a:solidFill>
                  <a:schemeClr val="tx1"/>
                </a:solidFill>
                <a:latin typeface="BIZ UDPゴシック" panose="020B0400000000000000" pitchFamily="50" charset="-128"/>
                <a:ea typeface="BIZ UDPゴシック" panose="020B0400000000000000" pitchFamily="50" charset="-128"/>
              </a:rPr>
              <a:t>太郎体操」を運営する住民同士のグループ活動を行ってもらう</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〇介護予防センター（市内３ヶ所）の専門職が実施方法のアドバイス等、活動開始時から継続的に支援</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endParaRPr lang="en-US" altLang="ja-JP" sz="8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〇取組団体数 ： ３６０　（</a:t>
            </a:r>
            <a:r>
              <a:rPr lang="en-US" altLang="ja-JP" sz="1200" dirty="0" smtClean="0">
                <a:solidFill>
                  <a:schemeClr val="tx1"/>
                </a:solidFill>
                <a:latin typeface="BIZ UDPゴシック" panose="020B0400000000000000" pitchFamily="50" charset="-128"/>
                <a:ea typeface="BIZ UDPゴシック" panose="020B0400000000000000" pitchFamily="50" charset="-128"/>
              </a:rPr>
              <a:t>R4</a:t>
            </a:r>
            <a:r>
              <a:rPr lang="ja-JP" altLang="en-US" sz="1200" dirty="0" smtClean="0">
                <a:solidFill>
                  <a:schemeClr val="tx1"/>
                </a:solidFill>
                <a:latin typeface="BIZ UDPゴシック" panose="020B0400000000000000" pitchFamily="50" charset="-128"/>
                <a:ea typeface="BIZ UDPゴシック" panose="020B0400000000000000" pitchFamily="50" charset="-128"/>
              </a:rPr>
              <a:t>年度末）</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〇</a:t>
            </a:r>
            <a:r>
              <a:rPr lang="ja-JP" altLang="en-US" sz="1200" dirty="0" smtClean="0">
                <a:solidFill>
                  <a:schemeClr val="tx1"/>
                </a:solidFill>
                <a:latin typeface="BIZ UDPゴシック" panose="020B0400000000000000" pitchFamily="50" charset="-128"/>
                <a:ea typeface="BIZ UDPゴシック" panose="020B0400000000000000" pitchFamily="50" charset="-128"/>
              </a:rPr>
              <a:t>身近な場所で気軽に介護予防に取り組むことができる通いの場の充実を図る</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881404" y="3937255"/>
            <a:ext cx="8009099" cy="11445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BIZ UDPゴシック" panose="020B0400000000000000" pitchFamily="50" charset="-128"/>
                <a:ea typeface="BIZ UDPゴシック" panose="020B0400000000000000" pitchFamily="50" charset="-128"/>
              </a:rPr>
              <a:t>〇認知症カフェ運営支援事業 </a:t>
            </a:r>
            <a:r>
              <a:rPr lang="en-US" altLang="ja-JP" sz="1200" dirty="0" smtClean="0">
                <a:solidFill>
                  <a:schemeClr val="tx1"/>
                </a:solidFill>
                <a:latin typeface="BIZ UDPゴシック" panose="020B0400000000000000" pitchFamily="50" charset="-128"/>
                <a:ea typeface="BIZ UDPゴシック" panose="020B0400000000000000" pitchFamily="50" charset="-128"/>
              </a:rPr>
              <a:t>:</a:t>
            </a:r>
            <a:r>
              <a:rPr lang="ja-JP" altLang="en-US" sz="1200" dirty="0" smtClean="0">
                <a:solidFill>
                  <a:schemeClr val="tx1"/>
                </a:solidFill>
                <a:latin typeface="BIZ UDPゴシック" panose="020B0400000000000000" pitchFamily="50" charset="-128"/>
                <a:ea typeface="BIZ UDPゴシック" panose="020B0400000000000000" pitchFamily="50" charset="-128"/>
              </a:rPr>
              <a:t>　</a:t>
            </a:r>
            <a:r>
              <a:rPr lang="ja-JP" altLang="en-US" sz="1200" dirty="0">
                <a:solidFill>
                  <a:schemeClr val="tx1"/>
                </a:solidFill>
                <a:latin typeface="BIZ UDPゴシック" panose="020B0400000000000000" pitchFamily="50" charset="-128"/>
                <a:ea typeface="BIZ UDPゴシック" panose="020B0400000000000000" pitchFamily="50" charset="-128"/>
              </a:rPr>
              <a:t>認知症</a:t>
            </a:r>
            <a:r>
              <a:rPr lang="ja-JP" altLang="en-US" sz="1200" dirty="0" smtClean="0">
                <a:solidFill>
                  <a:schemeClr val="tx1"/>
                </a:solidFill>
                <a:latin typeface="BIZ UDPゴシック" panose="020B0400000000000000" pitchFamily="50" charset="-128"/>
                <a:ea typeface="BIZ UDPゴシック" panose="020B0400000000000000" pitchFamily="50" charset="-128"/>
              </a:rPr>
              <a:t>の</a:t>
            </a:r>
            <a:r>
              <a:rPr lang="ja-JP" altLang="en-US" sz="1200" dirty="0">
                <a:solidFill>
                  <a:schemeClr val="tx1"/>
                </a:solidFill>
                <a:latin typeface="BIZ UDPゴシック" panose="020B0400000000000000" pitchFamily="50" charset="-128"/>
                <a:ea typeface="BIZ UDPゴシック" panose="020B0400000000000000" pitchFamily="50" charset="-128"/>
              </a:rPr>
              <a:t>人</a:t>
            </a:r>
            <a:r>
              <a:rPr lang="ja-JP" altLang="en-US" sz="1200" dirty="0" smtClean="0">
                <a:solidFill>
                  <a:schemeClr val="tx1"/>
                </a:solidFill>
                <a:latin typeface="BIZ UDPゴシック" panose="020B0400000000000000" pitchFamily="50" charset="-128"/>
                <a:ea typeface="BIZ UDPゴシック" panose="020B0400000000000000" pitchFamily="50" charset="-128"/>
              </a:rPr>
              <a:t>の家族、地域住民、専門職が集い認知症の人を支えるつながりをつくる</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〇認知症サポーター活動促進・地域づくり推進事業 ： 認知症の人やその家族のニーズと地域のサポーターをつなぎ</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　（チームオレンジの結成）見守りや社会参加等を推進する活動をおこなう。</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sz="8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〇認知症</a:t>
            </a:r>
            <a:r>
              <a:rPr lang="ja-JP" altLang="en-US" sz="1200" dirty="0">
                <a:solidFill>
                  <a:schemeClr val="tx1"/>
                </a:solidFill>
                <a:latin typeface="BIZ UDPゴシック" panose="020B0400000000000000" pitchFamily="50" charset="-128"/>
                <a:ea typeface="BIZ UDPゴシック" panose="020B0400000000000000" pitchFamily="50" charset="-128"/>
              </a:rPr>
              <a:t>地域支援</a:t>
            </a:r>
            <a:r>
              <a:rPr lang="ja-JP" altLang="en-US" sz="1200" dirty="0" smtClean="0">
                <a:solidFill>
                  <a:schemeClr val="tx1"/>
                </a:solidFill>
                <a:latin typeface="BIZ UDPゴシック" panose="020B0400000000000000" pitchFamily="50" charset="-128"/>
                <a:ea typeface="BIZ UDPゴシック" panose="020B0400000000000000" pitchFamily="50" charset="-128"/>
              </a:rPr>
              <a:t>推進員（地域包括支援センターに在籍）が支援</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〇認知症</a:t>
            </a:r>
            <a:r>
              <a:rPr lang="ja-JP" altLang="en-US" sz="1200" dirty="0">
                <a:solidFill>
                  <a:schemeClr val="tx1"/>
                </a:solidFill>
                <a:latin typeface="BIZ UDPゴシック" panose="020B0400000000000000" pitchFamily="50" charset="-128"/>
                <a:ea typeface="BIZ UDPゴシック" panose="020B0400000000000000" pitchFamily="50" charset="-128"/>
              </a:rPr>
              <a:t>カフェ数 ： </a:t>
            </a:r>
            <a:r>
              <a:rPr lang="ja-JP" altLang="en-US" sz="1200" dirty="0" smtClean="0">
                <a:solidFill>
                  <a:schemeClr val="tx1"/>
                </a:solidFill>
                <a:latin typeface="BIZ UDPゴシック" panose="020B0400000000000000" pitchFamily="50" charset="-128"/>
                <a:ea typeface="BIZ UDPゴシック" panose="020B0400000000000000" pitchFamily="50" charset="-128"/>
              </a:rPr>
              <a:t>４３、　チームオレンジ立ち上げ数 ： ３　（</a:t>
            </a:r>
            <a:r>
              <a:rPr lang="en-US" altLang="ja-JP" sz="1200" dirty="0">
                <a:solidFill>
                  <a:schemeClr val="tx1"/>
                </a:solidFill>
                <a:latin typeface="BIZ UDPゴシック" panose="020B0400000000000000" pitchFamily="50" charset="-128"/>
                <a:ea typeface="BIZ UDPゴシック" panose="020B0400000000000000" pitchFamily="50" charset="-128"/>
              </a:rPr>
              <a:t>R4</a:t>
            </a:r>
            <a:r>
              <a:rPr lang="ja-JP" altLang="en-US" sz="1200" dirty="0">
                <a:solidFill>
                  <a:schemeClr val="tx1"/>
                </a:solidFill>
                <a:latin typeface="BIZ UDPゴシック" panose="020B0400000000000000" pitchFamily="50" charset="-128"/>
                <a:ea typeface="BIZ UDPゴシック" panose="020B0400000000000000" pitchFamily="50" charset="-128"/>
              </a:rPr>
              <a:t>年度末</a:t>
            </a:r>
            <a:r>
              <a:rPr lang="ja-JP" altLang="en-US" sz="1200" dirty="0" smtClean="0">
                <a:solidFill>
                  <a:schemeClr val="tx1"/>
                </a:solidFill>
                <a:latin typeface="BIZ UDPゴシック" panose="020B0400000000000000" pitchFamily="50" charset="-128"/>
                <a:ea typeface="BIZ UDPゴシック" panose="020B0400000000000000" pitchFamily="50" charset="-128"/>
              </a:rPr>
              <a:t>）</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4733741" y="5555185"/>
            <a:ext cx="4156762" cy="11138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BIZ UDPゴシック" panose="020B0400000000000000" pitchFamily="50" charset="-128"/>
                <a:ea typeface="BIZ UDPゴシック" panose="020B0400000000000000" pitchFamily="50" charset="-128"/>
              </a:rPr>
              <a:t>〇安心・安全ネットワーク</a:t>
            </a:r>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〇自主防災組織</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〇ボランティア養成、活動促進事業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〇公民館の地域事業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　　　　　　　　　　　　　　　　　　　　　　　等</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13" name="スライド番号プレースホルダー 2"/>
          <p:cNvSpPr txBox="1">
            <a:spLocks/>
          </p:cNvSpPr>
          <p:nvPr/>
        </p:nvSpPr>
        <p:spPr>
          <a:xfrm>
            <a:off x="8728104" y="6489169"/>
            <a:ext cx="32057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134FBA7-D862-4B44-8F6D-88A96C94C398}" type="slidenum">
              <a:rPr lang="ja-JP" altLang="en-US" sz="18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pPr/>
              <a:t>2</a:t>
            </a:fld>
            <a:endPar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48759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0"/>
            <a:ext cx="9144000" cy="513567"/>
          </a:xfrm>
          <a:prstGeom prst="rect">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latin typeface="BIZ UDPゴシック" panose="020B0400000000000000" pitchFamily="50" charset="-128"/>
                <a:ea typeface="BIZ UDPゴシック" panose="020B0400000000000000" pitchFamily="50" charset="-128"/>
              </a:rPr>
              <a:t>３</a:t>
            </a:r>
            <a:r>
              <a:rPr lang="ja-JP" altLang="en-US" sz="2400" dirty="0">
                <a:latin typeface="BIZ UDPゴシック" panose="020B0400000000000000" pitchFamily="50" charset="-128"/>
                <a:ea typeface="BIZ UDPゴシック" panose="020B0400000000000000" pitchFamily="50" charset="-128"/>
              </a:rPr>
              <a:t>－</a:t>
            </a:r>
            <a:r>
              <a:rPr lang="ja-JP" altLang="en-US" sz="2400" dirty="0" smtClean="0">
                <a:latin typeface="BIZ UDPゴシック" panose="020B0400000000000000" pitchFamily="50" charset="-128"/>
                <a:ea typeface="BIZ UDPゴシック" panose="020B0400000000000000" pitchFamily="50" charset="-128"/>
              </a:rPr>
              <a:t>１</a:t>
            </a:r>
            <a:r>
              <a:rPr lang="en-US" altLang="ja-JP" sz="2800" dirty="0" smtClean="0">
                <a:latin typeface="BIZ UDPゴシック" panose="020B0400000000000000" pitchFamily="50" charset="-128"/>
                <a:ea typeface="BIZ UDPゴシック" panose="020B0400000000000000" pitchFamily="50" charset="-128"/>
              </a:rPr>
              <a:t>.</a:t>
            </a:r>
            <a:r>
              <a:rPr lang="en-US" altLang="ja-JP" sz="2400" dirty="0" smtClean="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地域</a:t>
            </a:r>
            <a:r>
              <a:rPr lang="ja-JP" altLang="en-US" sz="2400" dirty="0">
                <a:latin typeface="BIZ UDPゴシック" panose="020B0400000000000000" pitchFamily="50" charset="-128"/>
                <a:ea typeface="BIZ UDPゴシック" panose="020B0400000000000000" pitchFamily="50" charset="-128"/>
              </a:rPr>
              <a:t>ケア連携</a:t>
            </a:r>
            <a:r>
              <a:rPr lang="ja-JP" altLang="en-US" sz="2400" dirty="0" smtClean="0">
                <a:latin typeface="BIZ UDPゴシック" panose="020B0400000000000000" pitchFamily="50" charset="-128"/>
                <a:ea typeface="BIZ UDPゴシック" panose="020B0400000000000000" pitchFamily="50" charset="-128"/>
              </a:rPr>
              <a:t>会議のまとめ</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47" name="角丸四角形 46"/>
          <p:cNvSpPr/>
          <p:nvPr/>
        </p:nvSpPr>
        <p:spPr>
          <a:xfrm>
            <a:off x="228600" y="1290431"/>
            <a:ext cx="8686799" cy="1235205"/>
          </a:xfrm>
          <a:prstGeom prst="roundRect">
            <a:avLst>
              <a:gd name="adj" fmla="val 4059"/>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BIZ UDPゴシック" panose="020B0400000000000000" pitchFamily="50" charset="-128"/>
                <a:ea typeface="BIZ UDPゴシック" panose="020B0400000000000000" pitchFamily="50" charset="-128"/>
              </a:rPr>
              <a:t>① </a:t>
            </a:r>
            <a:r>
              <a:rPr lang="en-US" altLang="ja-JP" sz="1400" dirty="0" smtClean="0">
                <a:solidFill>
                  <a:schemeClr val="tx1"/>
                </a:solidFill>
                <a:latin typeface="BIZ UDPゴシック" panose="020B0400000000000000" pitchFamily="50" charset="-128"/>
                <a:ea typeface="BIZ UDPゴシック" panose="020B0400000000000000" pitchFamily="50" charset="-128"/>
              </a:rPr>
              <a:t>R</a:t>
            </a:r>
            <a:r>
              <a:rPr lang="ja-JP" altLang="en-US" sz="1400" dirty="0">
                <a:solidFill>
                  <a:schemeClr val="tx1"/>
                </a:solidFill>
                <a:latin typeface="BIZ UDPゴシック" panose="020B0400000000000000" pitchFamily="50" charset="-128"/>
                <a:ea typeface="BIZ UDPゴシック" panose="020B0400000000000000" pitchFamily="50" charset="-128"/>
              </a:rPr>
              <a:t>５</a:t>
            </a:r>
            <a:r>
              <a:rPr lang="ja-JP" altLang="en-US" sz="1400" dirty="0" smtClean="0">
                <a:solidFill>
                  <a:schemeClr val="tx1"/>
                </a:solidFill>
                <a:latin typeface="BIZ UDPゴシック" panose="020B0400000000000000" pitchFamily="50" charset="-128"/>
                <a:ea typeface="BIZ UDPゴシック" panose="020B0400000000000000" pitchFamily="50" charset="-128"/>
              </a:rPr>
              <a:t>年度</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地域</a:t>
            </a:r>
            <a:r>
              <a:rPr lang="ja-JP" altLang="en-US" sz="1400" dirty="0" smtClean="0">
                <a:solidFill>
                  <a:schemeClr val="tx1"/>
                </a:solidFill>
                <a:latin typeface="BIZ UDPゴシック" panose="020B0400000000000000" pitchFamily="50" charset="-128"/>
                <a:ea typeface="BIZ UDPゴシック" panose="020B0400000000000000" pitchFamily="50" charset="-128"/>
              </a:rPr>
              <a:t>ケア</a:t>
            </a:r>
            <a:r>
              <a:rPr lang="ja-JP" altLang="en-US" sz="1400" dirty="0">
                <a:solidFill>
                  <a:schemeClr val="tx1"/>
                </a:solidFill>
                <a:latin typeface="BIZ UDPゴシック" panose="020B0400000000000000" pitchFamily="50" charset="-128"/>
                <a:ea typeface="BIZ UDPゴシック" panose="020B0400000000000000" pitchFamily="50" charset="-128"/>
              </a:rPr>
              <a:t>連携</a:t>
            </a:r>
            <a:r>
              <a:rPr lang="ja-JP" altLang="en-US" sz="1400" dirty="0" smtClean="0">
                <a:solidFill>
                  <a:schemeClr val="tx1"/>
                </a:solidFill>
                <a:latin typeface="BIZ UDPゴシック" panose="020B0400000000000000" pitchFamily="50" charset="-128"/>
                <a:ea typeface="BIZ UDPゴシック" panose="020B0400000000000000" pitchFamily="50" charset="-128"/>
              </a:rPr>
              <a:t>会議では、各福祉区の地域包括支援センターごとに</a:t>
            </a:r>
            <a:r>
              <a:rPr lang="ja-JP" altLang="en-US" sz="1400" dirty="0">
                <a:solidFill>
                  <a:schemeClr val="tx1"/>
                </a:solidFill>
                <a:latin typeface="BIZ UDPゴシック" panose="020B0400000000000000" pitchFamily="50" charset="-128"/>
                <a:ea typeface="BIZ UDPゴシック" panose="020B0400000000000000" pitchFamily="50" charset="-128"/>
              </a:rPr>
              <a:t>テーマを設定し</a:t>
            </a:r>
            <a:r>
              <a:rPr lang="ja-JP" altLang="en-US" sz="1400" dirty="0" smtClean="0">
                <a:solidFill>
                  <a:schemeClr val="tx1"/>
                </a:solidFill>
                <a:latin typeface="BIZ UDPゴシック" panose="020B0400000000000000" pitchFamily="50" charset="-128"/>
                <a:ea typeface="BIZ UDPゴシック" panose="020B0400000000000000" pitchFamily="50" charset="-128"/>
              </a:rPr>
              <a:t>、住民同士の支え合い活動を行っている者が集まり、それぞれ、地域の現状・活動内容・課題・解決策等の意見交換を行った。</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sz="8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00" dirty="0" smtClean="0">
                <a:solidFill>
                  <a:schemeClr val="tx1"/>
                </a:solidFill>
                <a:latin typeface="BIZ UDPゴシック" panose="020B0400000000000000" pitchFamily="50" charset="-128"/>
                <a:ea typeface="BIZ UDPゴシック" panose="020B0400000000000000" pitchFamily="50" charset="-128"/>
              </a:rPr>
              <a:t>② 集合住宅の居住者や地域活動に出てこない住民とのつながりづくり、交通の便・移動手段、担い手の不足などの課題と対策がみられた。</a:t>
            </a:r>
          </a:p>
        </p:txBody>
      </p:sp>
      <p:sp>
        <p:nvSpPr>
          <p:cNvPr id="62" name="スライド番号プレースホルダー 2"/>
          <p:cNvSpPr>
            <a:spLocks noGrp="1"/>
          </p:cNvSpPr>
          <p:nvPr>
            <p:ph type="sldNum" sz="quarter" idx="12"/>
          </p:nvPr>
        </p:nvSpPr>
        <p:spPr>
          <a:xfrm>
            <a:off x="8728104" y="6489169"/>
            <a:ext cx="320574" cy="365125"/>
          </a:xfrm>
        </p:spPr>
        <p:txBody>
          <a:bodyPr/>
          <a:lstStyle/>
          <a:p>
            <a:fld id="{5134FBA7-D862-4B44-8F6D-88A96C94C398}" type="slidenum">
              <a:rPr lang="ja-JP" altLang="en-US" sz="18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pPr/>
              <a:t>3</a:t>
            </a:fld>
            <a:endPar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0" y="653641"/>
            <a:ext cx="6991350" cy="646331"/>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a:spAutoFit/>
          </a:bodyPr>
          <a:lstStyle/>
          <a:p>
            <a:pPr marL="143928" algn="just" defTabSz="913943" fontAlgn="auto">
              <a:spcBef>
                <a:spcPts val="0"/>
              </a:spcBef>
              <a:spcAft>
                <a:spcPts val="0"/>
              </a:spcAft>
            </a:pPr>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3928" algn="just" defTabSz="913943" fontAlgn="auto">
              <a:spcBef>
                <a:spcPts val="0"/>
              </a:spcBef>
              <a:spcAft>
                <a:spcPts val="0"/>
              </a:spcAft>
            </a:pPr>
            <a:r>
              <a:rPr lang="ja-JP" altLang="en-US" sz="20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〇</a:t>
            </a:r>
            <a:r>
              <a:rPr lang="ja-JP" altLang="en-US" sz="20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地域の支え合い活動</a:t>
            </a:r>
            <a:r>
              <a:rPr lang="ja-JP" altLang="en-US" sz="20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に関する地域の課題と対策</a:t>
            </a:r>
            <a:endParaRPr lang="en-US" altLang="ja-JP" sz="2000" b="1"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43928" algn="ctr" defTabSz="913943" fontAlgn="auto">
              <a:spcBef>
                <a:spcPts val="0"/>
              </a:spcBef>
              <a:spcAft>
                <a:spcPts val="0"/>
              </a:spcAft>
            </a:pPr>
            <a:endParaRPr lang="en-US" altLang="ja-JP" sz="800" dirty="0">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3" name="正方形/長方形 12"/>
          <p:cNvSpPr/>
          <p:nvPr/>
        </p:nvSpPr>
        <p:spPr>
          <a:xfrm>
            <a:off x="3824631" y="2724243"/>
            <a:ext cx="3677208" cy="3828193"/>
          </a:xfrm>
          <a:prstGeom prst="rect">
            <a:avLst/>
          </a:prstGeom>
          <a:solidFill>
            <a:schemeClr val="accent3">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400" dirty="0" smtClean="0">
                <a:solidFill>
                  <a:schemeClr val="tx1"/>
                </a:solidFill>
                <a:latin typeface="BIZ UDPゴシック" panose="020B0400000000000000" pitchFamily="50" charset="-128"/>
                <a:ea typeface="BIZ UDPゴシック" panose="020B0400000000000000" pitchFamily="50" charset="-128"/>
              </a:rPr>
              <a:t>地域で行われている対策の例</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a:p>
            <a:pPr algn="ctr"/>
            <a:r>
              <a:rPr lang="ja-JP" altLang="en-US" sz="1400" dirty="0" smtClean="0">
                <a:solidFill>
                  <a:schemeClr val="tx1"/>
                </a:solidFill>
                <a:latin typeface="BIZ UDPゴシック" panose="020B0400000000000000" pitchFamily="50" charset="-128"/>
                <a:ea typeface="BIZ UDPゴシック" panose="020B0400000000000000" pitchFamily="50" charset="-128"/>
              </a:rPr>
              <a:t>（全ての学区で行われてはいない）</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9" name="正方形/長方形 28"/>
          <p:cNvSpPr/>
          <p:nvPr/>
        </p:nvSpPr>
        <p:spPr>
          <a:xfrm>
            <a:off x="3922184" y="5907337"/>
            <a:ext cx="3495534" cy="504667"/>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BIZ UDPゴシック" panose="020B0400000000000000" pitchFamily="50" charset="-128"/>
                <a:ea typeface="BIZ UDPゴシック" panose="020B0400000000000000" pitchFamily="50" charset="-128"/>
              </a:rPr>
              <a:t>・神社や個人宅（ログハウス）など、町内会の集会所以外の場所で通いの場を開催</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30" name="正方形/長方形 29"/>
          <p:cNvSpPr/>
          <p:nvPr/>
        </p:nvSpPr>
        <p:spPr>
          <a:xfrm>
            <a:off x="3914297" y="4614239"/>
            <a:ext cx="3495534" cy="568112"/>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BIZ UDPゴシック" panose="020B0400000000000000" pitchFamily="50" charset="-128"/>
                <a:ea typeface="BIZ UDPゴシック" panose="020B0400000000000000" pitchFamily="50" charset="-128"/>
              </a:rPr>
              <a:t>・アダプト事業やサロンなど様々な補助</a:t>
            </a:r>
            <a:r>
              <a:rPr lang="ja-JP" altLang="en-US" sz="1400" dirty="0">
                <a:solidFill>
                  <a:schemeClr val="tx1"/>
                </a:solidFill>
                <a:latin typeface="BIZ UDPゴシック" panose="020B0400000000000000" pitchFamily="50" charset="-128"/>
                <a:ea typeface="BIZ UDPゴシック" panose="020B0400000000000000" pitchFamily="50" charset="-128"/>
              </a:rPr>
              <a:t>金</a:t>
            </a:r>
            <a:r>
              <a:rPr lang="ja-JP" altLang="en-US" sz="1400" dirty="0" smtClean="0">
                <a:solidFill>
                  <a:schemeClr val="tx1"/>
                </a:solidFill>
                <a:latin typeface="BIZ UDPゴシック" panose="020B0400000000000000" pitchFamily="50" charset="-128"/>
                <a:ea typeface="BIZ UDPゴシック" panose="020B0400000000000000" pitchFamily="50" charset="-128"/>
              </a:rPr>
              <a:t>を、年</a:t>
            </a:r>
            <a:r>
              <a:rPr lang="ja-JP" altLang="en-US" sz="1400" dirty="0">
                <a:solidFill>
                  <a:schemeClr val="tx1"/>
                </a:solidFill>
                <a:latin typeface="BIZ UDPゴシック" panose="020B0400000000000000" pitchFamily="50" charset="-128"/>
                <a:ea typeface="BIZ UDPゴシック" panose="020B0400000000000000" pitchFamily="50" charset="-128"/>
              </a:rPr>
              <a:t>ごと</a:t>
            </a:r>
            <a:r>
              <a:rPr lang="ja-JP" altLang="en-US" sz="1400" dirty="0" smtClean="0">
                <a:solidFill>
                  <a:schemeClr val="tx1"/>
                </a:solidFill>
                <a:latin typeface="BIZ UDPゴシック" panose="020B0400000000000000" pitchFamily="50" charset="-128"/>
                <a:ea typeface="BIZ UDPゴシック" panose="020B0400000000000000" pitchFamily="50" charset="-128"/>
              </a:rPr>
              <a:t>に支給を受けて活動を継続</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p:txBody>
      </p:sp>
      <p:sp>
        <p:nvSpPr>
          <p:cNvPr id="33" name="正方形/長方形 32"/>
          <p:cNvSpPr/>
          <p:nvPr/>
        </p:nvSpPr>
        <p:spPr>
          <a:xfrm>
            <a:off x="3914297" y="5273135"/>
            <a:ext cx="3495534" cy="543418"/>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BIZ UDPゴシック" panose="020B0400000000000000" pitchFamily="50" charset="-128"/>
                <a:ea typeface="BIZ UDPゴシック" panose="020B0400000000000000" pitchFamily="50" charset="-128"/>
              </a:rPr>
              <a:t>・認知症専門の病院が認知症カフェを実施し、地域住民が幅広に参加</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p:txBody>
      </p:sp>
      <p:grpSp>
        <p:nvGrpSpPr>
          <p:cNvPr id="35" name="グループ化 34"/>
          <p:cNvGrpSpPr/>
          <p:nvPr/>
        </p:nvGrpSpPr>
        <p:grpSpPr>
          <a:xfrm>
            <a:off x="228600" y="2740692"/>
            <a:ext cx="3386461" cy="3828193"/>
            <a:chOff x="628144" y="2858356"/>
            <a:chExt cx="3386461" cy="3828193"/>
          </a:xfrm>
        </p:grpSpPr>
        <p:sp>
          <p:nvSpPr>
            <p:cNvPr id="36" name="正方形/長方形 35"/>
            <p:cNvSpPr/>
            <p:nvPr/>
          </p:nvSpPr>
          <p:spPr>
            <a:xfrm>
              <a:off x="628144" y="2858356"/>
              <a:ext cx="3386461" cy="3828193"/>
            </a:xfrm>
            <a:prstGeom prst="rect">
              <a:avLst/>
            </a:prstGeom>
            <a:solidFill>
              <a:schemeClr val="accent3">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400" dirty="0" smtClean="0">
                  <a:solidFill>
                    <a:schemeClr val="tx1"/>
                  </a:solidFill>
                  <a:latin typeface="BIZ UDPゴシック" panose="020B0400000000000000" pitchFamily="50" charset="-128"/>
                  <a:ea typeface="BIZ UDPゴシック" panose="020B0400000000000000" pitchFamily="50" charset="-128"/>
                </a:rPr>
                <a:t>地域が抱える支え合い活動</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a:p>
              <a:pPr algn="ctr"/>
              <a:r>
                <a:rPr lang="ja-JP" altLang="en-US" sz="1400" dirty="0" smtClean="0">
                  <a:solidFill>
                    <a:schemeClr val="tx1"/>
                  </a:solidFill>
                  <a:latin typeface="BIZ UDPゴシック" panose="020B0400000000000000" pitchFamily="50" charset="-128"/>
                  <a:ea typeface="BIZ UDPゴシック" panose="020B0400000000000000" pitchFamily="50" charset="-128"/>
                </a:rPr>
                <a:t>の課題の例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37" name="正方形/長方形 36"/>
            <p:cNvSpPr/>
            <p:nvPr/>
          </p:nvSpPr>
          <p:spPr>
            <a:xfrm>
              <a:off x="715271" y="3426117"/>
              <a:ext cx="3199086" cy="495956"/>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smtClean="0">
                  <a:solidFill>
                    <a:schemeClr val="tx1"/>
                  </a:solidFill>
                  <a:latin typeface="BIZ UDPゴシック" panose="020B0400000000000000" pitchFamily="50" charset="-128"/>
                  <a:ea typeface="BIZ UDPゴシック" panose="020B0400000000000000" pitchFamily="50" charset="-128"/>
                </a:rPr>
                <a:t>マンションが多く交流が希薄で、地域の見守り体制を作るのが難しい</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38" name="正方形/長方形 37"/>
            <p:cNvSpPr/>
            <p:nvPr/>
          </p:nvSpPr>
          <p:spPr>
            <a:xfrm>
              <a:off x="705878" y="4497018"/>
              <a:ext cx="3199086" cy="461789"/>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BIZ UDPゴシック" panose="020B0400000000000000" pitchFamily="50" charset="-128"/>
                  <a:ea typeface="BIZ UDPゴシック" panose="020B0400000000000000" pitchFamily="50" charset="-128"/>
                </a:rPr>
                <a:t>・通いの場へ参加するための移動手段がない住民がいる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39" name="正方形/長方形 38"/>
            <p:cNvSpPr/>
            <p:nvPr/>
          </p:nvSpPr>
          <p:spPr>
            <a:xfrm>
              <a:off x="715271" y="5013993"/>
              <a:ext cx="3199086" cy="471576"/>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BIZ UDPゴシック" panose="020B0400000000000000" pitchFamily="50" charset="-128"/>
                  <a:ea typeface="BIZ UDPゴシック" panose="020B0400000000000000" pitchFamily="50" charset="-128"/>
                </a:rPr>
                <a:t>・デイ事業者が地域貢献で移動支援を行っているが、費用は持ち出しに</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40" name="正方形/長方形 39"/>
            <p:cNvSpPr/>
            <p:nvPr/>
          </p:nvSpPr>
          <p:spPr>
            <a:xfrm>
              <a:off x="721831" y="6067516"/>
              <a:ext cx="3199086" cy="486716"/>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BIZ UDPゴシック" panose="020B0400000000000000" pitchFamily="50" charset="-128"/>
                  <a:ea typeface="BIZ UDPゴシック" panose="020B0400000000000000" pitchFamily="50" charset="-128"/>
                </a:rPr>
                <a:t>・通いの場が町内の人限定だったり、空白でまったくない地区がある</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p:txBody>
        </p:sp>
        <p:sp>
          <p:nvSpPr>
            <p:cNvPr id="42" name="正方形/長方形 41"/>
            <p:cNvSpPr/>
            <p:nvPr/>
          </p:nvSpPr>
          <p:spPr>
            <a:xfrm>
              <a:off x="715271" y="3977259"/>
              <a:ext cx="3199086" cy="464573"/>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BIZ UDPゴシック" panose="020B0400000000000000" pitchFamily="50" charset="-128"/>
                  <a:ea typeface="BIZ UDPゴシック" panose="020B0400000000000000" pitchFamily="50" charset="-128"/>
                </a:rPr>
                <a:t>・普段からのつながりがない住民は、災害時の避難に不安・困難がある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43" name="正方形/長方形 42"/>
            <p:cNvSpPr/>
            <p:nvPr/>
          </p:nvSpPr>
          <p:spPr>
            <a:xfrm>
              <a:off x="721831" y="5540755"/>
              <a:ext cx="3199086" cy="471575"/>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BIZ UDPゴシック" panose="020B0400000000000000" pitchFamily="50" charset="-128"/>
                  <a:ea typeface="BIZ UDPゴシック" panose="020B0400000000000000" pitchFamily="50" charset="-128"/>
                </a:rPr>
                <a:t>・支え合い活動の担い手不足や高齢化を懸念</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grpSp>
      <p:sp>
        <p:nvSpPr>
          <p:cNvPr id="3" name="右矢印 2"/>
          <p:cNvSpPr/>
          <p:nvPr/>
        </p:nvSpPr>
        <p:spPr>
          <a:xfrm flipH="1">
            <a:off x="3483006" y="4115985"/>
            <a:ext cx="375610" cy="10620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3922184" y="3302500"/>
            <a:ext cx="3495534" cy="568112"/>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BIZ UDPゴシック" panose="020B0400000000000000" pitchFamily="50" charset="-128"/>
                <a:ea typeface="BIZ UDPゴシック" panose="020B0400000000000000" pitchFamily="50" charset="-128"/>
              </a:rPr>
              <a:t>・自主防災活動を通じた見守りや、サロンや声掛けを通じた見守り交流を進めている</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3" name="正方形/長方形 22"/>
          <p:cNvSpPr/>
          <p:nvPr/>
        </p:nvSpPr>
        <p:spPr>
          <a:xfrm>
            <a:off x="3922184" y="3961396"/>
            <a:ext cx="3495534" cy="568112"/>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BIZ UDPゴシック" panose="020B0400000000000000" pitchFamily="50" charset="-128"/>
                <a:ea typeface="BIZ UDPゴシック" panose="020B0400000000000000" pitchFamily="50" charset="-128"/>
              </a:rPr>
              <a:t>・住民団体（協議体）による移動支援サービスを実施</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 name="四角形吹き出し 1"/>
          <p:cNvSpPr/>
          <p:nvPr/>
        </p:nvSpPr>
        <p:spPr>
          <a:xfrm>
            <a:off x="7612803" y="5405900"/>
            <a:ext cx="1313442" cy="823729"/>
          </a:xfrm>
          <a:prstGeom prst="wedgeRectCallout">
            <a:avLst>
              <a:gd name="adj1" fmla="val -61877"/>
              <a:gd name="adj2" fmla="val -20855"/>
            </a:avLst>
          </a:prstGeom>
          <a:solidFill>
            <a:schemeClr val="accent1">
              <a:lumMod val="20000"/>
              <a:lumOff val="80000"/>
            </a:schemeClr>
          </a:solidFill>
          <a:ln w="19050"/>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1200" dirty="0" smtClean="0">
                <a:latin typeface="BIZ UDPゴシック" panose="020B0400000000000000" pitchFamily="50" charset="-128"/>
                <a:ea typeface="BIZ UDPゴシック" panose="020B0400000000000000" pitchFamily="50" charset="-128"/>
              </a:rPr>
              <a:t>地域の事業者を地域づくりの担い手に取り込む工夫</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4" name="四角形吹き出し 23"/>
          <p:cNvSpPr/>
          <p:nvPr/>
        </p:nvSpPr>
        <p:spPr>
          <a:xfrm>
            <a:off x="7612803" y="3122638"/>
            <a:ext cx="1313442" cy="823729"/>
          </a:xfrm>
          <a:prstGeom prst="wedgeRectCallout">
            <a:avLst>
              <a:gd name="adj1" fmla="val -61877"/>
              <a:gd name="adj2" fmla="val -20855"/>
            </a:avLst>
          </a:prstGeom>
          <a:solidFill>
            <a:schemeClr val="accent1">
              <a:lumMod val="20000"/>
              <a:lumOff val="80000"/>
            </a:schemeClr>
          </a:solidFill>
          <a:ln w="19050"/>
        </p:spPr>
        <p:style>
          <a:lnRef idx="2">
            <a:schemeClr val="accent5"/>
          </a:lnRef>
          <a:fillRef idx="1">
            <a:schemeClr val="lt1"/>
          </a:fillRef>
          <a:effectRef idx="0">
            <a:schemeClr val="accent5"/>
          </a:effectRef>
          <a:fontRef idx="minor">
            <a:schemeClr val="dk1"/>
          </a:fontRef>
        </p:style>
        <p:txBody>
          <a:bodyPr rtlCol="0" anchor="ctr"/>
          <a:lstStyle/>
          <a:p>
            <a:r>
              <a:rPr lang="ja-JP" altLang="en-US" sz="1200" dirty="0" smtClean="0">
                <a:latin typeface="BIZ UDPゴシック" panose="020B0400000000000000" pitchFamily="50" charset="-128"/>
                <a:ea typeface="BIZ UDPゴシック" panose="020B0400000000000000" pitchFamily="50" charset="-128"/>
              </a:rPr>
              <a:t>防災・災害避難を目的（契機）にした支え合い・関係づくり</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5" name="四角形吹き出し 24"/>
          <p:cNvSpPr/>
          <p:nvPr/>
        </p:nvSpPr>
        <p:spPr>
          <a:xfrm>
            <a:off x="7612803" y="4264269"/>
            <a:ext cx="1313442" cy="823729"/>
          </a:xfrm>
          <a:prstGeom prst="wedgeRectCallout">
            <a:avLst>
              <a:gd name="adj1" fmla="val -61877"/>
              <a:gd name="adj2" fmla="val -20855"/>
            </a:avLst>
          </a:prstGeom>
          <a:solidFill>
            <a:schemeClr val="accent1">
              <a:lumMod val="20000"/>
              <a:lumOff val="80000"/>
            </a:schemeClr>
          </a:solidFill>
          <a:ln w="19050"/>
        </p:spPr>
        <p:style>
          <a:lnRef idx="2">
            <a:schemeClr val="accent5"/>
          </a:lnRef>
          <a:fillRef idx="1">
            <a:schemeClr val="lt1"/>
          </a:fillRef>
          <a:effectRef idx="0">
            <a:schemeClr val="accent5"/>
          </a:effectRef>
          <a:fontRef idx="minor">
            <a:schemeClr val="dk1"/>
          </a:fontRef>
        </p:style>
        <p:txBody>
          <a:bodyPr rtlCol="0" anchor="ctr"/>
          <a:lstStyle/>
          <a:p>
            <a:r>
              <a:rPr lang="ja-JP" altLang="en-US" sz="1200" dirty="0">
                <a:latin typeface="BIZ UDPゴシック" panose="020B0400000000000000" pitchFamily="50" charset="-128"/>
                <a:ea typeface="BIZ UDPゴシック" panose="020B0400000000000000" pitchFamily="50" charset="-128"/>
              </a:rPr>
              <a:t>住民互助に</a:t>
            </a:r>
            <a:r>
              <a:rPr lang="ja-JP" altLang="en-US" sz="1200" dirty="0" smtClean="0">
                <a:latin typeface="BIZ UDPゴシック" panose="020B0400000000000000" pitchFamily="50" charset="-128"/>
                <a:ea typeface="BIZ UDPゴシック" panose="020B0400000000000000" pitchFamily="50" charset="-128"/>
              </a:rPr>
              <a:t>よる日常の困りごと解決活動を促進</a:t>
            </a:r>
            <a:endParaRPr kumimoji="1" lang="ja-JP" altLang="en-US"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50582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144000" cy="513567"/>
          </a:xfrm>
          <a:prstGeom prst="rect">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latin typeface="BIZ UDPゴシック" panose="020B0400000000000000" pitchFamily="50" charset="-128"/>
                <a:ea typeface="BIZ UDPゴシック" panose="020B0400000000000000" pitchFamily="50" charset="-128"/>
              </a:rPr>
              <a:t>３</a:t>
            </a:r>
            <a:r>
              <a:rPr lang="ja-JP" altLang="en-US" sz="2400" dirty="0">
                <a:latin typeface="BIZ UDPゴシック" panose="020B0400000000000000" pitchFamily="50" charset="-128"/>
                <a:ea typeface="BIZ UDPゴシック" panose="020B0400000000000000" pitchFamily="50" charset="-128"/>
              </a:rPr>
              <a:t>－</a:t>
            </a:r>
            <a:r>
              <a:rPr lang="ja-JP" altLang="en-US" sz="2400" dirty="0" smtClean="0">
                <a:latin typeface="BIZ UDPゴシック" panose="020B0400000000000000" pitchFamily="50" charset="-128"/>
                <a:ea typeface="BIZ UDPゴシック" panose="020B0400000000000000" pitchFamily="50" charset="-128"/>
              </a:rPr>
              <a:t>２</a:t>
            </a:r>
            <a:r>
              <a:rPr lang="en-US" altLang="ja-JP" sz="2800" dirty="0" smtClean="0">
                <a:latin typeface="BIZ UDPゴシック" panose="020B0400000000000000" pitchFamily="50" charset="-128"/>
                <a:ea typeface="BIZ UDPゴシック" panose="020B0400000000000000" pitchFamily="50" charset="-128"/>
              </a:rPr>
              <a:t>.</a:t>
            </a:r>
            <a:r>
              <a:rPr lang="en-US" altLang="ja-JP" sz="2000" dirty="0" smtClean="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会議で話し合われた地域の実情①</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8" name="スライド番号プレースホルダー 2"/>
          <p:cNvSpPr txBox="1">
            <a:spLocks/>
          </p:cNvSpPr>
          <p:nvPr/>
        </p:nvSpPr>
        <p:spPr>
          <a:xfrm>
            <a:off x="8728104" y="6489169"/>
            <a:ext cx="32057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134FBA7-D862-4B44-8F6D-88A96C94C398}" type="slidenum">
              <a:rPr lang="ja-JP" altLang="en-US" sz="18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pPr/>
              <a:t>4</a:t>
            </a:fld>
            <a:endPar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02336" y="1393363"/>
            <a:ext cx="8539323" cy="5493812"/>
          </a:xfrm>
          <a:prstGeom prst="rect">
            <a:avLst/>
          </a:prstGeom>
          <a:noFill/>
        </p:spPr>
        <p:txBody>
          <a:bodyPr wrap="square" rtlCol="0">
            <a:spAutoFit/>
          </a:bodyPr>
          <a:lstStyle/>
          <a:p>
            <a:r>
              <a:rPr lang="ja-JP" altLang="en-US" sz="1400" b="1" dirty="0">
                <a:latin typeface="BIZ UDPゴシック" panose="020B0400000000000000" pitchFamily="50" charset="-128"/>
                <a:ea typeface="BIZ UDPゴシック" panose="020B0400000000000000" pitchFamily="50" charset="-128"/>
              </a:rPr>
              <a:t>（１）北区中央：自分が住んでいる地区の見守りに</a:t>
            </a:r>
            <a:r>
              <a:rPr lang="ja-JP" altLang="en-US" sz="1400" b="1" dirty="0" smtClean="0">
                <a:latin typeface="BIZ UDPゴシック" panose="020B0400000000000000" pitchFamily="50" charset="-128"/>
                <a:ea typeface="BIZ UDPゴシック" panose="020B0400000000000000" pitchFamily="50" charset="-128"/>
              </a:rPr>
              <a:t>ついて</a:t>
            </a:r>
            <a:endParaRPr lang="en-US" altLang="ja-JP" sz="1400" b="1" dirty="0" smtClean="0">
              <a:latin typeface="BIZ UDPゴシック" panose="020B0400000000000000" pitchFamily="50" charset="-128"/>
              <a:ea typeface="BIZ UDPゴシック" panose="020B0400000000000000" pitchFamily="50" charset="-128"/>
            </a:endParaRPr>
          </a:p>
          <a:p>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➀マンションが多く、かかわりや交流が難しいが、地域の方々とのコミュニケ</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ションは大事。サロンを通じて見守り交流を心がけている。</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②地域でできること、できないことをしっかり整理することがまずは大事だと思った。</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②地域的にいろいろな世代がいるので、世代を超えたつながりの中で大きく考えていく方法もあると思う。</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④地域独自に自主防災活動を通じた見守り活動をおこなっている。</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smtClean="0">
                <a:latin typeface="BIZ UDPゴシック" panose="020B0400000000000000" pitchFamily="50" charset="-128"/>
                <a:ea typeface="BIZ UDPゴシック" panose="020B0400000000000000" pitchFamily="50" charset="-128"/>
              </a:rPr>
              <a:t>⑤</a:t>
            </a:r>
            <a:r>
              <a:rPr lang="ja-JP" altLang="ja-JP" sz="1200" dirty="0" smtClean="0">
                <a:latin typeface="BIZ UDPゴシック" panose="020B0400000000000000" pitchFamily="50" charset="-128"/>
                <a:ea typeface="BIZ UDPゴシック" panose="020B0400000000000000" pitchFamily="50" charset="-128"/>
              </a:rPr>
              <a:t>地域</a:t>
            </a:r>
            <a:r>
              <a:rPr lang="ja-JP" altLang="ja-JP" sz="1200" dirty="0">
                <a:latin typeface="BIZ UDPゴシック" panose="020B0400000000000000" pitchFamily="50" charset="-128"/>
                <a:ea typeface="BIZ UDPゴシック" panose="020B0400000000000000" pitchFamily="50" charset="-128"/>
              </a:rPr>
              <a:t>のゴミ拾い</a:t>
            </a:r>
            <a:r>
              <a:rPr lang="ja-JP" altLang="ja-JP" sz="1200" dirty="0" smtClean="0">
                <a:latin typeface="BIZ UDPゴシック" panose="020B0400000000000000" pitchFamily="50" charset="-128"/>
                <a:ea typeface="BIZ UDPゴシック" panose="020B0400000000000000" pitchFamily="50" charset="-128"/>
              </a:rPr>
              <a:t>活動</a:t>
            </a:r>
            <a:r>
              <a:rPr lang="ja-JP" altLang="en-US" sz="1200" dirty="0" smtClean="0">
                <a:latin typeface="BIZ UDPゴシック" panose="020B0400000000000000" pitchFamily="50" charset="-128"/>
                <a:ea typeface="BIZ UDPゴシック" panose="020B0400000000000000" pitchFamily="50" charset="-128"/>
              </a:rPr>
              <a:t>中に家の</a:t>
            </a:r>
            <a:r>
              <a:rPr lang="ja-JP" altLang="ja-JP" sz="1200" dirty="0" smtClean="0">
                <a:latin typeface="BIZ UDPゴシック" panose="020B0400000000000000" pitchFamily="50" charset="-128"/>
                <a:ea typeface="BIZ UDPゴシック" panose="020B0400000000000000" pitchFamily="50" charset="-128"/>
              </a:rPr>
              <a:t>電気</a:t>
            </a:r>
            <a:r>
              <a:rPr lang="ja-JP" altLang="ja-JP" sz="1200" dirty="0">
                <a:latin typeface="BIZ UDPゴシック" panose="020B0400000000000000" pitchFamily="50" charset="-128"/>
                <a:ea typeface="BIZ UDPゴシック" panose="020B0400000000000000" pitchFamily="50" charset="-128"/>
              </a:rPr>
              <a:t>が点いているかで</a:t>
            </a:r>
            <a:r>
              <a:rPr lang="ja-JP" altLang="ja-JP" sz="1200" dirty="0" smtClean="0">
                <a:latin typeface="BIZ UDPゴシック" panose="020B0400000000000000" pitchFamily="50" charset="-128"/>
                <a:ea typeface="BIZ UDPゴシック" panose="020B0400000000000000" pitchFamily="50" charset="-128"/>
              </a:rPr>
              <a:t>安否確認</a:t>
            </a:r>
            <a:r>
              <a:rPr lang="ja-JP" altLang="en-US" sz="1200" dirty="0" smtClean="0">
                <a:latin typeface="BIZ UDPゴシック" panose="020B0400000000000000" pitchFamily="50" charset="-128"/>
                <a:ea typeface="BIZ UDPゴシック" panose="020B0400000000000000" pitchFamily="50" charset="-128"/>
              </a:rPr>
              <a:t>をする地域</a:t>
            </a:r>
            <a:r>
              <a:rPr lang="ja-JP" altLang="en-US" sz="1200" dirty="0">
                <a:latin typeface="BIZ UDPゴシック" panose="020B0400000000000000" pitchFamily="50" charset="-128"/>
                <a:ea typeface="BIZ UDPゴシック" panose="020B0400000000000000" pitchFamily="50" charset="-128"/>
              </a:rPr>
              <a:t>独自</a:t>
            </a:r>
            <a:r>
              <a:rPr lang="ja-JP" altLang="en-US" sz="1200" dirty="0" smtClean="0">
                <a:latin typeface="BIZ UDPゴシック" panose="020B0400000000000000" pitchFamily="50" charset="-128"/>
                <a:ea typeface="BIZ UDPゴシック" panose="020B0400000000000000" pitchFamily="50" charset="-128"/>
              </a:rPr>
              <a:t>の見守り対策をしている。</a:t>
            </a:r>
            <a:endParaRPr lang="en-US" altLang="ja-JP" sz="1200" dirty="0">
              <a:latin typeface="BIZ UDPゴシック" panose="020B0400000000000000" pitchFamily="50" charset="-128"/>
              <a:ea typeface="BIZ UDPゴシック" panose="020B0400000000000000" pitchFamily="50" charset="-128"/>
            </a:endParaRPr>
          </a:p>
          <a:p>
            <a:endParaRPr lang="en-US" altLang="ja-JP" sz="1200" dirty="0">
              <a:latin typeface="BIZ UDPゴシック" panose="020B0400000000000000" pitchFamily="50" charset="-128"/>
              <a:ea typeface="BIZ UDPゴシック" panose="020B0400000000000000" pitchFamily="50" charset="-128"/>
            </a:endParaRPr>
          </a:p>
          <a:p>
            <a:r>
              <a:rPr lang="ja-JP" altLang="en-US" sz="1400" b="1" dirty="0">
                <a:latin typeface="BIZ UDPゴシック" panose="020B0400000000000000" pitchFamily="50" charset="-128"/>
                <a:ea typeface="BIZ UDPゴシック" panose="020B0400000000000000" pitchFamily="50" charset="-128"/>
              </a:rPr>
              <a:t>（２）北区北：災害時に備えて、今からできる</a:t>
            </a:r>
            <a:r>
              <a:rPr lang="ja-JP" altLang="en-US" sz="1400" b="1" dirty="0" smtClean="0">
                <a:latin typeface="BIZ UDPゴシック" panose="020B0400000000000000" pitchFamily="50" charset="-128"/>
                <a:ea typeface="BIZ UDPゴシック" panose="020B0400000000000000" pitchFamily="50" charset="-128"/>
              </a:rPr>
              <a:t>関係づくり</a:t>
            </a:r>
            <a:endParaRPr lang="en-US" altLang="ja-JP" sz="1400" b="1" dirty="0" smtClean="0">
              <a:latin typeface="BIZ UDPゴシック" panose="020B0400000000000000" pitchFamily="50" charset="-128"/>
              <a:ea typeface="BIZ UDPゴシック" panose="020B0400000000000000" pitchFamily="50" charset="-128"/>
            </a:endParaRPr>
          </a:p>
          <a:p>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⑥大切なのは普段のつながり。いかに普段からのつながりを大事にして災害に備えるかということ。</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⑦安心カプセルの更新を</a:t>
            </a:r>
            <a:r>
              <a:rPr lang="ja-JP" altLang="en-US" sz="1200" dirty="0" smtClean="0">
                <a:latin typeface="BIZ UDPゴシック" panose="020B0400000000000000" pitchFamily="50" charset="-128"/>
                <a:ea typeface="BIZ UDPゴシック" panose="020B0400000000000000" pitchFamily="50" charset="-128"/>
              </a:rPr>
              <a:t>行い、防災の意識を高めている。</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⑧</a:t>
            </a:r>
            <a:r>
              <a:rPr lang="ja-JP" altLang="en-US" sz="1200" dirty="0" smtClean="0">
                <a:latin typeface="BIZ UDPゴシック" panose="020B0400000000000000" pitchFamily="50" charset="-128"/>
                <a:ea typeface="BIZ UDPゴシック" panose="020B0400000000000000" pitchFamily="50" charset="-128"/>
              </a:rPr>
              <a:t>岡山市の要援護者</a:t>
            </a:r>
            <a:r>
              <a:rPr lang="ja-JP" altLang="en-US" sz="1200" dirty="0">
                <a:latin typeface="BIZ UDPゴシック" panose="020B0400000000000000" pitchFamily="50" charset="-128"/>
                <a:ea typeface="BIZ UDPゴシック" panose="020B0400000000000000" pitchFamily="50" charset="-128"/>
              </a:rPr>
              <a:t>台帳</a:t>
            </a:r>
            <a:r>
              <a:rPr lang="ja-JP" altLang="en-US" sz="1200" dirty="0" smtClean="0">
                <a:latin typeface="BIZ UDPゴシック" panose="020B0400000000000000" pitchFamily="50" charset="-128"/>
                <a:ea typeface="BIZ UDPゴシック" panose="020B0400000000000000" pitchFamily="50" charset="-128"/>
              </a:rPr>
              <a:t>リスト</a:t>
            </a:r>
            <a:r>
              <a:rPr lang="ja-JP" altLang="en-US" sz="1200" dirty="0">
                <a:latin typeface="BIZ UDPゴシック" panose="020B0400000000000000" pitchFamily="50" charset="-128"/>
                <a:ea typeface="BIZ UDPゴシック" panose="020B0400000000000000" pitchFamily="50" charset="-128"/>
              </a:rPr>
              <a:t>に</a:t>
            </a:r>
            <a:r>
              <a:rPr lang="ja-JP" altLang="en-US" sz="1200" dirty="0" smtClean="0">
                <a:latin typeface="BIZ UDPゴシック" panose="020B0400000000000000" pitchFamily="50" charset="-128"/>
                <a:ea typeface="BIZ UDPゴシック" panose="020B0400000000000000" pitchFamily="50" charset="-128"/>
              </a:rPr>
              <a:t>加え、支援</a:t>
            </a:r>
            <a:r>
              <a:rPr lang="ja-JP" altLang="en-US" sz="1200" dirty="0">
                <a:latin typeface="BIZ UDPゴシック" panose="020B0400000000000000" pitchFamily="50" charset="-128"/>
                <a:ea typeface="BIZ UDPゴシック" panose="020B0400000000000000" pitchFamily="50" charset="-128"/>
              </a:rPr>
              <a:t>してほしい人だけでのアンケートではなく支援できる人のアンケートもとり独自に取り組んでいる。</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smtClean="0">
                <a:latin typeface="BIZ UDPゴシック" panose="020B0400000000000000" pitchFamily="50" charset="-128"/>
                <a:ea typeface="BIZ UDPゴシック" panose="020B0400000000000000" pitchFamily="50" charset="-128"/>
              </a:rPr>
              <a:t>町内</a:t>
            </a:r>
            <a:r>
              <a:rPr lang="ja-JP" altLang="en-US" sz="1200" dirty="0">
                <a:latin typeface="BIZ UDPゴシック" panose="020B0400000000000000" pitchFamily="50" charset="-128"/>
                <a:ea typeface="BIZ UDPゴシック" panose="020B0400000000000000" pitchFamily="50" charset="-128"/>
              </a:rPr>
              <a:t>独自で助け合い名簿のマッチングをしている</a:t>
            </a:r>
            <a:r>
              <a:rPr lang="ja-JP" altLang="en-US" sz="1200" dirty="0" smtClean="0">
                <a:latin typeface="BIZ UDPゴシック" panose="020B0400000000000000" pitchFamily="50" charset="-128"/>
                <a:ea typeface="BIZ UDPゴシック" panose="020B0400000000000000" pitchFamily="50" charset="-128"/>
              </a:rPr>
              <a:t>。</a:t>
            </a:r>
            <a:endParaRPr lang="en-US" altLang="ja-JP" sz="1200" dirty="0" smtClean="0">
              <a:latin typeface="BIZ UDPゴシック" panose="020B0400000000000000" pitchFamily="50" charset="-128"/>
              <a:ea typeface="BIZ UDPゴシック" panose="020B0400000000000000" pitchFamily="50" charset="-128"/>
            </a:endParaRPr>
          </a:p>
          <a:p>
            <a:r>
              <a:rPr lang="ja-JP" altLang="en-US" sz="1200" dirty="0" smtClean="0">
                <a:latin typeface="BIZ UDPゴシック" panose="020B0400000000000000" pitchFamily="50" charset="-128"/>
                <a:ea typeface="BIZ UDPゴシック" panose="020B0400000000000000" pitchFamily="50" charset="-128"/>
              </a:rPr>
              <a:t>⑨</a:t>
            </a:r>
            <a:r>
              <a:rPr lang="ja-JP" altLang="en-US" sz="1200" dirty="0">
                <a:latin typeface="BIZ UDPゴシック" panose="020B0400000000000000" pitchFamily="50" charset="-128"/>
                <a:ea typeface="BIZ UDPゴシック" panose="020B0400000000000000" pitchFamily="50" charset="-128"/>
              </a:rPr>
              <a:t>日常的な支援ができるお助け隊をつくりたい（普段からの関係づくりになる）</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⑩つながり（近助）が大事。学区単位の大きなくくりでは避難所まで歩いていけない人も出てくる。いかに</a:t>
            </a:r>
            <a:r>
              <a:rPr lang="ja-JP" altLang="en-US" sz="1200" dirty="0" smtClean="0">
                <a:latin typeface="BIZ UDPゴシック" panose="020B0400000000000000" pitchFamily="50" charset="-128"/>
                <a:ea typeface="BIZ UDPゴシック" panose="020B0400000000000000" pitchFamily="50" charset="-128"/>
              </a:rPr>
              <a:t>近助での</a:t>
            </a:r>
            <a:r>
              <a:rPr lang="ja-JP" altLang="en-US" sz="1200" dirty="0">
                <a:latin typeface="BIZ UDPゴシック" panose="020B0400000000000000" pitchFamily="50" charset="-128"/>
                <a:ea typeface="BIZ UDPゴシック" panose="020B0400000000000000" pitchFamily="50" charset="-128"/>
              </a:rPr>
              <a:t>防災を考えていくかが大事。</a:t>
            </a:r>
            <a:endParaRPr lang="en-US" altLang="ja-JP" sz="1200" dirty="0">
              <a:latin typeface="BIZ UDPゴシック" panose="020B0400000000000000" pitchFamily="50" charset="-128"/>
              <a:ea typeface="BIZ UDPゴシック" panose="020B0400000000000000" pitchFamily="50" charset="-128"/>
            </a:endParaRPr>
          </a:p>
          <a:p>
            <a:endParaRPr lang="en-US" altLang="ja-JP" sz="1200" dirty="0">
              <a:latin typeface="BIZ UDPゴシック" panose="020B0400000000000000" pitchFamily="50" charset="-128"/>
              <a:ea typeface="BIZ UDPゴシック" panose="020B0400000000000000" pitchFamily="50" charset="-128"/>
            </a:endParaRPr>
          </a:p>
          <a:p>
            <a:r>
              <a:rPr lang="ja-JP" altLang="en-US" sz="1400" b="1" dirty="0"/>
              <a:t>（</a:t>
            </a:r>
            <a:r>
              <a:rPr lang="ja-JP" altLang="en-US" sz="1400" b="1" dirty="0">
                <a:latin typeface="BIZ UDPゴシック" panose="020B0400000000000000" pitchFamily="50" charset="-128"/>
                <a:ea typeface="BIZ UDPゴシック" panose="020B0400000000000000" pitchFamily="50" charset="-128"/>
              </a:rPr>
              <a:t>３）中区：お互いに協力し合える</a:t>
            </a:r>
            <a:r>
              <a:rPr lang="ja-JP" altLang="en-US" sz="1400" b="1" dirty="0" smtClean="0">
                <a:latin typeface="BIZ UDPゴシック" panose="020B0400000000000000" pitchFamily="50" charset="-128"/>
                <a:ea typeface="BIZ UDPゴシック" panose="020B0400000000000000" pitchFamily="50" charset="-128"/>
              </a:rPr>
              <a:t>ネットワークづくり</a:t>
            </a:r>
            <a:endParaRPr lang="en-US" altLang="ja-JP" sz="1400" b="1" dirty="0" smtClean="0">
              <a:latin typeface="BIZ UDPゴシック" panose="020B0400000000000000" pitchFamily="50" charset="-128"/>
              <a:ea typeface="BIZ UDPゴシック" panose="020B0400000000000000" pitchFamily="50" charset="-128"/>
            </a:endParaRPr>
          </a:p>
          <a:p>
            <a:endParaRPr lang="en-US" altLang="ja-JP" sz="1200" dirty="0">
              <a:latin typeface="BIZ UDPゴシック" panose="020B0400000000000000" pitchFamily="50" charset="-128"/>
              <a:ea typeface="BIZ UDPゴシック" panose="020B0400000000000000" pitchFamily="50" charset="-128"/>
            </a:endParaRPr>
          </a:p>
          <a:p>
            <a:r>
              <a:rPr lang="ja-JP" altLang="en-US" sz="1200" smtClean="0">
                <a:latin typeface="BIZ UDPゴシック" panose="020B0400000000000000" pitchFamily="50" charset="-128"/>
                <a:ea typeface="BIZ UDPゴシック" panose="020B0400000000000000" pitchFamily="50" charset="-128"/>
              </a:rPr>
              <a:t>⑪「旭竜助け合い隊</a:t>
            </a:r>
            <a:r>
              <a:rPr lang="ja-JP" altLang="en-US" sz="1200" dirty="0" smtClean="0">
                <a:latin typeface="BIZ UDPゴシック" panose="020B0400000000000000" pitchFamily="50" charset="-128"/>
                <a:ea typeface="BIZ UDPゴシック" panose="020B0400000000000000" pitchFamily="50" charset="-128"/>
              </a:rPr>
              <a:t>」を</a:t>
            </a:r>
            <a:r>
              <a:rPr lang="en-US" altLang="ja-JP" sz="1200" dirty="0" smtClean="0">
                <a:latin typeface="BIZ UDPゴシック" panose="020B0400000000000000" pitchFamily="50" charset="-128"/>
                <a:ea typeface="BIZ UDPゴシック" panose="020B0400000000000000" pitchFamily="50" charset="-128"/>
              </a:rPr>
              <a:t>R2.9</a:t>
            </a:r>
            <a:r>
              <a:rPr lang="ja-JP" altLang="en-US" sz="1200" dirty="0" smtClean="0">
                <a:latin typeface="BIZ UDPゴシック" panose="020B0400000000000000" pitchFamily="50" charset="-128"/>
                <a:ea typeface="BIZ UDPゴシック" panose="020B0400000000000000" pitchFamily="50" charset="-128"/>
              </a:rPr>
              <a:t>に開始し、ゴミ出し、家事手伝い、草取りなどの活動を行っている。サポーター数も</a:t>
            </a:r>
            <a:r>
              <a:rPr lang="en-US" altLang="ja-JP" sz="1200" dirty="0" smtClean="0">
                <a:latin typeface="BIZ UDPゴシック" panose="020B0400000000000000" pitchFamily="50" charset="-128"/>
                <a:ea typeface="BIZ UDPゴシック" panose="020B0400000000000000" pitchFamily="50" charset="-128"/>
              </a:rPr>
              <a:t>25</a:t>
            </a:r>
            <a:r>
              <a:rPr lang="ja-JP" altLang="en-US" sz="1200" dirty="0" smtClean="0">
                <a:latin typeface="BIZ UDPゴシック" panose="020B0400000000000000" pitchFamily="50" charset="-128"/>
                <a:ea typeface="BIZ UDPゴシック" panose="020B0400000000000000" pitchFamily="50" charset="-128"/>
              </a:rPr>
              <a:t>名に増え令和</a:t>
            </a:r>
            <a:r>
              <a:rPr lang="en-US" altLang="ja-JP" sz="1200" dirty="0" smtClean="0">
                <a:latin typeface="BIZ UDPゴシック" panose="020B0400000000000000" pitchFamily="50" charset="-128"/>
                <a:ea typeface="BIZ UDPゴシック" panose="020B0400000000000000" pitchFamily="50" charset="-128"/>
              </a:rPr>
              <a:t>5</a:t>
            </a:r>
            <a:r>
              <a:rPr lang="ja-JP" altLang="en-US" sz="1200" dirty="0" smtClean="0">
                <a:latin typeface="BIZ UDPゴシック" panose="020B0400000000000000" pitchFamily="50" charset="-128"/>
                <a:ea typeface="BIZ UDPゴシック" panose="020B0400000000000000" pitchFamily="50" charset="-128"/>
              </a:rPr>
              <a:t>年</a:t>
            </a:r>
            <a:r>
              <a:rPr lang="en-US" altLang="ja-JP" sz="1200" dirty="0" smtClean="0">
                <a:latin typeface="BIZ UDPゴシック" panose="020B0400000000000000" pitchFamily="50" charset="-128"/>
                <a:ea typeface="BIZ UDPゴシック" panose="020B0400000000000000" pitchFamily="50" charset="-128"/>
              </a:rPr>
              <a:t>4</a:t>
            </a:r>
            <a:r>
              <a:rPr lang="ja-JP" altLang="en-US" sz="1200" dirty="0" smtClean="0">
                <a:latin typeface="BIZ UDPゴシック" panose="020B0400000000000000" pitchFamily="50" charset="-128"/>
                <a:ea typeface="BIZ UDPゴシック" panose="020B0400000000000000" pitchFamily="50" charset="-128"/>
              </a:rPr>
              <a:t>～</a:t>
            </a:r>
            <a:r>
              <a:rPr lang="en-US" altLang="ja-JP" sz="1200" dirty="0" smtClean="0">
                <a:latin typeface="BIZ UDPゴシック" panose="020B0400000000000000" pitchFamily="50" charset="-128"/>
                <a:ea typeface="BIZ UDPゴシック" panose="020B0400000000000000" pitchFamily="50" charset="-128"/>
              </a:rPr>
              <a:t>9</a:t>
            </a:r>
            <a:r>
              <a:rPr lang="ja-JP" altLang="en-US" sz="1200" dirty="0" smtClean="0">
                <a:latin typeface="BIZ UDPゴシック" panose="020B0400000000000000" pitchFamily="50" charset="-128"/>
                <a:ea typeface="BIZ UDPゴシック" panose="020B0400000000000000" pitchFamily="50" charset="-128"/>
              </a:rPr>
              <a:t>月実績で９１７件の活動実績がある。</a:t>
            </a:r>
            <a:endParaRPr lang="en-US" altLang="ja-JP" sz="1200" dirty="0" smtClean="0">
              <a:latin typeface="BIZ UDPゴシック" panose="020B0400000000000000" pitchFamily="50" charset="-128"/>
              <a:ea typeface="BIZ UDPゴシック" panose="020B0400000000000000" pitchFamily="50" charset="-128"/>
            </a:endParaRPr>
          </a:p>
          <a:p>
            <a:r>
              <a:rPr lang="ja-JP" altLang="en-US" sz="1200" dirty="0" smtClean="0">
                <a:latin typeface="BIZ UDPゴシック" panose="020B0400000000000000" pitchFamily="50" charset="-128"/>
                <a:ea typeface="BIZ UDPゴシック" panose="020B0400000000000000" pitchFamily="50" charset="-128"/>
              </a:rPr>
              <a:t>⑫</a:t>
            </a:r>
            <a:r>
              <a:rPr lang="ja-JP" altLang="en-US" sz="1200" dirty="0">
                <a:latin typeface="BIZ UDPゴシック" panose="020B0400000000000000" pitchFamily="50" charset="-128"/>
                <a:ea typeface="BIZ UDPゴシック" panose="020B0400000000000000" pitchFamily="50" charset="-128"/>
              </a:rPr>
              <a:t>通いの場として普段からのコミュニケーションをとることが大事だとは思っているが、通いの場への参加をするためには、その場所まで行く移動手段も併せて考える必要がある。</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⑬より参加しやすい</a:t>
            </a:r>
            <a:r>
              <a:rPr lang="ja-JP" altLang="en-US" sz="1200" dirty="0" smtClean="0">
                <a:latin typeface="BIZ UDPゴシック" panose="020B0400000000000000" pitchFamily="50" charset="-128"/>
                <a:ea typeface="BIZ UDPゴシック" panose="020B0400000000000000" pitchFamily="50" charset="-128"/>
              </a:rPr>
              <a:t>仕組みづくりをつくるなかで、</a:t>
            </a:r>
            <a:r>
              <a:rPr lang="ja-JP" altLang="en-US" sz="1200" dirty="0">
                <a:latin typeface="BIZ UDPゴシック" panose="020B0400000000000000" pitchFamily="50" charset="-128"/>
                <a:ea typeface="BIZ UDPゴシック" panose="020B0400000000000000" pitchFamily="50" charset="-128"/>
              </a:rPr>
              <a:t>担い手不足が懸念される。高齢者だけでなく学生ボランティアや若い人など世代を超えたつながりがあってもいいのではないか。</a:t>
            </a:r>
            <a:endParaRPr lang="en-US" altLang="ja-JP" sz="1200" dirty="0">
              <a:latin typeface="BIZ UDPゴシック" panose="020B0400000000000000" pitchFamily="50" charset="-128"/>
              <a:ea typeface="BIZ UDPゴシック" panose="020B0400000000000000" pitchFamily="50" charset="-128"/>
            </a:endParaRPr>
          </a:p>
          <a:p>
            <a:endParaRPr kumimoji="1" lang="ja-JP" altLang="en-US" sz="900" dirty="0">
              <a:latin typeface="BIZ UDPゴシック" panose="020B0400000000000000" pitchFamily="50" charset="-128"/>
              <a:ea typeface="BIZ UDPゴシック" panose="020B0400000000000000" pitchFamily="50" charset="-128"/>
            </a:endParaRPr>
          </a:p>
        </p:txBody>
      </p:sp>
      <p:sp>
        <p:nvSpPr>
          <p:cNvPr id="10" name="正方形/長方形 9"/>
          <p:cNvSpPr/>
          <p:nvPr/>
        </p:nvSpPr>
        <p:spPr>
          <a:xfrm>
            <a:off x="2442879" y="735406"/>
            <a:ext cx="4258235" cy="436118"/>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BIZ UDPゴシック" panose="020B0400000000000000" pitchFamily="50" charset="-128"/>
                <a:ea typeface="BIZ UDPゴシック" panose="020B0400000000000000" pitchFamily="50" charset="-128"/>
              </a:rPr>
              <a:t>福祉区ごとの会議のテーマと参加者の意見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98980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34651" y="947955"/>
            <a:ext cx="8474697" cy="5539978"/>
          </a:xfrm>
          <a:prstGeom prst="rect">
            <a:avLst/>
          </a:prstGeom>
          <a:noFill/>
        </p:spPr>
        <p:txBody>
          <a:bodyPr wrap="square" rtlCol="0">
            <a:spAutoFit/>
          </a:bodyPr>
          <a:lstStyle/>
          <a:p>
            <a:r>
              <a:rPr lang="ja-JP" altLang="en-US" sz="1400" b="1" dirty="0">
                <a:latin typeface="BIZ UDPゴシック" panose="020B0400000000000000" pitchFamily="50" charset="-128"/>
                <a:ea typeface="BIZ UDPゴシック" panose="020B0400000000000000" pitchFamily="50" charset="-128"/>
              </a:rPr>
              <a:t>（４）東区：通いの場についての地域の現状・</a:t>
            </a:r>
            <a:r>
              <a:rPr lang="ja-JP" altLang="en-US" sz="1400" b="1" dirty="0" smtClean="0">
                <a:latin typeface="BIZ UDPゴシック" panose="020B0400000000000000" pitchFamily="50" charset="-128"/>
                <a:ea typeface="BIZ UDPゴシック" panose="020B0400000000000000" pitchFamily="50" charset="-128"/>
              </a:rPr>
              <a:t>課題</a:t>
            </a:r>
            <a:endParaRPr lang="en-US" altLang="ja-JP" sz="1400" b="1" dirty="0" smtClean="0">
              <a:latin typeface="BIZ UDPゴシック" panose="020B0400000000000000" pitchFamily="50" charset="-128"/>
              <a:ea typeface="BIZ UDPゴシック" panose="020B0400000000000000" pitchFamily="50" charset="-128"/>
            </a:endParaRPr>
          </a:p>
          <a:p>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smtClean="0">
                <a:latin typeface="BIZ UDPゴシック" panose="020B0400000000000000" pitchFamily="50" charset="-128"/>
                <a:ea typeface="BIZ UDPゴシック" panose="020B0400000000000000" pitchFamily="50" charset="-128"/>
              </a:rPr>
              <a:t>⑭通いの場を通して地域づくりをすすめて</a:t>
            </a:r>
            <a:r>
              <a:rPr lang="ja-JP" altLang="en-US" sz="1200" dirty="0">
                <a:latin typeface="BIZ UDPゴシック" panose="020B0400000000000000" pitchFamily="50" charset="-128"/>
                <a:ea typeface="BIZ UDPゴシック" panose="020B0400000000000000" pitchFamily="50" charset="-128"/>
              </a:rPr>
              <a:t>いる。東区は交通の</a:t>
            </a:r>
            <a:r>
              <a:rPr lang="ja-JP" altLang="en-US" sz="1200" dirty="0" smtClean="0">
                <a:latin typeface="BIZ UDPゴシック" panose="020B0400000000000000" pitchFamily="50" charset="-128"/>
                <a:ea typeface="BIZ UDPゴシック" panose="020B0400000000000000" pitchFamily="50" charset="-128"/>
              </a:rPr>
              <a:t>便や通い</a:t>
            </a:r>
            <a:r>
              <a:rPr lang="ja-JP" altLang="en-US" sz="1200" dirty="0">
                <a:latin typeface="BIZ UDPゴシック" panose="020B0400000000000000" pitchFamily="50" charset="-128"/>
                <a:ea typeface="BIZ UDPゴシック" panose="020B0400000000000000" pitchFamily="50" charset="-128"/>
              </a:rPr>
              <a:t>の場が偏っているのがマップで見るとわかりやすかった</a:t>
            </a:r>
            <a:r>
              <a:rPr lang="ja-JP" altLang="en-US" sz="1200" dirty="0" smtClean="0">
                <a:latin typeface="BIZ UDPゴシック" panose="020B0400000000000000" pitchFamily="50" charset="-128"/>
                <a:ea typeface="BIZ UDPゴシック" panose="020B0400000000000000" pitchFamily="50" charset="-128"/>
              </a:rPr>
              <a:t>。今後このマップを活用しながら進めていきたい。</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⑮通いの場があったとしても通いの場まで行く手段が独居の人にはない場合がある。</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⑯通いの場が、町内の人限定で通えない。地区に関係なく参加できる場所が必要。高齢者・独居で参加できていない人を地域主体で連れ出す活動も必要。</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⑰防災拠点の公園や空き家を利用し「集いの場」を作るというのはどうか。</a:t>
            </a:r>
            <a:endParaRPr lang="en-US" altLang="ja-JP" sz="1200" dirty="0">
              <a:latin typeface="BIZ UDPゴシック" panose="020B0400000000000000" pitchFamily="50" charset="-128"/>
              <a:ea typeface="BIZ UDPゴシック" panose="020B0400000000000000" pitchFamily="50" charset="-128"/>
            </a:endParaRPr>
          </a:p>
          <a:p>
            <a:endParaRPr lang="en-US" altLang="ja-JP" sz="1200" dirty="0">
              <a:latin typeface="BIZ UDPゴシック" panose="020B0400000000000000" pitchFamily="50" charset="-128"/>
              <a:ea typeface="BIZ UDPゴシック" panose="020B0400000000000000" pitchFamily="50" charset="-128"/>
            </a:endParaRPr>
          </a:p>
          <a:p>
            <a:r>
              <a:rPr lang="ja-JP" altLang="en-US" sz="1400" b="1" dirty="0">
                <a:latin typeface="BIZ UDPゴシック" panose="020B0400000000000000" pitchFamily="50" charset="-128"/>
                <a:ea typeface="BIZ UDPゴシック" panose="020B0400000000000000" pitchFamily="50" charset="-128"/>
              </a:rPr>
              <a:t>（５）南区南：人とのつながり、地域づくり</a:t>
            </a:r>
            <a:r>
              <a:rPr lang="ja-JP" altLang="en-US" sz="1400" b="1" dirty="0" smtClean="0">
                <a:latin typeface="BIZ UDPゴシック" panose="020B0400000000000000" pitchFamily="50" charset="-128"/>
                <a:ea typeface="BIZ UDPゴシック" panose="020B0400000000000000" pitchFamily="50" charset="-128"/>
              </a:rPr>
              <a:t>活動</a:t>
            </a:r>
            <a:endParaRPr lang="en-US" altLang="ja-JP" sz="1400" b="1" dirty="0" smtClean="0">
              <a:latin typeface="BIZ UDPゴシック" panose="020B0400000000000000" pitchFamily="50" charset="-128"/>
              <a:ea typeface="BIZ UDPゴシック" panose="020B0400000000000000" pitchFamily="50" charset="-128"/>
            </a:endParaRPr>
          </a:p>
          <a:p>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smtClean="0">
                <a:latin typeface="BIZ UDPゴシック" panose="020B0400000000000000" pitchFamily="50" charset="-128"/>
                <a:ea typeface="BIZ UDPゴシック" panose="020B0400000000000000" pitchFamily="50" charset="-128"/>
              </a:rPr>
              <a:t>⑱病院が地域の人と一緒に認知症カフェを開催している。認知症</a:t>
            </a:r>
            <a:r>
              <a:rPr lang="ja-JP" altLang="en-US" sz="1200" dirty="0">
                <a:latin typeface="BIZ UDPゴシック" panose="020B0400000000000000" pitchFamily="50" charset="-128"/>
                <a:ea typeface="BIZ UDPゴシック" panose="020B0400000000000000" pitchFamily="50" charset="-128"/>
              </a:rPr>
              <a:t>になって</a:t>
            </a:r>
            <a:r>
              <a:rPr lang="ja-JP" altLang="en-US" sz="1200" dirty="0" smtClean="0">
                <a:latin typeface="BIZ UDPゴシック" panose="020B0400000000000000" pitchFamily="50" charset="-128"/>
                <a:ea typeface="BIZ UDPゴシック" panose="020B0400000000000000" pitchFamily="50" charset="-128"/>
              </a:rPr>
              <a:t>も、付き添い</a:t>
            </a:r>
            <a:r>
              <a:rPr lang="ja-JP" altLang="en-US" sz="1200" dirty="0">
                <a:latin typeface="BIZ UDPゴシック" panose="020B0400000000000000" pitchFamily="50" charset="-128"/>
                <a:ea typeface="BIZ UDPゴシック" panose="020B0400000000000000" pitchFamily="50" charset="-128"/>
              </a:rPr>
              <a:t>の家族がいる人は外出も容易だが、いない人は家にこもるか施設にいくようになる。その点を支援する</a:t>
            </a:r>
            <a:r>
              <a:rPr lang="ja-JP" altLang="en-US" sz="1200" dirty="0" smtClean="0">
                <a:latin typeface="BIZ UDPゴシック" panose="020B0400000000000000" pitchFamily="50" charset="-128"/>
                <a:ea typeface="BIZ UDPゴシック" panose="020B0400000000000000" pitchFamily="50" charset="-128"/>
              </a:rPr>
              <a:t>方法はない</a:t>
            </a:r>
            <a:r>
              <a:rPr lang="ja-JP" altLang="en-US" sz="1200" dirty="0">
                <a:latin typeface="BIZ UDPゴシック" panose="020B0400000000000000" pitchFamily="50" charset="-128"/>
                <a:ea typeface="BIZ UDPゴシック" panose="020B0400000000000000" pitchFamily="50" charset="-128"/>
              </a:rPr>
              <a:t>のか。</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⑲歩いて行ける距離にサロン</a:t>
            </a:r>
            <a:r>
              <a:rPr lang="ja-JP" altLang="en-US" sz="1200" dirty="0" smtClean="0">
                <a:latin typeface="BIZ UDPゴシック" panose="020B0400000000000000" pitchFamily="50" charset="-128"/>
                <a:ea typeface="BIZ UDPゴシック" panose="020B0400000000000000" pitchFamily="50" charset="-128"/>
              </a:rPr>
              <a:t>等、集い</a:t>
            </a:r>
            <a:r>
              <a:rPr lang="ja-JP" altLang="en-US" sz="1200" dirty="0">
                <a:latin typeface="BIZ UDPゴシック" panose="020B0400000000000000" pitchFamily="50" charset="-128"/>
                <a:ea typeface="BIZ UDPゴシック" panose="020B0400000000000000" pitchFamily="50" charset="-128"/>
              </a:rPr>
              <a:t>の場があれば行きやすい。子育て世代と高齢者世代、みんなが交流できる場がたくさんできるとよいと思う。</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smtClean="0">
                <a:latin typeface="BIZ UDPゴシック" panose="020B0400000000000000" pitchFamily="50" charset="-128"/>
                <a:ea typeface="BIZ UDPゴシック" panose="020B0400000000000000" pitchFamily="50" charset="-128"/>
              </a:rPr>
              <a:t>⑳世代を超えたつながりを大事にだと考え「三</a:t>
            </a:r>
            <a:r>
              <a:rPr lang="ja-JP" altLang="en-US" sz="1200" dirty="0">
                <a:latin typeface="BIZ UDPゴシック" panose="020B0400000000000000" pitchFamily="50" charset="-128"/>
                <a:ea typeface="BIZ UDPゴシック" panose="020B0400000000000000" pitchFamily="50" charset="-128"/>
              </a:rPr>
              <a:t>世代</a:t>
            </a:r>
            <a:r>
              <a:rPr lang="ja-JP" altLang="en-US" sz="1200" dirty="0" smtClean="0">
                <a:latin typeface="BIZ UDPゴシック" panose="020B0400000000000000" pitchFamily="50" charset="-128"/>
                <a:ea typeface="BIZ UDPゴシック" panose="020B0400000000000000" pitchFamily="50" charset="-128"/>
              </a:rPr>
              <a:t>を考える会」として毎週水曜日に小学校の下校時間帯に挨拶運動をする取り組みをしている。</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㉑支援者の方が一方的に押し付けるのではなく、地域の方を巻き込んで心地よく取り組まれている事例からかかわり方の柔軟性が大事だと感じた。</a:t>
            </a:r>
            <a:endParaRPr lang="en-US" altLang="ja-JP" sz="1200" dirty="0">
              <a:latin typeface="BIZ UDPゴシック" panose="020B0400000000000000" pitchFamily="50" charset="-128"/>
              <a:ea typeface="BIZ UDPゴシック" panose="020B0400000000000000" pitchFamily="50" charset="-128"/>
            </a:endParaRPr>
          </a:p>
          <a:p>
            <a:endParaRPr lang="en-US" altLang="ja-JP" sz="1200" dirty="0">
              <a:latin typeface="BIZ UDPゴシック" panose="020B0400000000000000" pitchFamily="50" charset="-128"/>
              <a:ea typeface="BIZ UDPゴシック" panose="020B0400000000000000" pitchFamily="50" charset="-128"/>
            </a:endParaRPr>
          </a:p>
          <a:p>
            <a:r>
              <a:rPr lang="ja-JP" altLang="en-US" sz="1400" b="1" dirty="0">
                <a:latin typeface="BIZ UDPゴシック" panose="020B0400000000000000" pitchFamily="50" charset="-128"/>
                <a:ea typeface="BIZ UDPゴシック" panose="020B0400000000000000" pitchFamily="50" charset="-128"/>
              </a:rPr>
              <a:t>（６）南区西：地域と事業所のお見合い大作戦！～地域の活動について話してみよう</a:t>
            </a:r>
            <a:r>
              <a:rPr lang="ja-JP" altLang="en-US" sz="1400" b="1" dirty="0" smtClean="0">
                <a:latin typeface="BIZ UDPゴシック" panose="020B0400000000000000" pitchFamily="50" charset="-128"/>
                <a:ea typeface="BIZ UDPゴシック" panose="020B0400000000000000" pitchFamily="50" charset="-128"/>
              </a:rPr>
              <a:t>～</a:t>
            </a:r>
            <a:endParaRPr lang="en-US" altLang="ja-JP" sz="1400" b="1" dirty="0" smtClean="0">
              <a:latin typeface="BIZ UDPゴシック" panose="020B0400000000000000" pitchFamily="50" charset="-128"/>
              <a:ea typeface="BIZ UDPゴシック" panose="020B0400000000000000" pitchFamily="50" charset="-128"/>
            </a:endParaRPr>
          </a:p>
          <a:p>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㉒サロンに参加できる人に隔たりがある</a:t>
            </a:r>
            <a:r>
              <a:rPr lang="ja-JP" altLang="en-US" sz="1200" dirty="0" smtClean="0">
                <a:latin typeface="BIZ UDPゴシック" panose="020B0400000000000000" pitchFamily="50" charset="-128"/>
                <a:ea typeface="BIZ UDPゴシック" panose="020B0400000000000000" pitchFamily="50" charset="-128"/>
              </a:rPr>
              <a:t>。サロンが遠く移動</a:t>
            </a:r>
            <a:r>
              <a:rPr lang="ja-JP" altLang="en-US" sz="1200" dirty="0">
                <a:latin typeface="BIZ UDPゴシック" panose="020B0400000000000000" pitchFamily="50" charset="-128"/>
                <a:ea typeface="BIZ UDPゴシック" panose="020B0400000000000000" pitchFamily="50" charset="-128"/>
              </a:rPr>
              <a:t>手段等がなければ参加できない人も多いので、サロンの場所を増やす必要があるのではないか。</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㉓事業所としても地域貢献を行いたいと思ってる。デイの空いた車で買い物</a:t>
            </a:r>
            <a:r>
              <a:rPr lang="ja-JP" altLang="en-US" sz="1200" dirty="0" smtClean="0">
                <a:latin typeface="BIZ UDPゴシック" panose="020B0400000000000000" pitchFamily="50" charset="-128"/>
                <a:ea typeface="BIZ UDPゴシック" panose="020B0400000000000000" pitchFamily="50" charset="-128"/>
              </a:rPr>
              <a:t>支援の取り組みを</a:t>
            </a:r>
            <a:r>
              <a:rPr lang="ja-JP" altLang="en-US" sz="1200" dirty="0">
                <a:latin typeface="BIZ UDPゴシック" panose="020B0400000000000000" pitchFamily="50" charset="-128"/>
                <a:ea typeface="BIZ UDPゴシック" panose="020B0400000000000000" pitchFamily="50" charset="-128"/>
              </a:rPr>
              <a:t>行っている。ガソリン代その他は事業所の持ち出しとなっており継続性を考えると難しい。</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㉔事業所（病院）が独自に行ったアンケートでは生活支援サービスへのニーズが確実に増えている。</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㉕生活支援サポートのグループを立ち上げて、単身世帯の人の困り</a:t>
            </a:r>
            <a:r>
              <a:rPr lang="ja-JP" altLang="en-US" sz="1200" dirty="0" smtClean="0">
                <a:latin typeface="BIZ UDPゴシック" panose="020B0400000000000000" pitchFamily="50" charset="-128"/>
                <a:ea typeface="BIZ UDPゴシック" panose="020B0400000000000000" pitchFamily="50" charset="-128"/>
              </a:rPr>
              <a:t>ごとに対応して</a:t>
            </a:r>
            <a:r>
              <a:rPr lang="ja-JP" altLang="en-US" sz="1200" dirty="0">
                <a:latin typeface="BIZ UDPゴシック" panose="020B0400000000000000" pitchFamily="50" charset="-128"/>
                <a:ea typeface="BIZ UDPゴシック" panose="020B0400000000000000" pitchFamily="50" charset="-128"/>
              </a:rPr>
              <a:t>いるが、スタッフの確保等が難しい。団体ごとに今は行っているが、その垣根を超えていければいいと考える</a:t>
            </a:r>
            <a:r>
              <a:rPr lang="ja-JP" altLang="en-US" sz="1200" dirty="0"/>
              <a:t>。</a:t>
            </a:r>
          </a:p>
        </p:txBody>
      </p:sp>
      <p:sp>
        <p:nvSpPr>
          <p:cNvPr id="5" name="スライド番号プレースホルダー 2"/>
          <p:cNvSpPr txBox="1">
            <a:spLocks/>
          </p:cNvSpPr>
          <p:nvPr/>
        </p:nvSpPr>
        <p:spPr>
          <a:xfrm>
            <a:off x="8728104" y="6489169"/>
            <a:ext cx="32057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134FBA7-D862-4B44-8F6D-88A96C94C398}" type="slidenum">
              <a:rPr lang="ja-JP" altLang="en-US" sz="18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pPr/>
              <a:t>5</a:t>
            </a:fld>
            <a:endPar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0" y="0"/>
            <a:ext cx="9144000" cy="513567"/>
          </a:xfrm>
          <a:prstGeom prst="rect">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latin typeface="BIZ UDPゴシック" panose="020B0400000000000000" pitchFamily="50" charset="-128"/>
                <a:ea typeface="BIZ UDPゴシック" panose="020B0400000000000000" pitchFamily="50" charset="-128"/>
              </a:rPr>
              <a:t>３</a:t>
            </a:r>
            <a:r>
              <a:rPr lang="ja-JP" altLang="en-US" sz="2400" dirty="0" smtClean="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３</a:t>
            </a:r>
            <a:r>
              <a:rPr lang="en-US" altLang="ja-JP" sz="2800" dirty="0" smtClean="0">
                <a:latin typeface="BIZ UDPゴシック" panose="020B0400000000000000" pitchFamily="50" charset="-128"/>
                <a:ea typeface="BIZ UDPゴシック" panose="020B0400000000000000" pitchFamily="50" charset="-128"/>
              </a:rPr>
              <a:t>.</a:t>
            </a:r>
            <a:r>
              <a:rPr lang="en-US" altLang="ja-JP" sz="2000" dirty="0" smtClean="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会議で話し合われた地域の実情②</a:t>
            </a:r>
            <a:endParaRPr kumimoji="1" lang="ja-JP" altLang="en-US" sz="2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80261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513567"/>
          </a:xfrm>
          <a:prstGeom prst="rect">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latin typeface="BIZ UDPゴシック" panose="020B0400000000000000" pitchFamily="50" charset="-128"/>
                <a:ea typeface="BIZ UDPゴシック" panose="020B0400000000000000" pitchFamily="50" charset="-128"/>
              </a:rPr>
              <a:t>４</a:t>
            </a:r>
            <a:r>
              <a:rPr lang="ja-JP" altLang="en-US" sz="2800" dirty="0" smtClean="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議会質問・答弁の状況</a:t>
            </a:r>
            <a:endParaRPr kumimoji="1" lang="ja-JP" altLang="en-US" sz="2800" dirty="0">
              <a:latin typeface="BIZ UDPゴシック" panose="020B0400000000000000" pitchFamily="50" charset="-128"/>
              <a:ea typeface="BIZ UDPゴシック" panose="020B0400000000000000"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3003623791"/>
              </p:ext>
            </p:extLst>
          </p:nvPr>
        </p:nvGraphicFramePr>
        <p:xfrm>
          <a:off x="228600" y="1384702"/>
          <a:ext cx="8625113" cy="5052377"/>
        </p:xfrm>
        <a:graphic>
          <a:graphicData uri="http://schemas.openxmlformats.org/drawingml/2006/table">
            <a:tbl>
              <a:tblPr>
                <a:tableStyleId>{5C22544A-7EE6-4342-B048-85BDC9FD1C3A}</a:tableStyleId>
              </a:tblPr>
              <a:tblGrid>
                <a:gridCol w="367979">
                  <a:extLst>
                    <a:ext uri="{9D8B030D-6E8A-4147-A177-3AD203B41FA5}">
                      <a16:colId xmlns:a16="http://schemas.microsoft.com/office/drawing/2014/main" val="2893384278"/>
                    </a:ext>
                  </a:extLst>
                </a:gridCol>
                <a:gridCol w="4128567">
                  <a:extLst>
                    <a:ext uri="{9D8B030D-6E8A-4147-A177-3AD203B41FA5}">
                      <a16:colId xmlns:a16="http://schemas.microsoft.com/office/drawing/2014/main" val="1029724685"/>
                    </a:ext>
                  </a:extLst>
                </a:gridCol>
                <a:gridCol w="4128567">
                  <a:extLst>
                    <a:ext uri="{9D8B030D-6E8A-4147-A177-3AD203B41FA5}">
                      <a16:colId xmlns:a16="http://schemas.microsoft.com/office/drawing/2014/main" val="2732111481"/>
                    </a:ext>
                  </a:extLst>
                </a:gridCol>
              </a:tblGrid>
              <a:tr h="150697">
                <a:tc>
                  <a:txBody>
                    <a:bodyPr/>
                    <a:lstStyle/>
                    <a:p>
                      <a:pPr algn="ctr" fontAlgn="ctr"/>
                      <a:endParaRPr lang="ja-JP" altLang="en-US" sz="5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質問のポイント</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答弁のポイント</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7213966"/>
                  </a:ext>
                </a:extLst>
              </a:tr>
              <a:tr h="780830">
                <a:tc>
                  <a:txBody>
                    <a:bodyPr/>
                    <a:lstStyle/>
                    <a:p>
                      <a:pPr algn="ctr" fontAlgn="ctr"/>
                      <a:r>
                        <a:rPr lang="en-US" sz="900" u="none" strike="noStrike" dirty="0" smtClean="0">
                          <a:effectLst/>
                          <a:latin typeface="BIZ UDPゴシック" panose="020B0400000000000000" pitchFamily="50" charset="-128"/>
                          <a:ea typeface="BIZ UDPゴシック" panose="020B0400000000000000" pitchFamily="50" charset="-128"/>
                        </a:rPr>
                        <a:t>R</a:t>
                      </a:r>
                      <a:r>
                        <a:rPr lang="en-US" altLang="ja-JP" sz="900" u="none" strike="noStrike" dirty="0" smtClean="0">
                          <a:effectLst/>
                          <a:latin typeface="BIZ UDPゴシック" panose="020B0400000000000000" pitchFamily="50" charset="-128"/>
                          <a:ea typeface="BIZ UDPゴシック" panose="020B0400000000000000" pitchFamily="50" charset="-128"/>
                        </a:rPr>
                        <a:t>5</a:t>
                      </a:r>
                      <a:r>
                        <a:rPr lang="en-US" sz="900" u="none" strike="noStrike" dirty="0">
                          <a:effectLst/>
                          <a:latin typeface="BIZ UDPゴシック" panose="020B0400000000000000" pitchFamily="50" charset="-128"/>
                          <a:ea typeface="BIZ UDPゴシック" panose="020B0400000000000000" pitchFamily="50" charset="-128"/>
                        </a:rPr>
                        <a:t/>
                      </a:r>
                      <a:br>
                        <a:rPr lang="en-US" sz="900" u="none" strike="noStrike" dirty="0">
                          <a:effectLst/>
                          <a:latin typeface="BIZ UDPゴシック" panose="020B0400000000000000" pitchFamily="50" charset="-128"/>
                          <a:ea typeface="BIZ UDPゴシック" panose="020B0400000000000000" pitchFamily="50" charset="-128"/>
                        </a:rPr>
                      </a:br>
                      <a:r>
                        <a:rPr lang="en-US" altLang="ja-JP" sz="900" u="none" strike="noStrike" dirty="0" smtClean="0">
                          <a:effectLst/>
                          <a:latin typeface="BIZ UDPゴシック" panose="020B0400000000000000" pitchFamily="50" charset="-128"/>
                          <a:ea typeface="BIZ UDPゴシック" panose="020B0400000000000000" pitchFamily="50" charset="-128"/>
                        </a:rPr>
                        <a:t>11</a:t>
                      </a:r>
                      <a:r>
                        <a:rPr lang="ja-JP" altLang="en-US" sz="900" u="none" strike="noStrike" dirty="0" smtClean="0">
                          <a:effectLst/>
                          <a:latin typeface="BIZ UDPゴシック" panose="020B0400000000000000" pitchFamily="50" charset="-128"/>
                          <a:ea typeface="BIZ UDPゴシック" panose="020B0400000000000000" pitchFamily="50" charset="-128"/>
                        </a:rPr>
                        <a:t>月</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u="none" strike="noStrike" dirty="0" smtClean="0">
                          <a:effectLst/>
                          <a:latin typeface="BIZ UDPゴシック" panose="020B0400000000000000" pitchFamily="50" charset="-128"/>
                          <a:ea typeface="BIZ UDPゴシック" panose="020B0400000000000000" pitchFamily="50" charset="-128"/>
                        </a:rPr>
                        <a:t>・高齢者の外出機会の創出、移動手段の確保施策は</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u="none" strike="noStrike" dirty="0" smtClean="0">
                          <a:effectLst/>
                          <a:latin typeface="BIZ UDPゴシック" panose="020B0400000000000000" pitchFamily="50" charset="-128"/>
                          <a:ea typeface="BIZ UDPゴシック" panose="020B0400000000000000" pitchFamily="50" charset="-128"/>
                        </a:rPr>
                        <a:t>・地域の通いの場づくりや敬老会支援、</a:t>
                      </a:r>
                      <a:r>
                        <a:rPr lang="ja-JP" altLang="en-US" sz="1050" u="none" strike="noStrike" dirty="0" smtClean="0">
                          <a:effectLst/>
                          <a:latin typeface="BIZ UDPゴシック" panose="020B0400000000000000" pitchFamily="50" charset="-128"/>
                          <a:ea typeface="BIZ UDPゴシック" panose="020B0400000000000000" pitchFamily="50" charset="-128"/>
                        </a:rPr>
                        <a:t>フレイル月間にイベント</a:t>
                      </a:r>
                      <a:r>
                        <a:rPr lang="ja-JP" altLang="en-US" sz="1050" u="none" strike="noStrike" dirty="0" smtClean="0">
                          <a:effectLst/>
                          <a:latin typeface="BIZ UDPゴシック" panose="020B0400000000000000" pitchFamily="50" charset="-128"/>
                          <a:ea typeface="BIZ UDPゴシック" panose="020B0400000000000000" pitchFamily="50" charset="-128"/>
                        </a:rPr>
                        <a:t>等を実施。また、地域の活動団体の活動再開・活性化に向けた支援に取り組んでいるところ。</a:t>
                      </a:r>
                      <a:r>
                        <a:rPr lang="ja-JP" altLang="en-US" sz="1050" u="none" strike="noStrike" dirty="0">
                          <a:effectLst/>
                          <a:latin typeface="BIZ UDPゴシック" panose="020B0400000000000000" pitchFamily="50" charset="-128"/>
                          <a:ea typeface="BIZ UDPゴシック" panose="020B0400000000000000" pitchFamily="50" charset="-128"/>
                        </a:rPr>
                        <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・移動手段の</a:t>
                      </a:r>
                      <a:r>
                        <a:rPr lang="ja-JP" altLang="en-US" sz="1050" u="none" strike="noStrike" dirty="0" smtClean="0">
                          <a:effectLst/>
                          <a:latin typeface="BIZ UDPゴシック" panose="020B0400000000000000" pitchFamily="50" charset="-128"/>
                          <a:ea typeface="BIZ UDPゴシック" panose="020B0400000000000000" pitchFamily="50" charset="-128"/>
                        </a:rPr>
                        <a:t>確保も課題の一つと認識</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4297853"/>
                  </a:ext>
                </a:extLst>
              </a:tr>
              <a:tr h="94129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u="none" strike="noStrike" dirty="0" smtClean="0">
                          <a:effectLst/>
                          <a:latin typeface="BIZ UDPゴシック" panose="020B0400000000000000" pitchFamily="50" charset="-128"/>
                          <a:ea typeface="BIZ UDPゴシック" panose="020B0400000000000000" pitchFamily="50" charset="-128"/>
                        </a:rPr>
                        <a:t>R5</a:t>
                      </a:r>
                      <a:br>
                        <a:rPr lang="en-US" altLang="ja-JP" sz="900" u="none" strike="noStrike" dirty="0" smtClean="0">
                          <a:effectLst/>
                          <a:latin typeface="BIZ UDPゴシック" panose="020B0400000000000000" pitchFamily="50" charset="-128"/>
                          <a:ea typeface="BIZ UDPゴシック" panose="020B0400000000000000" pitchFamily="50" charset="-128"/>
                        </a:rPr>
                      </a:br>
                      <a:r>
                        <a:rPr lang="en-US" altLang="ja-JP" sz="900" u="none" strike="noStrike" dirty="0" smtClean="0">
                          <a:effectLst/>
                          <a:latin typeface="BIZ UDPゴシック" panose="020B0400000000000000" pitchFamily="50" charset="-128"/>
                          <a:ea typeface="BIZ UDPゴシック" panose="020B0400000000000000" pitchFamily="50" charset="-128"/>
                        </a:rPr>
                        <a:t>9</a:t>
                      </a:r>
                      <a:r>
                        <a:rPr lang="ja-JP" altLang="en-US" sz="900" u="none" strike="noStrike" dirty="0" smtClean="0">
                          <a:effectLst/>
                          <a:latin typeface="BIZ UDPゴシック" panose="020B0400000000000000" pitchFamily="50" charset="-128"/>
                          <a:ea typeface="BIZ UDPゴシック" panose="020B0400000000000000" pitchFamily="50" charset="-128"/>
                        </a:rPr>
                        <a:t>月</a:t>
                      </a:r>
                      <a:endPar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・高齢者福祉について、地域において特に重要度の高い課題、課題解決のために取り組んだ事項は何か。</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・単身高齢者や高齢者のみ世帯が増加していることから、日常生活上の困りごと（外出、買い物、ゴミ出し等）を抱える方への支援の充実が必要。</a:t>
                      </a:r>
                      <a:endParaRPr lang="en-US" altLang="ja-JP" sz="105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・担い手の確保が難しいとの声を聞いている。</a:t>
                      </a:r>
                      <a:endParaRPr lang="en-US" altLang="ja-JP" sz="105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・支え合い推進員が活動事例の提供、活動意欲のある住民を団体へ照会するマッチング等の支援を実施</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4256460"/>
                  </a:ext>
                </a:extLst>
              </a:tr>
              <a:tr h="72976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u="none" strike="noStrike" dirty="0" smtClean="0">
                          <a:effectLst/>
                          <a:latin typeface="BIZ UDPゴシック" panose="020B0400000000000000" pitchFamily="50" charset="-128"/>
                          <a:ea typeface="BIZ UDPゴシック" panose="020B0400000000000000" pitchFamily="50" charset="-128"/>
                        </a:rPr>
                        <a:t>R5</a:t>
                      </a:r>
                      <a:br>
                        <a:rPr lang="en-US" altLang="ja-JP" sz="900" u="none" strike="noStrike" dirty="0" smtClean="0">
                          <a:effectLst/>
                          <a:latin typeface="BIZ UDPゴシック" panose="020B0400000000000000" pitchFamily="50" charset="-128"/>
                          <a:ea typeface="BIZ UDPゴシック" panose="020B0400000000000000" pitchFamily="50" charset="-128"/>
                        </a:rPr>
                      </a:br>
                      <a:r>
                        <a:rPr lang="en-US" altLang="ja-JP" sz="900" u="none" strike="noStrike" dirty="0" smtClean="0">
                          <a:effectLst/>
                          <a:latin typeface="BIZ UDPゴシック" panose="020B0400000000000000" pitchFamily="50" charset="-128"/>
                          <a:ea typeface="BIZ UDPゴシック" panose="020B0400000000000000" pitchFamily="50" charset="-128"/>
                        </a:rPr>
                        <a:t>9</a:t>
                      </a:r>
                      <a:r>
                        <a:rPr lang="ja-JP" altLang="en-US" sz="900" u="none" strike="noStrike" dirty="0" smtClean="0">
                          <a:effectLst/>
                          <a:latin typeface="BIZ UDPゴシック" panose="020B0400000000000000" pitchFamily="50" charset="-128"/>
                          <a:ea typeface="BIZ UDPゴシック" panose="020B0400000000000000" pitchFamily="50" charset="-128"/>
                        </a:rPr>
                        <a:t>月</a:t>
                      </a:r>
                      <a:endPar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・民生委員のなり手不足の問題について</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・活動しやすい環境整備、活動内容の周知による不安感・負担感の軽減、改選時の手続きの改善にも取り組む。</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0840820"/>
                  </a:ext>
                </a:extLst>
              </a:tr>
              <a:tr h="647345">
                <a:tc>
                  <a:txBody>
                    <a:bodyPr/>
                    <a:lstStyle/>
                    <a:p>
                      <a:pPr algn="ctr" fontAlgn="ctr"/>
                      <a:r>
                        <a:rPr lang="en-US" sz="900" u="none" strike="noStrike" dirty="0">
                          <a:effectLst/>
                          <a:latin typeface="BIZ UDPゴシック" panose="020B0400000000000000" pitchFamily="50" charset="-128"/>
                          <a:ea typeface="BIZ UDPゴシック" panose="020B0400000000000000" pitchFamily="50" charset="-128"/>
                        </a:rPr>
                        <a:t>R5</a:t>
                      </a:r>
                      <a:br>
                        <a:rPr lang="en-US" sz="900" u="none" strike="noStrike" dirty="0">
                          <a:effectLst/>
                          <a:latin typeface="BIZ UDPゴシック" panose="020B0400000000000000" pitchFamily="50" charset="-128"/>
                          <a:ea typeface="BIZ UDPゴシック" panose="020B0400000000000000" pitchFamily="50" charset="-128"/>
                        </a:rPr>
                      </a:br>
                      <a:r>
                        <a:rPr lang="en-US" altLang="ja-JP" sz="900" u="none" strike="noStrike" dirty="0" smtClean="0">
                          <a:effectLst/>
                          <a:latin typeface="BIZ UDPゴシック" panose="020B0400000000000000" pitchFamily="50" charset="-128"/>
                          <a:ea typeface="BIZ UDPゴシック" panose="020B0400000000000000" pitchFamily="50" charset="-128"/>
                        </a:rPr>
                        <a:t>6</a:t>
                      </a:r>
                      <a:r>
                        <a:rPr lang="ja-JP" altLang="en-US" sz="900" u="none" strike="noStrike" dirty="0" smtClean="0">
                          <a:effectLst/>
                          <a:latin typeface="BIZ UDPゴシック" panose="020B0400000000000000" pitchFamily="50" charset="-128"/>
                          <a:ea typeface="BIZ UDPゴシック" panose="020B0400000000000000" pitchFamily="50" charset="-128"/>
                        </a:rPr>
                        <a:t>月</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・生活支援体制整備事業で活動している住民団体の運営費や移動支援への取組に対する助成は。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chemeClr val="dk1"/>
                          </a:solidFill>
                          <a:effectLst/>
                          <a:latin typeface="BIZ UDPゴシック" panose="020B0400000000000000" pitchFamily="50" charset="-128"/>
                          <a:ea typeface="BIZ UDPゴシック" panose="020B0400000000000000" pitchFamily="50" charset="-128"/>
                        </a:rPr>
                        <a:t>・団体の運営軽費への助成は考えていない。住民互助による移動支援の取組については９期ケア計画策定の中で検討する。</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2680625"/>
                  </a:ext>
                </a:extLst>
              </a:tr>
              <a:tr h="550298">
                <a:tc>
                  <a:txBody>
                    <a:bodyPr/>
                    <a:lstStyle/>
                    <a:p>
                      <a:pPr algn="ctr" fontAlgn="ctr"/>
                      <a:r>
                        <a:rPr lang="en-US" sz="900" u="none" strike="noStrike" dirty="0" smtClean="0">
                          <a:effectLst/>
                          <a:latin typeface="BIZ UDPゴシック" panose="020B0400000000000000" pitchFamily="50" charset="-128"/>
                          <a:ea typeface="BIZ UDPゴシック" panose="020B0400000000000000" pitchFamily="50" charset="-128"/>
                        </a:rPr>
                        <a:t>R</a:t>
                      </a:r>
                      <a:r>
                        <a:rPr lang="en-US" altLang="ja-JP" sz="900" u="none" strike="noStrike" dirty="0" smtClean="0">
                          <a:effectLst/>
                          <a:latin typeface="BIZ UDPゴシック" panose="020B0400000000000000" pitchFamily="50" charset="-128"/>
                          <a:ea typeface="BIZ UDPゴシック" panose="020B0400000000000000" pitchFamily="50" charset="-128"/>
                        </a:rPr>
                        <a:t>5</a:t>
                      </a:r>
                      <a:r>
                        <a:rPr lang="en-US" sz="900" u="none" strike="noStrike" dirty="0">
                          <a:effectLst/>
                          <a:latin typeface="BIZ UDPゴシック" panose="020B0400000000000000" pitchFamily="50" charset="-128"/>
                          <a:ea typeface="BIZ UDPゴシック" panose="020B0400000000000000" pitchFamily="50" charset="-128"/>
                        </a:rPr>
                        <a:t/>
                      </a:r>
                      <a:br>
                        <a:rPr lang="en-US" sz="900" u="none" strike="noStrike" dirty="0">
                          <a:effectLst/>
                          <a:latin typeface="BIZ UDPゴシック" panose="020B0400000000000000" pitchFamily="50" charset="-128"/>
                          <a:ea typeface="BIZ UDPゴシック" panose="020B0400000000000000" pitchFamily="50" charset="-128"/>
                        </a:rPr>
                      </a:br>
                      <a:r>
                        <a:rPr lang="en-US" altLang="ja-JP" sz="900" u="none" strike="noStrike" dirty="0" smtClean="0">
                          <a:effectLst/>
                          <a:latin typeface="BIZ UDPゴシック" panose="020B0400000000000000" pitchFamily="50" charset="-128"/>
                          <a:ea typeface="BIZ UDPゴシック" panose="020B0400000000000000" pitchFamily="50" charset="-128"/>
                        </a:rPr>
                        <a:t>6</a:t>
                      </a:r>
                      <a:r>
                        <a:rPr lang="ja-JP" altLang="en-US" sz="900" u="none" strike="noStrike" dirty="0" smtClean="0">
                          <a:effectLst/>
                          <a:latin typeface="BIZ UDPゴシック" panose="020B0400000000000000" pitchFamily="50" charset="-128"/>
                          <a:ea typeface="BIZ UDPゴシック" panose="020B0400000000000000" pitchFamily="50" charset="-128"/>
                        </a:rPr>
                        <a:t>月</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chemeClr val="dk1"/>
                          </a:solidFill>
                          <a:effectLst/>
                          <a:latin typeface="BIZ UDPゴシック" panose="020B0400000000000000" pitchFamily="50" charset="-128"/>
                          <a:ea typeface="BIZ UDPゴシック" panose="020B0400000000000000" pitchFamily="50" charset="-128"/>
                        </a:rPr>
                        <a:t>・「犬島で元気に暮らす会」の活動充実について。</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chemeClr val="dk1"/>
                          </a:solidFill>
                          <a:effectLst/>
                          <a:latin typeface="BIZ UDPゴシック" panose="020B0400000000000000" pitchFamily="50" charset="-128"/>
                          <a:ea typeface="BIZ UDPゴシック" panose="020B0400000000000000" pitchFamily="50" charset="-128"/>
                        </a:rPr>
                        <a:t>・市と社協の支え合い推進員（</a:t>
                      </a:r>
                      <a:r>
                        <a:rPr lang="en-US" altLang="ja-JP" sz="1050" b="0" i="0" u="none" strike="noStrike" dirty="0" smtClean="0">
                          <a:solidFill>
                            <a:schemeClr val="dk1"/>
                          </a:solidFill>
                          <a:effectLst/>
                          <a:latin typeface="BIZ UDPゴシック" panose="020B0400000000000000" pitchFamily="50" charset="-128"/>
                          <a:ea typeface="BIZ UDPゴシック" panose="020B0400000000000000" pitchFamily="50" charset="-128"/>
                        </a:rPr>
                        <a:t>SC)</a:t>
                      </a:r>
                      <a:r>
                        <a:rPr lang="ja-JP" altLang="en-US" sz="1050" b="0" i="0" u="none" strike="noStrike" dirty="0" smtClean="0">
                          <a:solidFill>
                            <a:schemeClr val="dk1"/>
                          </a:solidFill>
                          <a:effectLst/>
                          <a:latin typeface="BIZ UDPゴシック" panose="020B0400000000000000" pitchFamily="50" charset="-128"/>
                          <a:ea typeface="BIZ UDPゴシック" panose="020B0400000000000000" pitchFamily="50" charset="-128"/>
                        </a:rPr>
                        <a:t>で活動が機能するよう支援する。</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3200134"/>
                  </a:ext>
                </a:extLst>
              </a:tr>
              <a:tr h="53788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u="none" strike="noStrike" dirty="0" smtClean="0">
                          <a:effectLst/>
                          <a:latin typeface="BIZ UDPゴシック" panose="020B0400000000000000" pitchFamily="50" charset="-128"/>
                          <a:ea typeface="BIZ UDPゴシック" panose="020B0400000000000000" pitchFamily="50" charset="-128"/>
                        </a:rPr>
                        <a:t>R5</a:t>
                      </a:r>
                      <a:br>
                        <a:rPr lang="en-US" altLang="ja-JP" sz="900" u="none" strike="noStrike" dirty="0" smtClean="0">
                          <a:effectLst/>
                          <a:latin typeface="BIZ UDPゴシック" panose="020B0400000000000000" pitchFamily="50" charset="-128"/>
                          <a:ea typeface="BIZ UDPゴシック" panose="020B0400000000000000" pitchFamily="50" charset="-128"/>
                        </a:rPr>
                      </a:br>
                      <a:r>
                        <a:rPr lang="en-US" altLang="ja-JP" sz="900" u="none" strike="noStrike" dirty="0" smtClean="0">
                          <a:effectLst/>
                          <a:latin typeface="BIZ UDPゴシック" panose="020B0400000000000000" pitchFamily="50" charset="-128"/>
                          <a:ea typeface="BIZ UDPゴシック" panose="020B0400000000000000" pitchFamily="50" charset="-128"/>
                        </a:rPr>
                        <a:t>6</a:t>
                      </a:r>
                      <a:r>
                        <a:rPr lang="ja-JP" altLang="en-US" sz="900" u="none" strike="noStrike" dirty="0" smtClean="0">
                          <a:effectLst/>
                          <a:latin typeface="BIZ UDPゴシック" panose="020B0400000000000000" pitchFamily="50" charset="-128"/>
                          <a:ea typeface="BIZ UDPゴシック" panose="020B0400000000000000" pitchFamily="50" charset="-128"/>
                        </a:rPr>
                        <a:t>月</a:t>
                      </a:r>
                      <a:endPar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・老人クラブ加入者数減少の要因、加入促進の取組は。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60</a:t>
                      </a: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歳過ぎても就労するライフスタイルの変化、新型コロナの影響。</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2906448"/>
                  </a:ext>
                </a:extLst>
              </a:tr>
              <a:tr h="70863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u="none" strike="noStrike" dirty="0" smtClean="0">
                          <a:effectLst/>
                          <a:latin typeface="BIZ UDPゴシック" panose="020B0400000000000000" pitchFamily="50" charset="-128"/>
                          <a:ea typeface="BIZ UDPゴシック" panose="020B0400000000000000" pitchFamily="50" charset="-128"/>
                        </a:rPr>
                        <a:t>R5</a:t>
                      </a:r>
                      <a:br>
                        <a:rPr lang="en-US" altLang="ja-JP" sz="900" u="none" strike="noStrike" dirty="0" smtClean="0">
                          <a:effectLst/>
                          <a:latin typeface="BIZ UDPゴシック" panose="020B0400000000000000" pitchFamily="50" charset="-128"/>
                          <a:ea typeface="BIZ UDPゴシック" panose="020B0400000000000000" pitchFamily="50" charset="-128"/>
                        </a:rPr>
                      </a:br>
                      <a:r>
                        <a:rPr lang="en-US" altLang="ja-JP" sz="900" u="none" strike="noStrike" dirty="0" smtClean="0">
                          <a:effectLst/>
                          <a:latin typeface="BIZ UDPゴシック" panose="020B0400000000000000" pitchFamily="50" charset="-128"/>
                          <a:ea typeface="BIZ UDPゴシック" panose="020B0400000000000000" pitchFamily="50" charset="-128"/>
                        </a:rPr>
                        <a:t>2</a:t>
                      </a:r>
                      <a:r>
                        <a:rPr lang="ja-JP" altLang="en-US" sz="900" u="none" strike="noStrike" dirty="0" smtClean="0">
                          <a:effectLst/>
                          <a:latin typeface="BIZ UDPゴシック" panose="020B0400000000000000" pitchFamily="50" charset="-128"/>
                          <a:ea typeface="BIZ UDPゴシック" panose="020B0400000000000000" pitchFamily="50" charset="-128"/>
                        </a:rPr>
                        <a:t>月</a:t>
                      </a:r>
                      <a:endPar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・認知症になっても地域で自分らしく暮らせる社会の形成について。</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・認知症の方の声を周囲の人・地域が正しい理解の下で受け止めることが重要。</a:t>
                      </a:r>
                      <a:endParaRPr lang="en-US" altLang="ja-JP" sz="105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p>
                      <a:pPr algn="l" fontAlgn="ctr"/>
                      <a:r>
                        <a:rPr lang="ja-JP" altLang="en-US" sz="1050" b="0" i="0" u="none" strike="noStrike" dirty="0" smtClean="0">
                          <a:solidFill>
                            <a:srgbClr val="000000"/>
                          </a:solidFill>
                          <a:effectLst/>
                          <a:latin typeface="BIZ UDPゴシック" panose="020B0400000000000000" pitchFamily="50" charset="-128"/>
                          <a:ea typeface="BIZ UDPゴシック" panose="020B0400000000000000" pitchFamily="50" charset="-128"/>
                        </a:rPr>
                        <a:t>・本人ミーティング、チームオレンジの取組等を推進。</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927" marR="3927" marT="39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0803855"/>
                  </a:ext>
                </a:extLst>
              </a:tr>
            </a:tbl>
          </a:graphicData>
        </a:graphic>
      </p:graphicFrame>
      <p:sp>
        <p:nvSpPr>
          <p:cNvPr id="31" name="角丸四角形 30"/>
          <p:cNvSpPr/>
          <p:nvPr/>
        </p:nvSpPr>
        <p:spPr>
          <a:xfrm>
            <a:off x="228600" y="740458"/>
            <a:ext cx="8243047" cy="506351"/>
          </a:xfrm>
          <a:prstGeom prst="roundRect">
            <a:avLst>
              <a:gd name="adj" fmla="val 405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BIZ UDPゴシック" panose="020B0400000000000000" pitchFamily="50" charset="-128"/>
                <a:ea typeface="BIZ UDPゴシック" panose="020B0400000000000000" pitchFamily="50" charset="-128"/>
              </a:rPr>
              <a:t>〇 地域活動団体への助成・担い手の確保、活動が縮小傾向にある団体への対策について関心が高い。</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〇 課題の中では、外出・移動支援に関する質疑が増加傾向にある。　　　　　　　　　　　　　　</a:t>
            </a:r>
            <a:r>
              <a:rPr lang="ja-JP" altLang="en-US" sz="1200" dirty="0" smtClean="0">
                <a:solidFill>
                  <a:schemeClr val="tx1"/>
                </a:solidFill>
              </a:rPr>
              <a:t>　　　　　　</a:t>
            </a:r>
            <a:endParaRPr lang="en-US" altLang="ja-JP" sz="1200" dirty="0" smtClean="0">
              <a:solidFill>
                <a:schemeClr val="tx1"/>
              </a:solidFill>
            </a:endParaRPr>
          </a:p>
        </p:txBody>
      </p:sp>
      <p:sp>
        <p:nvSpPr>
          <p:cNvPr id="33" name="スライド番号プレースホルダー 2"/>
          <p:cNvSpPr txBox="1">
            <a:spLocks/>
          </p:cNvSpPr>
          <p:nvPr/>
        </p:nvSpPr>
        <p:spPr>
          <a:xfrm>
            <a:off x="8728104" y="6489169"/>
            <a:ext cx="32057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134FBA7-D862-4B44-8F6D-88A96C94C398}" type="slidenum">
              <a:rPr lang="ja-JP" altLang="en-US" sz="18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pPr/>
              <a:t>6</a:t>
            </a:fld>
            <a:endPar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185276" y="1063032"/>
            <a:ext cx="1958724" cy="367553"/>
          </a:xfrm>
          <a:prstGeom prst="roundRect">
            <a:avLst>
              <a:gd name="adj" fmla="val 405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BIZ UDPゴシック" panose="020B0400000000000000" pitchFamily="50" charset="-128"/>
                <a:ea typeface="BIZ UDPゴシック" panose="020B0400000000000000" pitchFamily="50" charset="-128"/>
              </a:rPr>
              <a:t>※</a:t>
            </a:r>
            <a:r>
              <a:rPr lang="ja-JP" altLang="en-US" sz="1050" dirty="0" smtClean="0">
                <a:solidFill>
                  <a:schemeClr val="tx1"/>
                </a:solidFill>
                <a:latin typeface="BIZ UDPゴシック" panose="020B0400000000000000" pitchFamily="50" charset="-128"/>
                <a:ea typeface="BIZ UDPゴシック" panose="020B0400000000000000" pitchFamily="50" charset="-128"/>
              </a:rPr>
              <a:t>保健福祉局長答弁分</a:t>
            </a:r>
            <a:endParaRPr lang="en-US" altLang="ja-JP" sz="1050"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28020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513567"/>
          </a:xfrm>
          <a:prstGeom prst="rect">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latin typeface="BIZ UDPゴシック" panose="020B0400000000000000" pitchFamily="50" charset="-128"/>
                <a:ea typeface="BIZ UDPゴシック" panose="020B0400000000000000" pitchFamily="50" charset="-128"/>
              </a:rPr>
              <a:t>５</a:t>
            </a:r>
            <a:r>
              <a:rPr lang="ja-JP" altLang="en-US" sz="2800" dirty="0" smtClean="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来年度以降の支え合い活動支援について</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a:off x="0" y="722334"/>
            <a:ext cx="6991350" cy="646331"/>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a:spAutoFit/>
          </a:bodyPr>
          <a:lstStyle/>
          <a:p>
            <a:pPr marL="143928" algn="just" defTabSz="913943" fontAlgn="auto">
              <a:spcBef>
                <a:spcPts val="0"/>
              </a:spcBef>
              <a:spcAft>
                <a:spcPts val="0"/>
              </a:spcAft>
            </a:pPr>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3928" algn="just" defTabSz="913943" fontAlgn="auto">
              <a:spcBef>
                <a:spcPts val="0"/>
              </a:spcBef>
              <a:spcAft>
                <a:spcPts val="0"/>
              </a:spcAft>
            </a:pPr>
            <a:r>
              <a:rPr lang="ja-JP" altLang="en-US" sz="20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〇</a:t>
            </a:r>
            <a:r>
              <a:rPr lang="ja-JP" altLang="en-US" sz="20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第</a:t>
            </a:r>
            <a:r>
              <a:rPr lang="en-US" altLang="ja-JP" sz="20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9</a:t>
            </a:r>
            <a:r>
              <a:rPr lang="ja-JP" altLang="en-US" sz="20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期ケア計画で予定している新規・拡充事業</a:t>
            </a:r>
            <a:endParaRPr lang="en-US" altLang="ja-JP" sz="2000" b="1"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43928" algn="ctr" defTabSz="913943" fontAlgn="auto">
              <a:spcBef>
                <a:spcPts val="0"/>
              </a:spcBef>
              <a:spcAft>
                <a:spcPts val="0"/>
              </a:spcAft>
            </a:pP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282113" y="1487282"/>
            <a:ext cx="4289887" cy="1910342"/>
          </a:xfrm>
          <a:prstGeom prst="rect">
            <a:avLst/>
          </a:prstGeom>
          <a:solidFill>
            <a:schemeClr val="bg1"/>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smtClean="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１</a:t>
            </a:r>
            <a:r>
              <a:rPr lang="ja-JP" altLang="en-US" sz="1400" dirty="0" smtClean="0">
                <a:solidFill>
                  <a:schemeClr val="tx1"/>
                </a:solidFill>
                <a:latin typeface="BIZ UDPゴシック" panose="020B0400000000000000" pitchFamily="50" charset="-128"/>
                <a:ea typeface="BIZ UDPゴシック" panose="020B0400000000000000" pitchFamily="50" charset="-128"/>
              </a:rPr>
              <a:t>）生活支援体制整備事業</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p:txBody>
      </p:sp>
      <p:sp>
        <p:nvSpPr>
          <p:cNvPr id="9" name="正方形/長方形 8"/>
          <p:cNvSpPr/>
          <p:nvPr/>
        </p:nvSpPr>
        <p:spPr>
          <a:xfrm>
            <a:off x="4711238" y="1487282"/>
            <a:ext cx="4289887" cy="1910342"/>
          </a:xfrm>
          <a:prstGeom prst="rect">
            <a:avLst/>
          </a:prstGeom>
          <a:solidFill>
            <a:schemeClr val="bg1"/>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00" dirty="0" smtClean="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２</a:t>
            </a:r>
            <a:r>
              <a:rPr lang="ja-JP" altLang="en-US" sz="1400" dirty="0" smtClean="0">
                <a:solidFill>
                  <a:schemeClr val="tx1"/>
                </a:solidFill>
                <a:latin typeface="BIZ UDPゴシック" panose="020B0400000000000000" pitchFamily="50" charset="-128"/>
                <a:ea typeface="BIZ UDPゴシック" panose="020B0400000000000000" pitchFamily="50" charset="-128"/>
              </a:rPr>
              <a:t>）地域介護予防活動支援事業</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0" name="正方形/長方形 19"/>
          <p:cNvSpPr/>
          <p:nvPr/>
        </p:nvSpPr>
        <p:spPr>
          <a:xfrm>
            <a:off x="349622" y="1933441"/>
            <a:ext cx="4132729" cy="1349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chemeClr val="tx1"/>
                </a:solidFill>
                <a:latin typeface="BIZ UDPゴシック" panose="020B0400000000000000" pitchFamily="50" charset="-128"/>
                <a:ea typeface="BIZ UDPゴシック" panose="020B0400000000000000" pitchFamily="50" charset="-128"/>
              </a:rPr>
              <a:t>〇住民互助による移動支援活動を行う団体を支援する事業</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を開始</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sz="8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＜支援内容＞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①移動支援に関する専門家（アドバイザー）の派遣</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②運転ボランティアの確保・養成のための講習会の実施</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③自動車保険・運転適性診断受講料の助成</a:t>
            </a:r>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1" name="正方形/長方形 20"/>
          <p:cNvSpPr/>
          <p:nvPr/>
        </p:nvSpPr>
        <p:spPr>
          <a:xfrm>
            <a:off x="4789816" y="1933441"/>
            <a:ext cx="4132729" cy="1349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chemeClr val="tx1"/>
                </a:solidFill>
                <a:latin typeface="BIZ UDPゴシック" panose="020B0400000000000000" pitchFamily="50" charset="-128"/>
                <a:ea typeface="BIZ UDPゴシック" panose="020B0400000000000000" pitchFamily="50" charset="-128"/>
              </a:rPr>
              <a:t>〇「あっ晴れ！</a:t>
            </a:r>
            <a:r>
              <a:rPr lang="ja-JP" altLang="en-US" sz="1200" dirty="0" err="1" smtClean="0">
                <a:solidFill>
                  <a:schemeClr val="tx1"/>
                </a:solidFill>
                <a:latin typeface="BIZ UDPゴシック" panose="020B0400000000000000" pitchFamily="50" charset="-128"/>
                <a:ea typeface="BIZ UDPゴシック" panose="020B0400000000000000" pitchFamily="50" charset="-128"/>
              </a:rPr>
              <a:t>もも</a:t>
            </a:r>
            <a:r>
              <a:rPr lang="ja-JP" altLang="en-US" sz="1200" dirty="0" smtClean="0">
                <a:solidFill>
                  <a:schemeClr val="tx1"/>
                </a:solidFill>
                <a:latin typeface="BIZ UDPゴシック" panose="020B0400000000000000" pitchFamily="50" charset="-128"/>
                <a:ea typeface="BIZ UDPゴシック" panose="020B0400000000000000" pitchFamily="50" charset="-128"/>
              </a:rPr>
              <a:t>太郎体操」の活動活性化を促進</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＜新たに取り組む内容＞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①新型コロナの影響等により活動を一時休止している団体</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に対する再開支援</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②地域ごとの健康状態等の特性を踏まえ、活動が広がって</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いない地域に対して重点的な活動支援を</a:t>
            </a:r>
            <a:r>
              <a:rPr lang="ja-JP" altLang="en-US" sz="1200" dirty="0">
                <a:solidFill>
                  <a:schemeClr val="tx1"/>
                </a:solidFill>
                <a:latin typeface="BIZ UDPゴシック" panose="020B0400000000000000" pitchFamily="50" charset="-128"/>
                <a:ea typeface="BIZ UDPゴシック" panose="020B0400000000000000" pitchFamily="50" charset="-128"/>
              </a:rPr>
              <a:t>実施　</a:t>
            </a:r>
            <a:r>
              <a:rPr lang="ja-JP" altLang="en-US" sz="1200" dirty="0" smtClean="0">
                <a:solidFill>
                  <a:schemeClr val="tx1"/>
                </a:solidFill>
                <a:latin typeface="BIZ UDPゴシック" panose="020B0400000000000000" pitchFamily="50" charset="-128"/>
                <a:ea typeface="BIZ UDPゴシック" panose="020B0400000000000000" pitchFamily="50" charset="-128"/>
              </a:rPr>
              <a:t>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2" name="正方形/長方形 21"/>
          <p:cNvSpPr/>
          <p:nvPr/>
        </p:nvSpPr>
        <p:spPr>
          <a:xfrm>
            <a:off x="282113" y="3638811"/>
            <a:ext cx="4289887" cy="1910342"/>
          </a:xfrm>
          <a:prstGeom prst="rect">
            <a:avLst/>
          </a:prstGeom>
          <a:solidFill>
            <a:schemeClr val="bg1"/>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smtClean="0">
                <a:solidFill>
                  <a:schemeClr val="tx1"/>
                </a:solidFill>
                <a:latin typeface="BIZ UDPゴシック" panose="020B0400000000000000" pitchFamily="50" charset="-128"/>
                <a:ea typeface="BIZ UDPゴシック" panose="020B0400000000000000" pitchFamily="50" charset="-128"/>
              </a:rPr>
              <a:t>（３）認知症の人を地域で支える事業</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3" name="正方形/長方形 22"/>
          <p:cNvSpPr/>
          <p:nvPr/>
        </p:nvSpPr>
        <p:spPr>
          <a:xfrm>
            <a:off x="349622" y="4084970"/>
            <a:ext cx="4132729" cy="1349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chemeClr val="tx1"/>
                </a:solidFill>
                <a:latin typeface="BIZ UDPゴシック" panose="020B0400000000000000" pitchFamily="50" charset="-128"/>
                <a:ea typeface="BIZ UDPゴシック" panose="020B0400000000000000" pitchFamily="50" charset="-128"/>
              </a:rPr>
              <a:t>①認知症伴走型支援事業を開始</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・認知症対応型グループホーム等の事業所を活用し、認知</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症の人と家族、地域住民の生活を支援する。</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sz="8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②認知症サポーター活動促進・地域づくり推進事業の拡充</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・チームオレンジのモデル地区数の増加</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・ステップアップ講座終了者数の増加</a:t>
            </a:r>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4" name="正方形/長方形 23"/>
          <p:cNvSpPr/>
          <p:nvPr/>
        </p:nvSpPr>
        <p:spPr>
          <a:xfrm>
            <a:off x="4711238" y="3638811"/>
            <a:ext cx="4289887" cy="1910342"/>
          </a:xfrm>
          <a:prstGeom prst="rect">
            <a:avLst/>
          </a:prstGeom>
          <a:solidFill>
            <a:schemeClr val="bg1"/>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smtClean="0">
                <a:solidFill>
                  <a:schemeClr val="tx1"/>
                </a:solidFill>
                <a:latin typeface="BIZ UDPゴシック" panose="020B0400000000000000" pitchFamily="50" charset="-128"/>
                <a:ea typeface="BIZ UDPゴシック" panose="020B0400000000000000" pitchFamily="50" charset="-128"/>
              </a:rPr>
              <a:t>（４）その他の事業</a:t>
            </a:r>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5" name="正方形/長方形 24"/>
          <p:cNvSpPr/>
          <p:nvPr/>
        </p:nvSpPr>
        <p:spPr>
          <a:xfrm>
            <a:off x="4778747" y="4084970"/>
            <a:ext cx="4132729" cy="1349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chemeClr val="tx1"/>
                </a:solidFill>
                <a:latin typeface="BIZ UDPゴシック" panose="020B0400000000000000" pitchFamily="50" charset="-128"/>
                <a:ea typeface="BIZ UDPゴシック" panose="020B0400000000000000" pitchFamily="50" charset="-128"/>
              </a:rPr>
              <a:t>①消費者安全確保地域協議会の設置を進める</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　　　　　　　　　　　　　　　　　　　　　　　　　　　（市民生活分野）</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②要配慮者の「個別避難計画」作成を福祉事業者の専門的</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知見をいかしつつ促進</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　　　　　　　　　　　　　　　　　　　　　　　　　　　　（危機管理分野）</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6" name="正方形/長方形 25"/>
          <p:cNvSpPr/>
          <p:nvPr/>
        </p:nvSpPr>
        <p:spPr>
          <a:xfrm>
            <a:off x="0" y="5672146"/>
            <a:ext cx="8515350" cy="646331"/>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a:spAutoFit/>
          </a:bodyPr>
          <a:lstStyle/>
          <a:p>
            <a:pPr marL="143928" algn="just" defTabSz="913943" fontAlgn="auto">
              <a:spcBef>
                <a:spcPts val="0"/>
              </a:spcBef>
              <a:spcAft>
                <a:spcPts val="0"/>
              </a:spcAft>
            </a:pPr>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3928" algn="just" defTabSz="913943" fontAlgn="auto">
              <a:spcBef>
                <a:spcPts val="0"/>
              </a:spcBef>
              <a:spcAft>
                <a:spcPts val="0"/>
              </a:spcAft>
            </a:pPr>
            <a:r>
              <a:rPr lang="ja-JP" altLang="en-US" sz="20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〇令和６年度の事業執行の中で新たな支援・手法を検討していく</a:t>
            </a:r>
            <a:endParaRPr lang="en-US" altLang="ja-JP" sz="2000" b="1"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43928" algn="ctr" defTabSz="913943" fontAlgn="auto">
              <a:spcBef>
                <a:spcPts val="0"/>
              </a:spcBef>
              <a:spcAft>
                <a:spcPts val="0"/>
              </a:spcAft>
            </a:pPr>
            <a:endParaRPr lang="en-US" altLang="ja-JP" sz="800" dirty="0">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4" name="スライド番号プレースホルダー 2"/>
          <p:cNvSpPr txBox="1">
            <a:spLocks/>
          </p:cNvSpPr>
          <p:nvPr/>
        </p:nvSpPr>
        <p:spPr>
          <a:xfrm>
            <a:off x="8728104" y="6489169"/>
            <a:ext cx="32057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134FBA7-D862-4B44-8F6D-88A96C94C398}" type="slidenum">
              <a:rPr lang="ja-JP" altLang="en-US" sz="18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pPr/>
              <a:t>7</a:t>
            </a:fld>
            <a:endPar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194291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3745</TotalTime>
  <Words>2769</Words>
  <Application>Microsoft Office PowerPoint</Application>
  <PresentationFormat>画面に合わせる (4:3)</PresentationFormat>
  <Paragraphs>196</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BIZ UDPゴシック</vt: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岡山市役所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くずはら　もとふみ</dc:creator>
  <cp:lastModifiedBy>P0119016</cp:lastModifiedBy>
  <cp:revision>398</cp:revision>
  <cp:lastPrinted>2024-03-13T08:56:31Z</cp:lastPrinted>
  <dcterms:created xsi:type="dcterms:W3CDTF">2021-06-23T06:50:59Z</dcterms:created>
  <dcterms:modified xsi:type="dcterms:W3CDTF">2024-06-28T00:55:18Z</dcterms:modified>
</cp:coreProperties>
</file>