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78" r:id="rId3"/>
    <p:sldId id="279" r:id="rId4"/>
    <p:sldId id="280" r:id="rId5"/>
    <p:sldId id="284" r:id="rId6"/>
    <p:sldId id="283" r:id="rId7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015" autoAdjust="0"/>
  </p:normalViewPr>
  <p:slideViewPr>
    <p:cSldViewPr showGuides="1">
      <p:cViewPr varScale="1">
        <p:scale>
          <a:sx n="69" d="100"/>
          <a:sy n="69" d="100"/>
        </p:scale>
        <p:origin x="1248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480920654149"/>
          <c:y val="4.9161599246000512E-2"/>
          <c:w val="0.77141651524328692"/>
          <c:h val="0.7153029414453687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全国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Sheet1!$B$2:$I$2</c:f>
              <c:numCache>
                <c:formatCode>#,##0</c:formatCode>
                <c:ptCount val="8"/>
                <c:pt idx="0">
                  <c:v>27858</c:v>
                </c:pt>
                <c:pt idx="1">
                  <c:v>27283</c:v>
                </c:pt>
                <c:pt idx="2">
                  <c:v>25427</c:v>
                </c:pt>
                <c:pt idx="3">
                  <c:v>24025</c:v>
                </c:pt>
                <c:pt idx="4" formatCode="#,##0_);[Red]\(#,##0\)">
                  <c:v>21897</c:v>
                </c:pt>
                <c:pt idx="5" formatCode="#,##0_);[Red]\(#,##0\)">
                  <c:v>21321</c:v>
                </c:pt>
                <c:pt idx="6" formatCode="#,##0_);[Red]\(#,##0\)">
                  <c:v>20840</c:v>
                </c:pt>
                <c:pt idx="7" formatCode="#,##0_);[Red]\(#,##0\)">
                  <c:v>20169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FC-4C96-8D18-7AA88104D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812032"/>
        <c:axId val="198702592"/>
      </c:line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岡山県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372</c:v>
                </c:pt>
                <c:pt idx="1">
                  <c:v>349</c:v>
                </c:pt>
                <c:pt idx="2">
                  <c:v>321</c:v>
                </c:pt>
                <c:pt idx="3">
                  <c:v>377</c:v>
                </c:pt>
                <c:pt idx="4" formatCode="#,##0_);[Red]\(#,##0\)">
                  <c:v>311</c:v>
                </c:pt>
                <c:pt idx="5" formatCode="#,##0_);[Red]\(#,##0\)">
                  <c:v>264</c:v>
                </c:pt>
                <c:pt idx="6">
                  <c:v>261</c:v>
                </c:pt>
                <c:pt idx="7" formatCode="#,##0_);[Red]\(#,##0\)">
                  <c:v>269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FC-4C96-8D18-7AA88104D00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岡山市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131</c:v>
                </c:pt>
                <c:pt idx="1">
                  <c:v>125</c:v>
                </c:pt>
                <c:pt idx="2">
                  <c:v>107</c:v>
                </c:pt>
                <c:pt idx="3">
                  <c:v>133</c:v>
                </c:pt>
                <c:pt idx="4" formatCode="#,##0_);[Red]\(#,##0\)">
                  <c:v>102</c:v>
                </c:pt>
                <c:pt idx="5" formatCode="#,##0_);[Red]\(#,##0\)">
                  <c:v>89</c:v>
                </c:pt>
                <c:pt idx="6">
                  <c:v>82</c:v>
                </c:pt>
                <c:pt idx="7" formatCode="#,##0_);[Red]\(#,##0\)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FC-4C96-8D18-7AA88104D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798056"/>
        <c:axId val="498793792"/>
      </c:lineChart>
      <c:valAx>
        <c:axId val="198702592"/>
        <c:scaling>
          <c:orientation val="minMax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自殺死亡者数（全国）</a:t>
                </a:r>
                <a:endParaRPr lang="ja-JP" altLang="en-US" sz="1200" b="0" dirty="0"/>
              </a:p>
            </c:rich>
          </c:tx>
          <c:layout/>
          <c:overlay val="0"/>
        </c:title>
        <c:numFmt formatCode="#,##0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ja-JP"/>
          </a:p>
        </c:txPr>
        <c:crossAx val="198812032"/>
        <c:crosses val="max"/>
        <c:crossBetween val="between"/>
      </c:valAx>
      <c:catAx>
        <c:axId val="198812032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98702592"/>
        <c:crosses val="autoZero"/>
        <c:auto val="1"/>
        <c:lblAlgn val="ctr"/>
        <c:lblOffset val="100"/>
        <c:noMultiLvlLbl val="0"/>
      </c:catAx>
      <c:valAx>
        <c:axId val="498793792"/>
        <c:scaling>
          <c:orientation val="minMax"/>
          <c:max val="700"/>
        </c:scaling>
        <c:delete val="0"/>
        <c:axPos val="l"/>
        <c:numFmt formatCode="General" sourceLinked="1"/>
        <c:majorTickMark val="out"/>
        <c:minorTickMark val="none"/>
        <c:tickLblPos val="nextTo"/>
        <c:crossAx val="498798056"/>
        <c:crosses val="autoZero"/>
        <c:crossBetween val="between"/>
      </c:valAx>
      <c:catAx>
        <c:axId val="498798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879379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ln>
            <a:solidFill>
              <a:schemeClr val="tx1"/>
            </a:solidFill>
          </a:ln>
        </c:spPr>
        <c:txPr>
          <a:bodyPr/>
          <a:lstStyle/>
          <a:p>
            <a:pPr rtl="0">
              <a:defRPr sz="1200"/>
            </a:pPr>
            <a:endParaRPr lang="ja-JP"/>
          </a:p>
        </c:txPr>
      </c:dTable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17322834645669"/>
          <c:y val="7.6027177200738136E-2"/>
          <c:w val="0.84321138703815868"/>
          <c:h val="0.6935046402959258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全国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Sheet1!$B$2:$I$2</c:f>
              <c:numCache>
                <c:formatCode>0.0_);[Red]\(0.0\)</c:formatCode>
                <c:ptCount val="8"/>
                <c:pt idx="0">
                  <c:v>21.99</c:v>
                </c:pt>
                <c:pt idx="1">
                  <c:v>21.25</c:v>
                </c:pt>
                <c:pt idx="2">
                  <c:v>19.8</c:v>
                </c:pt>
                <c:pt idx="3">
                  <c:v>18.739999999999998</c:v>
                </c:pt>
                <c:pt idx="4">
                  <c:v>17.100000000000001</c:v>
                </c:pt>
                <c:pt idx="5">
                  <c:v>16.670000000000002</c:v>
                </c:pt>
                <c:pt idx="6">
                  <c:v>16.32</c:v>
                </c:pt>
                <c:pt idx="7">
                  <c:v>15.83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4D-40D3-9C59-AE4064C4BCC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岡山県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Sheet1!$B$3:$I$3</c:f>
              <c:numCache>
                <c:formatCode>0.0_);[Red]\(0.0\)</c:formatCode>
                <c:ptCount val="8"/>
                <c:pt idx="0">
                  <c:v>19.260000000000002</c:v>
                </c:pt>
                <c:pt idx="1">
                  <c:v>17.93</c:v>
                </c:pt>
                <c:pt idx="2">
                  <c:v>16.5</c:v>
                </c:pt>
                <c:pt idx="3">
                  <c:v>19.440000000000001</c:v>
                </c:pt>
                <c:pt idx="4">
                  <c:v>16.079999999999998</c:v>
                </c:pt>
                <c:pt idx="5">
                  <c:v>13.7</c:v>
                </c:pt>
                <c:pt idx="6">
                  <c:v>13.59</c:v>
                </c:pt>
                <c:pt idx="7">
                  <c:v>14.07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4D-40D3-9C59-AE4064C4BCC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岡山市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Sheet1!$B$4:$I$4</c:f>
              <c:numCache>
                <c:formatCode>0.0_);[Red]\(0.0\)</c:formatCode>
                <c:ptCount val="8"/>
                <c:pt idx="0">
                  <c:v>18.93</c:v>
                </c:pt>
                <c:pt idx="1">
                  <c:v>17.809999999999999</c:v>
                </c:pt>
                <c:pt idx="2">
                  <c:v>15.19</c:v>
                </c:pt>
                <c:pt idx="3">
                  <c:v>18.84</c:v>
                </c:pt>
                <c:pt idx="4">
                  <c:v>14.41</c:v>
                </c:pt>
                <c:pt idx="5">
                  <c:v>12.56</c:v>
                </c:pt>
                <c:pt idx="6">
                  <c:v>11.56</c:v>
                </c:pt>
                <c:pt idx="7">
                  <c:v>13.25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4D-40D3-9C59-AE4064C4BC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209472"/>
        <c:axId val="151211008"/>
      </c:lineChart>
      <c:catAx>
        <c:axId val="151209472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3175"/>
        </c:spPr>
        <c:txPr>
          <a:bodyPr/>
          <a:lstStyle/>
          <a:p>
            <a:pPr>
              <a:defRPr sz="1200"/>
            </a:pPr>
            <a:endParaRPr lang="ja-JP"/>
          </a:p>
        </c:txPr>
        <c:crossAx val="151211008"/>
        <c:crosses val="autoZero"/>
        <c:auto val="1"/>
        <c:lblAlgn val="ctr"/>
        <c:lblOffset val="100"/>
        <c:noMultiLvlLbl val="0"/>
      </c:catAx>
      <c:valAx>
        <c:axId val="15121100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200" b="0">
                    <a:latin typeface="+mn-ea"/>
                    <a:ea typeface="+mn-ea"/>
                  </a:defRPr>
                </a:pPr>
                <a:r>
                  <a:rPr lang="ja-JP" altLang="en-US" sz="1200" b="0" dirty="0" smtClean="0">
                    <a:latin typeface="+mn-ea"/>
                    <a:ea typeface="+mn-ea"/>
                  </a:rPr>
                  <a:t>自殺死亡率（人口</a:t>
                </a:r>
                <a:r>
                  <a:rPr lang="en-US" altLang="ja-JP" sz="1200" b="0" dirty="0" smtClean="0">
                    <a:latin typeface="+mn-ea"/>
                    <a:ea typeface="+mn-ea"/>
                  </a:rPr>
                  <a:t>10</a:t>
                </a:r>
                <a:r>
                  <a:rPr lang="ja-JP" altLang="en-US" sz="1200" b="0" dirty="0" smtClean="0">
                    <a:latin typeface="+mn-ea"/>
                    <a:ea typeface="+mn-ea"/>
                  </a:rPr>
                  <a:t>万対）</a:t>
                </a:r>
                <a:endParaRPr lang="ja-JP" altLang="en-US" sz="1200" b="0" dirty="0">
                  <a:latin typeface="+mn-ea"/>
                  <a:ea typeface="+mn-ea"/>
                </a:endParaRPr>
              </a:p>
            </c:rich>
          </c:tx>
          <c:layout>
            <c:manualLayout>
              <c:xMode val="edge"/>
              <c:yMode val="edge"/>
              <c:x val="2.8775590551181101E-2"/>
              <c:y val="0.19433102711618375"/>
            </c:manualLayout>
          </c:layout>
          <c:overlay val="0"/>
        </c:title>
        <c:numFmt formatCode="0.0_);[Red]\(0.0\)" sourceLinked="1"/>
        <c:majorTickMark val="none"/>
        <c:minorTickMark val="none"/>
        <c:tickLblPos val="nextTo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ja-JP"/>
          </a:p>
        </c:txPr>
        <c:crossAx val="151209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>
            <a:solidFill>
              <a:schemeClr val="tx1"/>
            </a:solidFill>
          </a:ln>
        </c:spPr>
        <c:txPr>
          <a:bodyPr/>
          <a:lstStyle/>
          <a:p>
            <a:pPr rtl="0">
              <a:defRPr sz="1200"/>
            </a:pPr>
            <a:endParaRPr lang="ja-JP"/>
          </a:p>
        </c:txPr>
      </c:dTable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Meiryo UI" panose="020B0604030504040204" pitchFamily="50" charset="-128"/>
                <a:ea typeface="Meiryo UI" panose="020B0604030504040204" pitchFamily="50" charset="-128"/>
              </a:defRPr>
            </a:pPr>
            <a:r>
              <a:rPr lang="en-US" altLang="ja-JP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H24-R1</a:t>
            </a:r>
            <a:r>
              <a:rPr lang="ja-JP" altLang="en-US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推移</a:t>
            </a:r>
            <a:endParaRPr lang="ja-JP" altLang="en-US" sz="1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783353523117305"/>
          <c:y val="0.15265179019123154"/>
          <c:w val="0.85755108015344239"/>
          <c:h val="0.7889506080006487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20歳未満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effectLst>
                <a:glow rad="127000">
                  <a:schemeClr val="bg1"/>
                </a:glow>
              </a:effectLst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Sheet1!$B$2:$B$9</c:f>
              <c:numCache>
                <c:formatCode>0.0_ </c:formatCode>
                <c:ptCount val="8"/>
                <c:pt idx="0">
                  <c:v>2.2900763358778624</c:v>
                </c:pt>
                <c:pt idx="1">
                  <c:v>1.6</c:v>
                </c:pt>
                <c:pt idx="2">
                  <c:v>1.8691588785046727</c:v>
                </c:pt>
                <c:pt idx="3">
                  <c:v>0.75187969924812026</c:v>
                </c:pt>
                <c:pt idx="4">
                  <c:v>4.9019607843137258</c:v>
                </c:pt>
                <c:pt idx="5">
                  <c:v>3.3707865168539324</c:v>
                </c:pt>
                <c:pt idx="6">
                  <c:v>3.6585365853658534</c:v>
                </c:pt>
                <c:pt idx="7">
                  <c:v>2.1276595744680851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F6-438B-AAF4-A073C3636B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20歳代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Sheet1!$C$2:$C$9</c:f>
              <c:numCache>
                <c:formatCode>0.0_ </c:formatCode>
                <c:ptCount val="8"/>
                <c:pt idx="0">
                  <c:v>14.503816793893129</c:v>
                </c:pt>
                <c:pt idx="1">
                  <c:v>16</c:v>
                </c:pt>
                <c:pt idx="2">
                  <c:v>15.887850467289718</c:v>
                </c:pt>
                <c:pt idx="3">
                  <c:v>16.541353383458645</c:v>
                </c:pt>
                <c:pt idx="4">
                  <c:v>11.76470588235294</c:v>
                </c:pt>
                <c:pt idx="5">
                  <c:v>14.606741573033707</c:v>
                </c:pt>
                <c:pt idx="6">
                  <c:v>15.853658536585366</c:v>
                </c:pt>
                <c:pt idx="7">
                  <c:v>12.76595744680851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95-44FF-8F8C-F4DA085770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30歳代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Sheet1!$D$2:$D$9</c:f>
              <c:numCache>
                <c:formatCode>0.0_ </c:formatCode>
                <c:ptCount val="8"/>
                <c:pt idx="0">
                  <c:v>10.687022900763358</c:v>
                </c:pt>
                <c:pt idx="1">
                  <c:v>16.8</c:v>
                </c:pt>
                <c:pt idx="2">
                  <c:v>12.149532710280374</c:v>
                </c:pt>
                <c:pt idx="3">
                  <c:v>13.533834586466165</c:v>
                </c:pt>
                <c:pt idx="4">
                  <c:v>15.686274509803921</c:v>
                </c:pt>
                <c:pt idx="5">
                  <c:v>14.606741573033707</c:v>
                </c:pt>
                <c:pt idx="6">
                  <c:v>13.414634146341465</c:v>
                </c:pt>
                <c:pt idx="7">
                  <c:v>20.212765957446805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95-44FF-8F8C-F4DA0857706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40歳代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Sheet1!$E$2:$E$9</c:f>
              <c:numCache>
                <c:formatCode>0.0_ </c:formatCode>
                <c:ptCount val="8"/>
                <c:pt idx="0">
                  <c:v>21.374045801526716</c:v>
                </c:pt>
                <c:pt idx="1">
                  <c:v>16.8</c:v>
                </c:pt>
                <c:pt idx="2">
                  <c:v>19.626168224299064</c:v>
                </c:pt>
                <c:pt idx="3">
                  <c:v>9.7744360902255636</c:v>
                </c:pt>
                <c:pt idx="4">
                  <c:v>14.705882352941178</c:v>
                </c:pt>
                <c:pt idx="5">
                  <c:v>15.730337078651685</c:v>
                </c:pt>
                <c:pt idx="6">
                  <c:v>20.73170731707317</c:v>
                </c:pt>
                <c:pt idx="7">
                  <c:v>18.085106382978726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95-44FF-8F8C-F4DA0857706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50歳代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Sheet1!$F$2:$F$9</c:f>
              <c:numCache>
                <c:formatCode>0.0_ </c:formatCode>
                <c:ptCount val="8"/>
                <c:pt idx="0">
                  <c:v>16.793893129770993</c:v>
                </c:pt>
                <c:pt idx="1">
                  <c:v>15.2</c:v>
                </c:pt>
                <c:pt idx="2">
                  <c:v>13.084112149532709</c:v>
                </c:pt>
                <c:pt idx="3">
                  <c:v>19.548872180451127</c:v>
                </c:pt>
                <c:pt idx="4">
                  <c:v>16.666666666666664</c:v>
                </c:pt>
                <c:pt idx="5">
                  <c:v>16.853932584269664</c:v>
                </c:pt>
                <c:pt idx="6">
                  <c:v>12.195121951219512</c:v>
                </c:pt>
                <c:pt idx="7">
                  <c:v>13.829787234042554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95-44FF-8F8C-F4DA0857706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60歳代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Sheet1!$G$2:$G$9</c:f>
              <c:numCache>
                <c:formatCode>0.0_ </c:formatCode>
                <c:ptCount val="8"/>
                <c:pt idx="0">
                  <c:v>18.320610687022899</c:v>
                </c:pt>
                <c:pt idx="1">
                  <c:v>20.8</c:v>
                </c:pt>
                <c:pt idx="2">
                  <c:v>14.018691588785046</c:v>
                </c:pt>
                <c:pt idx="3">
                  <c:v>16.541353383458645</c:v>
                </c:pt>
                <c:pt idx="4">
                  <c:v>17.647058823529413</c:v>
                </c:pt>
                <c:pt idx="5">
                  <c:v>11.235955056179774</c:v>
                </c:pt>
                <c:pt idx="6">
                  <c:v>17.073170731707318</c:v>
                </c:pt>
                <c:pt idx="7">
                  <c:v>14.893617021276595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95-44FF-8F8C-F4DA0857706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70歳代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Sheet1!$H$2:$H$9</c:f>
              <c:numCache>
                <c:formatCode>0.0_ </c:formatCode>
                <c:ptCount val="8"/>
                <c:pt idx="0">
                  <c:v>8.3969465648854964</c:v>
                </c:pt>
                <c:pt idx="1">
                  <c:v>6.4</c:v>
                </c:pt>
                <c:pt idx="2">
                  <c:v>10.2803738317757</c:v>
                </c:pt>
                <c:pt idx="3">
                  <c:v>18.045112781954884</c:v>
                </c:pt>
                <c:pt idx="4">
                  <c:v>6.8627450980392162</c:v>
                </c:pt>
                <c:pt idx="5">
                  <c:v>13.48314606741573</c:v>
                </c:pt>
                <c:pt idx="6">
                  <c:v>9.7560975609756095</c:v>
                </c:pt>
                <c:pt idx="7">
                  <c:v>13.829787234042554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95-44FF-8F8C-F4DA0857706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80歳以上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Sheet1!$I$2:$I$9</c:f>
              <c:numCache>
                <c:formatCode>0.0_ </c:formatCode>
                <c:ptCount val="8"/>
                <c:pt idx="0">
                  <c:v>7.6335877862595423</c:v>
                </c:pt>
                <c:pt idx="1">
                  <c:v>6.4</c:v>
                </c:pt>
                <c:pt idx="2">
                  <c:v>13.084112149532709</c:v>
                </c:pt>
                <c:pt idx="3">
                  <c:v>5.2631578947368416</c:v>
                </c:pt>
                <c:pt idx="4">
                  <c:v>11.76470588235294</c:v>
                </c:pt>
                <c:pt idx="5">
                  <c:v>10.112359550561797</c:v>
                </c:pt>
                <c:pt idx="6">
                  <c:v>7.3170731707317067</c:v>
                </c:pt>
                <c:pt idx="7">
                  <c:v>4.2553191489361701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95-44FF-8F8C-F4DA085770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95103360"/>
        <c:axId val="195109248"/>
      </c:barChart>
      <c:catAx>
        <c:axId val="195103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75"/>
        </c:spPr>
        <c:txPr>
          <a:bodyPr/>
          <a:lstStyle/>
          <a:p>
            <a:pPr>
              <a:defRPr sz="1200"/>
            </a:pPr>
            <a:endParaRPr lang="ja-JP"/>
          </a:p>
        </c:txPr>
        <c:crossAx val="195109248"/>
        <c:crosses val="autoZero"/>
        <c:auto val="1"/>
        <c:lblAlgn val="ctr"/>
        <c:lblOffset val="100"/>
        <c:noMultiLvlLbl val="0"/>
      </c:catAx>
      <c:valAx>
        <c:axId val="19510924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構成割合</a:t>
                </a:r>
                <a:endParaRPr lang="ja-JP" altLang="en-US" sz="1200" b="0" dirty="0"/>
              </a:p>
            </c:rich>
          </c:tx>
          <c:layout>
            <c:manualLayout>
              <c:xMode val="edge"/>
              <c:yMode val="edge"/>
              <c:x val="2.0512820512820513E-2"/>
              <c:y val="0.42394748093833173"/>
            </c:manualLayout>
          </c:layout>
          <c:overlay val="0"/>
        </c:title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ja-JP"/>
          </a:p>
        </c:txPr>
        <c:crossAx val="19510336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9999394306480919"/>
          <c:y val="9.8069020519371344E-2"/>
          <c:w val="0.68462749848576621"/>
          <c:h val="4.0749898434135866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 marL="144000" indent="-457200"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Meiryo UI" panose="020B0604030504040204" pitchFamily="50" charset="-128"/>
                <a:ea typeface="Meiryo UI" panose="020B0604030504040204" pitchFamily="50" charset="-128"/>
              </a:defRPr>
            </a:pPr>
            <a:r>
              <a:rPr lang="en-US" altLang="ja-JP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H24-R1</a:t>
            </a:r>
            <a:r>
              <a:rPr lang="ja-JP" altLang="en-US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推移</a:t>
            </a:r>
            <a:endParaRPr lang="ja-JP" altLang="en-US" sz="1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2570664243892584E-2"/>
          <c:y val="0.1521763943061607"/>
          <c:w val="0.8728139511407228"/>
          <c:h val="0.7882377833666355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家庭問題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effectLst>
                <a:glow rad="127000">
                  <a:schemeClr val="bg1"/>
                </a:glow>
              </a:effectLst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Sheet1!$B$13:$B$20</c:f>
              <c:numCache>
                <c:formatCode>0.0_ </c:formatCode>
                <c:ptCount val="8"/>
                <c:pt idx="0">
                  <c:v>13.953488372093023</c:v>
                </c:pt>
                <c:pt idx="1">
                  <c:v>9.4936708860759502</c:v>
                </c:pt>
                <c:pt idx="2">
                  <c:v>8.9552238805970141</c:v>
                </c:pt>
                <c:pt idx="3">
                  <c:v>11.695906432748536</c:v>
                </c:pt>
                <c:pt idx="4">
                  <c:v>15.503875968992247</c:v>
                </c:pt>
                <c:pt idx="5">
                  <c:v>12</c:v>
                </c:pt>
                <c:pt idx="6">
                  <c:v>14.14141414141414</c:v>
                </c:pt>
                <c:pt idx="7">
                  <c:v>10.091743119266056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E-43CA-95EE-F30C9610D851}"/>
            </c:ext>
          </c:extLst>
        </c:ser>
        <c:ser>
          <c:idx val="1"/>
          <c:order val="1"/>
          <c:tx>
            <c:strRef>
              <c:f>Sheet1!$C$12</c:f>
              <c:strCache>
                <c:ptCount val="1"/>
                <c:pt idx="0">
                  <c:v>健康問題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Sheet1!$C$13:$C$20</c:f>
              <c:numCache>
                <c:formatCode>0.0_ </c:formatCode>
                <c:ptCount val="8"/>
                <c:pt idx="0">
                  <c:v>30.232558139534881</c:v>
                </c:pt>
                <c:pt idx="1">
                  <c:v>33.544303797468359</c:v>
                </c:pt>
                <c:pt idx="2">
                  <c:v>41.044776119402989</c:v>
                </c:pt>
                <c:pt idx="3">
                  <c:v>30.409356725146196</c:v>
                </c:pt>
                <c:pt idx="4">
                  <c:v>27.906976744186046</c:v>
                </c:pt>
                <c:pt idx="5">
                  <c:v>39.200000000000003</c:v>
                </c:pt>
                <c:pt idx="6">
                  <c:v>32.323232323232325</c:v>
                </c:pt>
                <c:pt idx="7">
                  <c:v>26.605504587155966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E-43CA-95EE-F30C9610D851}"/>
            </c:ext>
          </c:extLst>
        </c:ser>
        <c:ser>
          <c:idx val="2"/>
          <c:order val="2"/>
          <c:tx>
            <c:strRef>
              <c:f>Sheet1!$D$12</c:f>
              <c:strCache>
                <c:ptCount val="1"/>
                <c:pt idx="0">
                  <c:v>経済・生活問題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Sheet1!$D$13:$D$20</c:f>
              <c:numCache>
                <c:formatCode>0.0_ </c:formatCode>
                <c:ptCount val="8"/>
                <c:pt idx="0">
                  <c:v>18.023255813953487</c:v>
                </c:pt>
                <c:pt idx="1">
                  <c:v>17.088607594936708</c:v>
                </c:pt>
                <c:pt idx="2">
                  <c:v>11.940298507462686</c:v>
                </c:pt>
                <c:pt idx="3">
                  <c:v>21.052631578947366</c:v>
                </c:pt>
                <c:pt idx="4">
                  <c:v>14.728682170542637</c:v>
                </c:pt>
                <c:pt idx="5">
                  <c:v>11.200000000000001</c:v>
                </c:pt>
                <c:pt idx="6">
                  <c:v>9.0909090909090917</c:v>
                </c:pt>
                <c:pt idx="7">
                  <c:v>12.844036697247708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7E-43CA-95EE-F30C9610D851}"/>
            </c:ext>
          </c:extLst>
        </c:ser>
        <c:ser>
          <c:idx val="3"/>
          <c:order val="3"/>
          <c:tx>
            <c:strRef>
              <c:f>Sheet1!$E$12</c:f>
              <c:strCache>
                <c:ptCount val="1"/>
                <c:pt idx="0">
                  <c:v>勤務問題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Sheet1!$E$13:$E$20</c:f>
              <c:numCache>
                <c:formatCode>0.0_ </c:formatCode>
                <c:ptCount val="8"/>
                <c:pt idx="0">
                  <c:v>8.720930232558139</c:v>
                </c:pt>
                <c:pt idx="1">
                  <c:v>5.0632911392405067</c:v>
                </c:pt>
                <c:pt idx="2">
                  <c:v>14.925373134328357</c:v>
                </c:pt>
                <c:pt idx="3">
                  <c:v>6.4327485380116958</c:v>
                </c:pt>
                <c:pt idx="4">
                  <c:v>5.4263565891472867</c:v>
                </c:pt>
                <c:pt idx="5">
                  <c:v>10.4</c:v>
                </c:pt>
                <c:pt idx="6">
                  <c:v>6.0606060606060606</c:v>
                </c:pt>
                <c:pt idx="7">
                  <c:v>9.1743119266055047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7E-43CA-95EE-F30C9610D851}"/>
            </c:ext>
          </c:extLst>
        </c:ser>
        <c:ser>
          <c:idx val="4"/>
          <c:order val="4"/>
          <c:tx>
            <c:strRef>
              <c:f>Sheet1!$F$12</c:f>
              <c:strCache>
                <c:ptCount val="1"/>
                <c:pt idx="0">
                  <c:v>男女問題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elete val="1"/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Sheet1!$F$13:$F$20</c:f>
              <c:numCache>
                <c:formatCode>0.0_ </c:formatCode>
                <c:ptCount val="8"/>
                <c:pt idx="0">
                  <c:v>3.4883720930232558</c:v>
                </c:pt>
                <c:pt idx="1">
                  <c:v>3.1645569620253164</c:v>
                </c:pt>
                <c:pt idx="2">
                  <c:v>3.7313432835820892</c:v>
                </c:pt>
                <c:pt idx="3">
                  <c:v>1.1695906432748537</c:v>
                </c:pt>
                <c:pt idx="4">
                  <c:v>0.77519379844961245</c:v>
                </c:pt>
                <c:pt idx="5">
                  <c:v>2.4</c:v>
                </c:pt>
                <c:pt idx="6">
                  <c:v>3.0303030303030303</c:v>
                </c:pt>
                <c:pt idx="7">
                  <c:v>0.91743119266055051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37E-43CA-95EE-F30C9610D851}"/>
            </c:ext>
          </c:extLst>
        </c:ser>
        <c:ser>
          <c:idx val="5"/>
          <c:order val="5"/>
          <c:tx>
            <c:strRef>
              <c:f>Sheet1!$G$12</c:f>
              <c:strCache>
                <c:ptCount val="1"/>
                <c:pt idx="0">
                  <c:v>学校問題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elete val="1"/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Sheet1!$G$13:$G$20</c:f>
              <c:numCache>
                <c:formatCode>0.0_ </c:formatCode>
                <c:ptCount val="8"/>
                <c:pt idx="0">
                  <c:v>1.1627906976744187</c:v>
                </c:pt>
                <c:pt idx="1">
                  <c:v>1.89873417721519</c:v>
                </c:pt>
                <c:pt idx="2">
                  <c:v>0.74626865671641784</c:v>
                </c:pt>
                <c:pt idx="3">
                  <c:v>3.5087719298245612</c:v>
                </c:pt>
                <c:pt idx="4">
                  <c:v>3.8759689922480618</c:v>
                </c:pt>
                <c:pt idx="5">
                  <c:v>1.6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7E-43CA-95EE-F30C9610D851}"/>
            </c:ext>
          </c:extLst>
        </c:ser>
        <c:ser>
          <c:idx val="6"/>
          <c:order val="6"/>
          <c:tx>
            <c:strRef>
              <c:f>Sheet1!$H$12</c:f>
              <c:strCache>
                <c:ptCount val="1"/>
                <c:pt idx="0">
                  <c:v>その他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elete val="1"/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Sheet1!$H$13:$H$20</c:f>
              <c:numCache>
                <c:formatCode>0.0_ </c:formatCode>
                <c:ptCount val="8"/>
                <c:pt idx="0">
                  <c:v>1.7441860465116279</c:v>
                </c:pt>
                <c:pt idx="1">
                  <c:v>2.5316455696202533</c:v>
                </c:pt>
                <c:pt idx="2">
                  <c:v>2.9850746268656714</c:v>
                </c:pt>
                <c:pt idx="3">
                  <c:v>2.9239766081871341</c:v>
                </c:pt>
                <c:pt idx="4">
                  <c:v>5.4263565891472867</c:v>
                </c:pt>
                <c:pt idx="5">
                  <c:v>4</c:v>
                </c:pt>
                <c:pt idx="6">
                  <c:v>2.0202020202020203</c:v>
                </c:pt>
                <c:pt idx="7">
                  <c:v>1.834862385321101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37E-43CA-95EE-F30C9610D851}"/>
            </c:ext>
          </c:extLst>
        </c:ser>
        <c:ser>
          <c:idx val="7"/>
          <c:order val="7"/>
          <c:tx>
            <c:strRef>
              <c:f>Sheet1!$I$12</c:f>
              <c:strCache>
                <c:ptCount val="1"/>
                <c:pt idx="0">
                  <c:v>不詳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Sheet1!$A$13:$A$20</c:f>
              <c:strCache>
                <c:ptCount val="8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R1</c:v>
                </c:pt>
              </c:strCache>
            </c:strRef>
          </c:cat>
          <c:val>
            <c:numRef>
              <c:f>Sheet1!$I$13:$I$20</c:f>
              <c:numCache>
                <c:formatCode>0.0_ </c:formatCode>
                <c:ptCount val="8"/>
                <c:pt idx="0">
                  <c:v>22.674418604651162</c:v>
                </c:pt>
                <c:pt idx="1">
                  <c:v>27.215189873417721</c:v>
                </c:pt>
                <c:pt idx="2">
                  <c:v>15.671641791044777</c:v>
                </c:pt>
                <c:pt idx="3">
                  <c:v>22.807017543859647</c:v>
                </c:pt>
                <c:pt idx="4">
                  <c:v>26.356589147286826</c:v>
                </c:pt>
                <c:pt idx="5">
                  <c:v>19.2</c:v>
                </c:pt>
                <c:pt idx="6">
                  <c:v>33.333333333333329</c:v>
                </c:pt>
                <c:pt idx="7">
                  <c:v>38.532110091743121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37E-43CA-95EE-F30C9610D8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95189376"/>
        <c:axId val="195203456"/>
      </c:barChart>
      <c:catAx>
        <c:axId val="195189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75"/>
        </c:spPr>
        <c:txPr>
          <a:bodyPr/>
          <a:lstStyle/>
          <a:p>
            <a:pPr>
              <a:defRPr sz="1200"/>
            </a:pPr>
            <a:endParaRPr lang="ja-JP"/>
          </a:p>
        </c:txPr>
        <c:crossAx val="195203456"/>
        <c:crosses val="autoZero"/>
        <c:auto val="1"/>
        <c:lblAlgn val="ctr"/>
        <c:lblOffset val="100"/>
        <c:noMultiLvlLbl val="0"/>
      </c:catAx>
      <c:valAx>
        <c:axId val="19520345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構成割合</a:t>
                </a:r>
                <a:endParaRPr lang="ja-JP" altLang="en-US" sz="1200" b="0" dirty="0"/>
              </a:p>
            </c:rich>
          </c:tx>
          <c:layout>
            <c:manualLayout>
              <c:xMode val="edge"/>
              <c:yMode val="edge"/>
              <c:x val="1.1538461538461539E-2"/>
              <c:y val="0.42491368803531299"/>
            </c:manualLayout>
          </c:layout>
          <c:overlay val="0"/>
        </c:title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ja-JP"/>
          </a:p>
        </c:txPr>
        <c:crossAx val="195189376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5867090652130023"/>
          <c:y val="0.10156763991516454"/>
          <c:w val="0.75958126388047653"/>
          <c:h val="4.8062183002111555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Meiryo UI" panose="020B0604030504040204" pitchFamily="50" charset="-128"/>
                <a:ea typeface="Meiryo UI" panose="020B0604030504040204" pitchFamily="50" charset="-128"/>
              </a:defRPr>
            </a:pPr>
            <a:r>
              <a:rPr lang="en-US" altLang="ja-JP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H24-R1</a:t>
            </a:r>
            <a:r>
              <a:rPr lang="ja-JP" altLang="en-US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4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推移</a:t>
            </a:r>
            <a:endParaRPr lang="ja-JP" altLang="en-US" sz="1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2570664243892584E-2"/>
          <c:y val="0.15217642161610581"/>
          <c:w val="0.8728139511407228"/>
          <c:h val="0.7085661185345744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Sheet1!$C$20</c:f>
              <c:strCache>
                <c:ptCount val="1"/>
                <c:pt idx="0">
                  <c:v>家庭問題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Sheet1!$C$21:$C$37</c:f>
              <c:numCache>
                <c:formatCode>0.0_ </c:formatCode>
                <c:ptCount val="17"/>
                <c:pt idx="0">
                  <c:v>10.4</c:v>
                </c:pt>
                <c:pt idx="1">
                  <c:v>5.7142857142857144</c:v>
                </c:pt>
                <c:pt idx="2">
                  <c:v>6.7961165048543686</c:v>
                </c:pt>
                <c:pt idx="3">
                  <c:v>8.7999999999999989</c:v>
                </c:pt>
                <c:pt idx="4">
                  <c:v>10.714285714285714</c:v>
                </c:pt>
                <c:pt idx="5">
                  <c:v>12.941176470588237</c:v>
                </c:pt>
                <c:pt idx="6">
                  <c:v>10.606060606060606</c:v>
                </c:pt>
                <c:pt idx="7">
                  <c:v>10.256410256410255</c:v>
                </c:pt>
                <c:pt idx="9">
                  <c:v>23.404255319148938</c:v>
                </c:pt>
                <c:pt idx="10">
                  <c:v>16.981132075471699</c:v>
                </c:pt>
                <c:pt idx="11">
                  <c:v>16.129032258064516</c:v>
                </c:pt>
                <c:pt idx="12">
                  <c:v>19.565217391304348</c:v>
                </c:pt>
                <c:pt idx="13">
                  <c:v>24.444444444444443</c:v>
                </c:pt>
                <c:pt idx="14">
                  <c:v>10</c:v>
                </c:pt>
                <c:pt idx="15">
                  <c:v>21.212121212121211</c:v>
                </c:pt>
                <c:pt idx="16">
                  <c:v>9.67741935483871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E-43CA-95EE-F30C9610D851}"/>
            </c:ext>
          </c:extLst>
        </c:ser>
        <c:ser>
          <c:idx val="1"/>
          <c:order val="1"/>
          <c:tx>
            <c:strRef>
              <c:f>Sheet1!$D$20</c:f>
              <c:strCache>
                <c:ptCount val="1"/>
                <c:pt idx="0">
                  <c:v>健康問題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Sheet1!$D$21:$D$37</c:f>
              <c:numCache>
                <c:formatCode>0.0_ </c:formatCode>
                <c:ptCount val="17"/>
                <c:pt idx="0">
                  <c:v>21.6</c:v>
                </c:pt>
                <c:pt idx="1">
                  <c:v>24.761904761904763</c:v>
                </c:pt>
                <c:pt idx="2">
                  <c:v>35.922330097087382</c:v>
                </c:pt>
                <c:pt idx="3">
                  <c:v>25.6</c:v>
                </c:pt>
                <c:pt idx="4">
                  <c:v>17.857142857142858</c:v>
                </c:pt>
                <c:pt idx="5">
                  <c:v>35.294117647058826</c:v>
                </c:pt>
                <c:pt idx="6">
                  <c:v>30.303030303030305</c:v>
                </c:pt>
                <c:pt idx="7">
                  <c:v>23.076923076923077</c:v>
                </c:pt>
                <c:pt idx="9">
                  <c:v>53.191489361702125</c:v>
                </c:pt>
                <c:pt idx="10">
                  <c:v>50.943396226415096</c:v>
                </c:pt>
                <c:pt idx="11">
                  <c:v>58.064516129032263</c:v>
                </c:pt>
                <c:pt idx="12">
                  <c:v>43.478260869565219</c:v>
                </c:pt>
                <c:pt idx="13">
                  <c:v>46.666666666666664</c:v>
                </c:pt>
                <c:pt idx="14">
                  <c:v>47.5</c:v>
                </c:pt>
                <c:pt idx="15">
                  <c:v>36.363636363636367</c:v>
                </c:pt>
                <c:pt idx="16">
                  <c:v>35.483870967741936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E-43CA-95EE-F30C9610D851}"/>
            </c:ext>
          </c:extLst>
        </c:ser>
        <c:ser>
          <c:idx val="2"/>
          <c:order val="2"/>
          <c:tx>
            <c:strRef>
              <c:f>Sheet1!$E$20</c:f>
              <c:strCache>
                <c:ptCount val="1"/>
                <c:pt idx="0">
                  <c:v>経済・生活問題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F0-4190-ADE8-BA493789E1A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F0-4190-ADE8-BA493789E1A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C6-4DDD-B0D0-6E85777F3BC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F0-4190-ADE8-BA493789E1A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F0-4190-ADE8-BA493789E1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Sheet1!$E$21:$E$37</c:f>
              <c:numCache>
                <c:formatCode>0.0_ </c:formatCode>
                <c:ptCount val="17"/>
                <c:pt idx="0">
                  <c:v>24</c:v>
                </c:pt>
                <c:pt idx="1">
                  <c:v>23.809523809523807</c:v>
                </c:pt>
                <c:pt idx="2">
                  <c:v>12.621359223300971</c:v>
                </c:pt>
                <c:pt idx="3">
                  <c:v>24.8</c:v>
                </c:pt>
                <c:pt idx="4">
                  <c:v>21.428571428571427</c:v>
                </c:pt>
                <c:pt idx="5">
                  <c:v>15.294117647058824</c:v>
                </c:pt>
                <c:pt idx="6">
                  <c:v>13.636363636363635</c:v>
                </c:pt>
                <c:pt idx="7">
                  <c:v>11.538461538461538</c:v>
                </c:pt>
                <c:pt idx="9">
                  <c:v>2.1276595744680851</c:v>
                </c:pt>
                <c:pt idx="10">
                  <c:v>3.7735849056603774</c:v>
                </c:pt>
                <c:pt idx="11">
                  <c:v>9.67741935483871</c:v>
                </c:pt>
                <c:pt idx="12">
                  <c:v>10.869565217391305</c:v>
                </c:pt>
                <c:pt idx="13">
                  <c:v>2.2222222222222223</c:v>
                </c:pt>
                <c:pt idx="14">
                  <c:v>2.5</c:v>
                </c:pt>
                <c:pt idx="15">
                  <c:v>0</c:v>
                </c:pt>
                <c:pt idx="16">
                  <c:v>16.129032258064516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7E-43CA-95EE-F30C9610D851}"/>
            </c:ext>
          </c:extLst>
        </c:ser>
        <c:ser>
          <c:idx val="3"/>
          <c:order val="3"/>
          <c:tx>
            <c:strRef>
              <c:f>Sheet1!$F$20</c:f>
              <c:strCache>
                <c:ptCount val="1"/>
                <c:pt idx="0">
                  <c:v>勤務問題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C6-4DDD-B0D0-6E85777F3BC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F0-4190-ADE8-BA493789E1A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F0-4190-ADE8-BA493789E1A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F0-4190-ADE8-BA493789E1A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F0-4190-ADE8-BA493789E1A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F0-4190-ADE8-BA493789E1A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F0-4190-ADE8-BA493789E1A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F0-4190-ADE8-BA493789E1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Sheet1!$F$21:$F$37</c:f>
              <c:numCache>
                <c:formatCode>0.0_ </c:formatCode>
                <c:ptCount val="17"/>
                <c:pt idx="0">
                  <c:v>11.200000000000001</c:v>
                </c:pt>
                <c:pt idx="1">
                  <c:v>6.666666666666667</c:v>
                </c:pt>
                <c:pt idx="2">
                  <c:v>19.417475728155338</c:v>
                </c:pt>
                <c:pt idx="3">
                  <c:v>8</c:v>
                </c:pt>
                <c:pt idx="4">
                  <c:v>7.1428571428571423</c:v>
                </c:pt>
                <c:pt idx="5">
                  <c:v>12.941176470588237</c:v>
                </c:pt>
                <c:pt idx="6">
                  <c:v>7.5757575757575761</c:v>
                </c:pt>
                <c:pt idx="7">
                  <c:v>12.820512820512819</c:v>
                </c:pt>
                <c:pt idx="9">
                  <c:v>2.1276595744680851</c:v>
                </c:pt>
                <c:pt idx="10">
                  <c:v>1.8867924528301887</c:v>
                </c:pt>
                <c:pt idx="11">
                  <c:v>0</c:v>
                </c:pt>
                <c:pt idx="12">
                  <c:v>2.1739130434782608</c:v>
                </c:pt>
                <c:pt idx="13">
                  <c:v>2.2222222222222223</c:v>
                </c:pt>
                <c:pt idx="14">
                  <c:v>5</c:v>
                </c:pt>
                <c:pt idx="15">
                  <c:v>3.0303030303030303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7E-43CA-95EE-F30C9610D851}"/>
            </c:ext>
          </c:extLst>
        </c:ser>
        <c:ser>
          <c:idx val="4"/>
          <c:order val="4"/>
          <c:tx>
            <c:strRef>
              <c:f>Sheet1!$G$20</c:f>
              <c:strCache>
                <c:ptCount val="1"/>
                <c:pt idx="0">
                  <c:v>男女問題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elete val="1"/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Sheet1!$G$21:$G$37</c:f>
              <c:numCache>
                <c:formatCode>0.0_ </c:formatCode>
                <c:ptCount val="17"/>
                <c:pt idx="0">
                  <c:v>4</c:v>
                </c:pt>
                <c:pt idx="1">
                  <c:v>1.9047619047619049</c:v>
                </c:pt>
                <c:pt idx="2">
                  <c:v>3.8834951456310676</c:v>
                </c:pt>
                <c:pt idx="3">
                  <c:v>1.6</c:v>
                </c:pt>
                <c:pt idx="4">
                  <c:v>1.1904761904761905</c:v>
                </c:pt>
                <c:pt idx="5">
                  <c:v>1.1764705882352942</c:v>
                </c:pt>
                <c:pt idx="6">
                  <c:v>1.5151515151515151</c:v>
                </c:pt>
                <c:pt idx="7">
                  <c:v>1.2820512820512819</c:v>
                </c:pt>
                <c:pt idx="9">
                  <c:v>2.1276595744680851</c:v>
                </c:pt>
                <c:pt idx="10">
                  <c:v>5.6603773584905666</c:v>
                </c:pt>
                <c:pt idx="11">
                  <c:v>3.225806451612903</c:v>
                </c:pt>
                <c:pt idx="12">
                  <c:v>0</c:v>
                </c:pt>
                <c:pt idx="13">
                  <c:v>0</c:v>
                </c:pt>
                <c:pt idx="14">
                  <c:v>5</c:v>
                </c:pt>
                <c:pt idx="15">
                  <c:v>6.0606060606060606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37E-43CA-95EE-F30C9610D851}"/>
            </c:ext>
          </c:extLst>
        </c:ser>
        <c:ser>
          <c:idx val="5"/>
          <c:order val="5"/>
          <c:tx>
            <c:strRef>
              <c:f>Sheet1!$H$20</c:f>
              <c:strCache>
                <c:ptCount val="1"/>
                <c:pt idx="0">
                  <c:v>学校問題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elete val="1"/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Sheet1!$H$21:$H$37</c:f>
              <c:numCache>
                <c:formatCode>0.0_ </c:formatCode>
                <c:ptCount val="17"/>
                <c:pt idx="0">
                  <c:v>1.6</c:v>
                </c:pt>
                <c:pt idx="1">
                  <c:v>2.8571428571428572</c:v>
                </c:pt>
                <c:pt idx="2">
                  <c:v>0.97087378640776689</c:v>
                </c:pt>
                <c:pt idx="3">
                  <c:v>4.8</c:v>
                </c:pt>
                <c:pt idx="4">
                  <c:v>5.9523809523809517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7E-43CA-95EE-F30C9610D851}"/>
            </c:ext>
          </c:extLst>
        </c:ser>
        <c:ser>
          <c:idx val="6"/>
          <c:order val="6"/>
          <c:tx>
            <c:strRef>
              <c:f>Sheet1!$I$20</c:f>
              <c:strCache>
                <c:ptCount val="1"/>
                <c:pt idx="0">
                  <c:v>その他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elete val="1"/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Sheet1!$I$21:$I$37</c:f>
              <c:numCache>
                <c:formatCode>0.0_ </c:formatCode>
                <c:ptCount val="17"/>
                <c:pt idx="0">
                  <c:v>2.4</c:v>
                </c:pt>
                <c:pt idx="1">
                  <c:v>1.9047619047619049</c:v>
                </c:pt>
                <c:pt idx="2">
                  <c:v>2.912621359223301</c:v>
                </c:pt>
                <c:pt idx="3">
                  <c:v>3.2</c:v>
                </c:pt>
                <c:pt idx="4">
                  <c:v>5.9523809523809517</c:v>
                </c:pt>
                <c:pt idx="5">
                  <c:v>3.5294117647058822</c:v>
                </c:pt>
                <c:pt idx="6">
                  <c:v>3.0303030303030303</c:v>
                </c:pt>
                <c:pt idx="7">
                  <c:v>2.5641025641025639</c:v>
                </c:pt>
                <c:pt idx="9">
                  <c:v>0</c:v>
                </c:pt>
                <c:pt idx="10">
                  <c:v>3.7735849056603774</c:v>
                </c:pt>
                <c:pt idx="11">
                  <c:v>3.225806451612903</c:v>
                </c:pt>
                <c:pt idx="12">
                  <c:v>2.1739130434782608</c:v>
                </c:pt>
                <c:pt idx="13">
                  <c:v>4.4444444444444446</c:v>
                </c:pt>
                <c:pt idx="14">
                  <c:v>5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37E-43CA-95EE-F30C9610D851}"/>
            </c:ext>
          </c:extLst>
        </c:ser>
        <c:ser>
          <c:idx val="7"/>
          <c:order val="7"/>
          <c:tx>
            <c:strRef>
              <c:f>Sheet1!$J$20</c:f>
              <c:strCache>
                <c:ptCount val="1"/>
                <c:pt idx="0">
                  <c:v>不詳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Sheet1!$A$21:$B$37</c:f>
              <c:multiLvlStrCache>
                <c:ptCount val="17"/>
                <c:lvl>
                  <c:pt idx="0">
                    <c:v>H24</c:v>
                  </c:pt>
                  <c:pt idx="1">
                    <c:v>H25</c:v>
                  </c:pt>
                  <c:pt idx="2">
                    <c:v>H26</c:v>
                  </c:pt>
                  <c:pt idx="3">
                    <c:v>H27</c:v>
                  </c:pt>
                  <c:pt idx="4">
                    <c:v>H28</c:v>
                  </c:pt>
                  <c:pt idx="5">
                    <c:v>H29</c:v>
                  </c:pt>
                  <c:pt idx="6">
                    <c:v>H30</c:v>
                  </c:pt>
                  <c:pt idx="7">
                    <c:v>R1</c:v>
                  </c:pt>
                  <c:pt idx="8">
                    <c:v> </c:v>
                  </c:pt>
                  <c:pt idx="9">
                    <c:v>H24</c:v>
                  </c:pt>
                  <c:pt idx="10">
                    <c:v>H25</c:v>
                  </c:pt>
                  <c:pt idx="11">
                    <c:v>H26</c:v>
                  </c:pt>
                  <c:pt idx="12">
                    <c:v>H27</c:v>
                  </c:pt>
                  <c:pt idx="13">
                    <c:v>H28</c:v>
                  </c:pt>
                  <c:pt idx="14">
                    <c:v>H29</c:v>
                  </c:pt>
                  <c:pt idx="15">
                    <c:v>H30</c:v>
                  </c:pt>
                  <c:pt idx="16">
                    <c:v>R1</c:v>
                  </c:pt>
                </c:lvl>
                <c:lvl>
                  <c:pt idx="0">
                    <c:v>男性</c:v>
                  </c:pt>
                  <c:pt idx="8">
                    <c:v> </c:v>
                  </c:pt>
                  <c:pt idx="9">
                    <c:v>女性</c:v>
                  </c:pt>
                </c:lvl>
              </c:multiLvlStrCache>
            </c:multiLvlStrRef>
          </c:cat>
          <c:val>
            <c:numRef>
              <c:f>Sheet1!$J$21:$J$37</c:f>
              <c:numCache>
                <c:formatCode>0.0_ </c:formatCode>
                <c:ptCount val="17"/>
                <c:pt idx="0">
                  <c:v>24.8</c:v>
                </c:pt>
                <c:pt idx="1">
                  <c:v>32.38095238095238</c:v>
                </c:pt>
                <c:pt idx="2">
                  <c:v>17.475728155339805</c:v>
                </c:pt>
                <c:pt idx="3">
                  <c:v>23.200000000000003</c:v>
                </c:pt>
                <c:pt idx="4">
                  <c:v>29.761904761904763</c:v>
                </c:pt>
                <c:pt idx="5">
                  <c:v>18.823529411764707</c:v>
                </c:pt>
                <c:pt idx="6">
                  <c:v>33.333333333333329</c:v>
                </c:pt>
                <c:pt idx="7">
                  <c:v>38.461538461538467</c:v>
                </c:pt>
                <c:pt idx="9">
                  <c:v>17.021276595744681</c:v>
                </c:pt>
                <c:pt idx="10">
                  <c:v>16.981132075471699</c:v>
                </c:pt>
                <c:pt idx="11">
                  <c:v>9.67741935483871</c:v>
                </c:pt>
                <c:pt idx="12">
                  <c:v>21.739130434782609</c:v>
                </c:pt>
                <c:pt idx="13">
                  <c:v>20</c:v>
                </c:pt>
                <c:pt idx="14">
                  <c:v>20</c:v>
                </c:pt>
                <c:pt idx="15">
                  <c:v>33.333333333333329</c:v>
                </c:pt>
                <c:pt idx="16">
                  <c:v>38.70967741935484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37E-43CA-95EE-F30C9610D8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serLines>
          <c:spPr>
            <a:ln>
              <a:noFill/>
            </a:ln>
          </c:spPr>
        </c:serLines>
        <c:axId val="195189376"/>
        <c:axId val="195203456"/>
      </c:barChart>
      <c:catAx>
        <c:axId val="195189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75"/>
        </c:spPr>
        <c:txPr>
          <a:bodyPr/>
          <a:lstStyle/>
          <a:p>
            <a:pPr>
              <a:defRPr sz="1200"/>
            </a:pPr>
            <a:endParaRPr lang="ja-JP"/>
          </a:p>
        </c:txPr>
        <c:crossAx val="195203456"/>
        <c:crosses val="autoZero"/>
        <c:auto val="1"/>
        <c:lblAlgn val="ctr"/>
        <c:lblOffset val="100"/>
        <c:noMultiLvlLbl val="0"/>
      </c:catAx>
      <c:valAx>
        <c:axId val="19520345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構成割合</a:t>
                </a:r>
                <a:endParaRPr lang="ja-JP" altLang="en-US" sz="1200" b="0" dirty="0"/>
              </a:p>
            </c:rich>
          </c:tx>
          <c:layout>
            <c:manualLayout>
              <c:xMode val="edge"/>
              <c:yMode val="edge"/>
              <c:x val="1.1538461538461539E-2"/>
              <c:y val="0.42491365166851575"/>
            </c:manualLayout>
          </c:layout>
          <c:overlay val="0"/>
        </c:title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ja-JP"/>
          </a:p>
        </c:txPr>
        <c:crossAx val="195189376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5867090652130023"/>
          <c:y val="9.9288485313781982E-2"/>
          <c:w val="0.75958126388047653"/>
          <c:h val="4.8062191627467589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8CFB55DC-D884-4E99-AE79-92663542D18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AB37A19-3950-4667-864F-020DFB210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68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37A19-3950-4667-864F-020DFB21063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393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92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36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1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59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6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34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56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25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34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07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28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9C48-8003-4B93-9E3E-76F64F57E430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1162-21C9-4BC7-8DEF-C311AF525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57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64904"/>
            <a:ext cx="8420100" cy="1470025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岡山市における自殺の状況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796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92389"/>
              </p:ext>
            </p:extLst>
          </p:nvPr>
        </p:nvGraphicFramePr>
        <p:xfrm>
          <a:off x="0" y="744527"/>
          <a:ext cx="9906000" cy="5708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93363"/>
            <a:ext cx="9906000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全国、岡山県及び岡山市の自殺死亡者数の推移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456" y="6572090"/>
            <a:ext cx="7925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資料：厚生労働省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「地域における自殺の基礎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」（警察統計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居住地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）より岡山市作成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0152" y="6520259"/>
            <a:ext cx="2311400" cy="365125"/>
          </a:xfrm>
        </p:spPr>
        <p:txBody>
          <a:bodyPr/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12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7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73925"/>
              </p:ext>
            </p:extLst>
          </p:nvPr>
        </p:nvGraphicFramePr>
        <p:xfrm>
          <a:off x="0" y="744528"/>
          <a:ext cx="9906000" cy="575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-1"/>
            <a:ext cx="9906000" cy="692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全国、岡山県及び岡山市の自殺死亡率の推移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0152" y="6520259"/>
            <a:ext cx="2311400" cy="365125"/>
          </a:xfrm>
        </p:spPr>
        <p:txBody>
          <a:bodyPr/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13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456" y="6572090"/>
            <a:ext cx="7925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資料：厚生労働省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「地域における自殺の基礎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」（警察統計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居住地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）より岡山市作成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1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410211"/>
              </p:ext>
            </p:extLst>
          </p:nvPr>
        </p:nvGraphicFramePr>
        <p:xfrm>
          <a:off x="0" y="722892"/>
          <a:ext cx="9906000" cy="584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6456" y="6572090"/>
            <a:ext cx="7925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資料：厚生労働省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「地域における自殺の基礎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」（警察統計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居住地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）より岡山市作成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1"/>
            <a:ext cx="9906000" cy="722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岡山市の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自殺死亡者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の年齢階級別構成割合の推移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0152" y="6520259"/>
            <a:ext cx="2311400" cy="365125"/>
          </a:xfrm>
        </p:spPr>
        <p:txBody>
          <a:bodyPr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01472" y="6320353"/>
            <a:ext cx="64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588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/>
          </p:nvPr>
        </p:nvGraphicFramePr>
        <p:xfrm>
          <a:off x="0" y="999892"/>
          <a:ext cx="9906000" cy="557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0152" y="6520259"/>
            <a:ext cx="2311400" cy="365125"/>
          </a:xfrm>
        </p:spPr>
        <p:txBody>
          <a:bodyPr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456" y="6572090"/>
            <a:ext cx="7925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資料：厚生労働省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「地域における自殺の基礎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」（警察統計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居住地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）より岡山市作成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08616" y="6320353"/>
            <a:ext cx="64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0472" y="326017"/>
            <a:ext cx="9217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岡山市の自殺死亡者の自殺原因・動機別割合の推移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複数該当あり</a:t>
            </a:r>
          </a:p>
        </p:txBody>
      </p:sp>
    </p:spTree>
    <p:extLst>
      <p:ext uri="{BB962C8B-B14F-4D97-AF65-F5344CB8AC3E}">
        <p14:creationId xmlns:p14="http://schemas.microsoft.com/office/powerpoint/2010/main" val="26314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838869"/>
              </p:ext>
            </p:extLst>
          </p:nvPr>
        </p:nvGraphicFramePr>
        <p:xfrm>
          <a:off x="0" y="744528"/>
          <a:ext cx="9906000" cy="582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34330" y="167710"/>
            <a:ext cx="9906000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岡山市の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自殺死亡者（男女別）の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自殺原因・動機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別割合の推移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0152" y="6520259"/>
            <a:ext cx="2311400" cy="365125"/>
          </a:xfrm>
        </p:spPr>
        <p:txBody>
          <a:bodyPr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456" y="6572090"/>
            <a:ext cx="7925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資料：厚生労働省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「地域における自殺の基礎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」（警察統計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居住地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）より岡山市作成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496648" y="5877272"/>
            <a:ext cx="64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41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">
      <a:majorFont>
        <a:latin typeface="Meiryo UI"/>
        <a:ea typeface="メイリオ"/>
        <a:cs typeface=""/>
      </a:majorFont>
      <a:minorFont>
        <a:latin typeface="Meiryo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248</Words>
  <Application>Microsoft Office PowerPoint</Application>
  <PresentationFormat>A4 210 x 297 mm</PresentationFormat>
  <Paragraphs>28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岡山市役所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全国、岡山県及び岡山市の自殺率の推移</dc:title>
  <dc:creator>okayama</dc:creator>
  <cp:lastModifiedBy>いなやま　こうへい</cp:lastModifiedBy>
  <cp:revision>106</cp:revision>
  <cp:lastPrinted>2020-12-14T23:42:28Z</cp:lastPrinted>
  <dcterms:created xsi:type="dcterms:W3CDTF">2016-12-17T06:14:11Z</dcterms:created>
  <dcterms:modified xsi:type="dcterms:W3CDTF">2020-12-14T23:42:31Z</dcterms:modified>
</cp:coreProperties>
</file>