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7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a:defRPr sz="1300"/>
            </a:lvl1pPr>
          </a:lstStyle>
          <a:p>
            <a:fld id="{73456829-CA4E-40E9-A590-77D397CBD75F}" type="datetimeFigureOut">
              <a:rPr kumimoji="1" lang="ja-JP" altLang="en-US" smtClean="0"/>
              <a:t>2019/6/23</a:t>
            </a:fld>
            <a:endParaRPr kumimoji="1" lang="ja-JP" altLang="en-US"/>
          </a:p>
        </p:txBody>
      </p:sp>
      <p:sp>
        <p:nvSpPr>
          <p:cNvPr id="4" name="フッター プレースホルダー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a:defRPr sz="1300"/>
            </a:lvl1pPr>
          </a:lstStyle>
          <a:p>
            <a:fld id="{FA519022-859A-48D5-B067-A4E314367094}" type="slidenum">
              <a:rPr kumimoji="1" lang="ja-JP" altLang="en-US" smtClean="0"/>
              <a:t>‹#›</a:t>
            </a:fld>
            <a:endParaRPr kumimoji="1" lang="ja-JP" altLang="en-US"/>
          </a:p>
        </p:txBody>
      </p:sp>
    </p:spTree>
    <p:extLst>
      <p:ext uri="{BB962C8B-B14F-4D97-AF65-F5344CB8AC3E}">
        <p14:creationId xmlns:p14="http://schemas.microsoft.com/office/powerpoint/2010/main" val="20307477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B1ED29F0-17F6-48A4-891B-93D256DA270D}" type="datetimeFigureOut">
              <a:rPr kumimoji="1" lang="ja-JP" altLang="en-US" smtClean="0"/>
              <a:t>2019/6/23</a:t>
            </a:fld>
            <a:endParaRPr kumimoji="1" lang="ja-JP" altLang="en-US"/>
          </a:p>
        </p:txBody>
      </p:sp>
      <p:sp>
        <p:nvSpPr>
          <p:cNvPr id="4" name="スライド イメージ プレースホルダー 3"/>
          <p:cNvSpPr>
            <a:spLocks noGrp="1" noRot="1" noChangeAspect="1"/>
          </p:cNvSpPr>
          <p:nvPr>
            <p:ph type="sldImg" idx="2"/>
          </p:nvPr>
        </p:nvSpPr>
        <p:spPr>
          <a:xfrm>
            <a:off x="2144713" y="750888"/>
            <a:ext cx="2598737"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ー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819F21BB-726C-4BB1-9E3A-0F1F02E1A488}" type="slidenum">
              <a:rPr kumimoji="1" lang="ja-JP" altLang="en-US" smtClean="0"/>
              <a:t>‹#›</a:t>
            </a:fld>
            <a:endParaRPr kumimoji="1" lang="ja-JP" altLang="en-US"/>
          </a:p>
        </p:txBody>
      </p:sp>
    </p:spTree>
    <p:extLst>
      <p:ext uri="{BB962C8B-B14F-4D97-AF65-F5344CB8AC3E}">
        <p14:creationId xmlns:p14="http://schemas.microsoft.com/office/powerpoint/2010/main" val="28408223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59062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2019/6/23</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gif"/><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202061" y="7761312"/>
            <a:ext cx="3237325" cy="2088233"/>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10800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ltLang="ja-JP">
              <a:solidFill>
                <a:sysClr val="windowText" lastClr="000000"/>
              </a:solidFill>
              <a:effectLst/>
              <a:latin typeface="HG丸ｺﾞｼｯｸM-PRO" panose="020F0600000000000000" pitchFamily="50" charset="-128"/>
              <a:ea typeface="HG丸ｺﾞｼｯｸM-PRO" panose="020F0600000000000000" pitchFamily="50" charset="-128"/>
            </a:endParaRPr>
          </a:p>
          <a:p>
            <a:endParaRPr lang="en-US" altLang="ja-JP">
              <a:solidFill>
                <a:sysClr val="windowText" lastClr="000000"/>
              </a:solidFill>
              <a:effectLst/>
              <a:latin typeface="HG丸ｺﾞｼｯｸM-PRO" panose="020F0600000000000000" pitchFamily="50" charset="-128"/>
              <a:ea typeface="HG丸ｺﾞｼｯｸM-PRO" panose="020F0600000000000000" pitchFamily="50" charset="-128"/>
            </a:endParaRPr>
          </a:p>
          <a:p>
            <a:endParaRPr lang="en-US" altLang="ja-JP">
              <a:solidFill>
                <a:sysClr val="windowText" lastClr="000000"/>
              </a:solidFill>
              <a:effectLst/>
              <a:latin typeface="HG丸ｺﾞｼｯｸM-PRO" panose="020F0600000000000000" pitchFamily="50" charset="-128"/>
              <a:ea typeface="HG丸ｺﾞｼｯｸM-PRO" panose="020F0600000000000000" pitchFamily="50" charset="-128"/>
            </a:endParaRPr>
          </a:p>
          <a:p>
            <a:r>
              <a:rPr lang="ja-JP" altLang="en-US">
                <a:solidFill>
                  <a:sysClr val="windowText" lastClr="000000"/>
                </a:solidFill>
                <a:effectLst/>
                <a:latin typeface="HG丸ｺﾞｼｯｸM-PRO" panose="020F0600000000000000" pitchFamily="50" charset="-128"/>
                <a:ea typeface="HG丸ｺﾞｼｯｸM-PRO" panose="020F0600000000000000" pitchFamily="50" charset="-128"/>
              </a:rPr>
              <a:t>　</a:t>
            </a:r>
          </a:p>
          <a:p>
            <a:endParaRPr lang="ja-JP" altLang="ja-JP">
              <a:solidFill>
                <a:sysClr val="windowText" lastClr="000000"/>
              </a:solidFill>
              <a:effectLst/>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3573016" y="7761313"/>
            <a:ext cx="3103697" cy="2088232"/>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10800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ltLang="ja-JP" dirty="0">
              <a:solidFill>
                <a:sysClr val="windowText" lastClr="000000"/>
              </a:solidFill>
              <a:effectLst/>
            </a:endParaRPr>
          </a:p>
          <a:p>
            <a:endParaRPr lang="en-US" altLang="ja-JP" dirty="0">
              <a:solidFill>
                <a:sysClr val="windowText" lastClr="000000"/>
              </a:solidFill>
              <a:effectLst/>
            </a:endParaRPr>
          </a:p>
          <a:p>
            <a:endParaRPr lang="en-US" altLang="ja-JP" dirty="0">
              <a:solidFill>
                <a:sysClr val="windowText" lastClr="000000"/>
              </a:solidFill>
              <a:effectLst/>
            </a:endParaRPr>
          </a:p>
          <a:p>
            <a:r>
              <a:rPr lang="ja-JP" altLang="en-US" dirty="0">
                <a:solidFill>
                  <a:sysClr val="windowText" lastClr="000000"/>
                </a:solidFill>
                <a:effectLst/>
                <a:latin typeface="HG丸ｺﾞｼｯｸM-PRO" panose="020F0600000000000000" pitchFamily="50" charset="-128"/>
                <a:ea typeface="HG丸ｺﾞｼｯｸM-PRO" panose="020F0600000000000000" pitchFamily="50" charset="-128"/>
              </a:rPr>
              <a:t>　瀬戸内の温暖な気候を背景に、「</a:t>
            </a:r>
            <a:r>
              <a:rPr lang="ja-JP" altLang="en-US" b="1" dirty="0">
                <a:solidFill>
                  <a:sysClr val="windowText" lastClr="000000"/>
                </a:solidFill>
                <a:effectLst/>
                <a:latin typeface="HG丸ｺﾞｼｯｸM-PRO" panose="020F0600000000000000" pitchFamily="50" charset="-128"/>
                <a:ea typeface="HG丸ｺﾞｼｯｸM-PRO" panose="020F0600000000000000" pitchFamily="50" charset="-128"/>
              </a:rPr>
              <a:t>フルーツの国</a:t>
            </a:r>
            <a:r>
              <a:rPr lang="ja-JP" altLang="en-US" dirty="0">
                <a:solidFill>
                  <a:sysClr val="windowText" lastClr="000000"/>
                </a:solidFill>
                <a:effectLst/>
                <a:latin typeface="HG丸ｺﾞｼｯｸM-PRO" panose="020F0600000000000000" pitchFamily="50" charset="-128"/>
                <a:ea typeface="HG丸ｺﾞｼｯｸM-PRO" panose="020F0600000000000000" pitchFamily="50" charset="-128"/>
              </a:rPr>
              <a:t>」として知られる岡山。白桃、マスカット、ピオーネなどの新鮮な果実を生で食べられるフルーツパフェの街としても知られています。</a:t>
            </a:r>
          </a:p>
          <a:p>
            <a:endParaRPr lang="ja-JP" altLang="en-US" dirty="0">
              <a:solidFill>
                <a:sysClr val="windowText" lastClr="000000"/>
              </a:solidFill>
              <a:effectLst/>
              <a:latin typeface="HG丸ｺﾞｼｯｸM-PRO" panose="020F0600000000000000" pitchFamily="50" charset="-128"/>
              <a:ea typeface="HG丸ｺﾞｼｯｸM-PRO" panose="020F0600000000000000" pitchFamily="50" charset="-128"/>
            </a:endParaRPr>
          </a:p>
          <a:p>
            <a:endParaRPr lang="ja-JP" altLang="ja-JP" dirty="0">
              <a:solidFill>
                <a:sysClr val="windowText" lastClr="000000"/>
              </a:solidFill>
              <a:effectLst/>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6325225" y="7872044"/>
            <a:ext cx="279249" cy="187207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　グルメ</a:t>
            </a:r>
          </a:p>
        </p:txBody>
      </p:sp>
      <p:sp>
        <p:nvSpPr>
          <p:cNvPr id="6" name="正方形/長方形 5"/>
          <p:cNvSpPr/>
          <p:nvPr/>
        </p:nvSpPr>
        <p:spPr>
          <a:xfrm>
            <a:off x="3003687" y="7841351"/>
            <a:ext cx="310429" cy="1936185"/>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a:solidFill>
                  <a:sysClr val="windowText" lastClr="000000"/>
                </a:solidFill>
                <a:latin typeface="HG丸ｺﾞｼｯｸM-PRO" panose="020F0600000000000000" pitchFamily="50" charset="-128"/>
                <a:ea typeface="HG丸ｺﾞｼｯｸM-PRO" panose="020F0600000000000000" pitchFamily="50" charset="-128"/>
              </a:rPr>
              <a:t>　岡山のおすすめ特産品</a:t>
            </a:r>
          </a:p>
        </p:txBody>
      </p:sp>
      <p:sp>
        <p:nvSpPr>
          <p:cNvPr id="7" name="正方形/長方形 6"/>
          <p:cNvSpPr/>
          <p:nvPr/>
        </p:nvSpPr>
        <p:spPr>
          <a:xfrm>
            <a:off x="3645024" y="7872044"/>
            <a:ext cx="1176927" cy="1872077"/>
          </a:xfrm>
          <a:prstGeom prst="rect">
            <a:avLst/>
          </a:prstGeom>
          <a:solidFill>
            <a:schemeClr val="accent5">
              <a:lumMod val="40000"/>
              <a:lumOff val="60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a:solidFill>
                  <a:sysClr val="windowText" lastClr="000000"/>
                </a:solidFill>
                <a:latin typeface="HG丸ｺﾞｼｯｸM-PRO" panose="020F0600000000000000" pitchFamily="50" charset="-128"/>
                <a:ea typeface="HG丸ｺﾞｼｯｸM-PRO" panose="020F0600000000000000" pitchFamily="50" charset="-128"/>
              </a:rPr>
              <a:t>（写真）</a:t>
            </a:r>
          </a:p>
        </p:txBody>
      </p:sp>
      <p:sp>
        <p:nvSpPr>
          <p:cNvPr id="8" name="正方形/長方形 7"/>
          <p:cNvSpPr/>
          <p:nvPr/>
        </p:nvSpPr>
        <p:spPr>
          <a:xfrm>
            <a:off x="1445573" y="7833320"/>
            <a:ext cx="1479371" cy="98655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ja-JP" sz="1100" b="1" dirty="0">
                <a:solidFill>
                  <a:sysClr val="windowText" lastClr="000000"/>
                </a:solidFill>
                <a:effectLst/>
                <a:latin typeface="HG丸ｺﾞｼｯｸM-PRO" panose="020F0600000000000000" pitchFamily="50" charset="-128"/>
                <a:ea typeface="HG丸ｺﾞｼｯｸM-PRO" panose="020F0600000000000000" pitchFamily="50" charset="-128"/>
                <a:cs typeface="+mn-cs"/>
              </a:rPr>
              <a:t>きびだんご</a:t>
            </a:r>
            <a:endParaRPr lang="ja-JP" altLang="ja-JP" dirty="0">
              <a:solidFill>
                <a:sysClr val="windowText" lastClr="000000"/>
              </a:solidFill>
              <a:effectLst/>
              <a:latin typeface="HG丸ｺﾞｼｯｸM-PRO" panose="020F0600000000000000" pitchFamily="50" charset="-128"/>
              <a:ea typeface="HG丸ｺﾞｼｯｸM-PRO" panose="020F0600000000000000" pitchFamily="50" charset="-128"/>
            </a:endParaRPr>
          </a:p>
          <a:p>
            <a:r>
              <a:rPr lang="ja-JP" altLang="ja-JP" sz="1100" dirty="0">
                <a:solidFill>
                  <a:sysClr val="windowText" lastClr="000000"/>
                </a:solidFill>
                <a:effectLst/>
                <a:latin typeface="HG丸ｺﾞｼｯｸM-PRO" panose="020F0600000000000000" pitchFamily="50" charset="-128"/>
                <a:ea typeface="HG丸ｺﾞｼｯｸM-PRO" panose="020F0600000000000000" pitchFamily="50" charset="-128"/>
                <a:cs typeface="+mn-cs"/>
              </a:rPr>
              <a:t>岡山といえば桃太郎、桃太郎といえばきびだんご。色々な種類があり楽しめます。</a:t>
            </a:r>
            <a:endParaRPr lang="ja-JP" altLang="ja-JP" dirty="0">
              <a:solidFill>
                <a:sysClr val="windowText" lastClr="000000"/>
              </a:solidFill>
              <a:effectLst/>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1443194" y="8769424"/>
            <a:ext cx="1479371" cy="98655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100" b="1" dirty="0">
                <a:solidFill>
                  <a:sysClr val="windowText" lastClr="000000"/>
                </a:solidFill>
                <a:effectLst/>
                <a:latin typeface="HG丸ｺﾞｼｯｸM-PRO" panose="020F0600000000000000" pitchFamily="50" charset="-128"/>
                <a:ea typeface="HG丸ｺﾞｼｯｸM-PRO" panose="020F0600000000000000" pitchFamily="50" charset="-128"/>
                <a:cs typeface="+mn-cs"/>
              </a:rPr>
              <a:t>白桃</a:t>
            </a:r>
          </a:p>
          <a:p>
            <a:r>
              <a:rPr lang="ja-JP" altLang="en-US" sz="1100" b="0" dirty="0">
                <a:solidFill>
                  <a:sysClr val="windowText" lastClr="000000"/>
                </a:solidFill>
                <a:effectLst/>
                <a:latin typeface="HG丸ｺﾞｼｯｸM-PRO" panose="020F0600000000000000" pitchFamily="50" charset="-128"/>
                <a:ea typeface="HG丸ｺﾞｼｯｸM-PRO" panose="020F0600000000000000" pitchFamily="50" charset="-128"/>
                <a:cs typeface="+mn-cs"/>
              </a:rPr>
              <a:t>優美な色合い、果肉は緻密でしかも糖度の高い果汁がたっぷり。</a:t>
            </a:r>
            <a:endParaRPr lang="ja-JP" altLang="ja-JP" b="0" dirty="0">
              <a:solidFill>
                <a:sysClr val="windowText" lastClr="000000"/>
              </a:solidFill>
              <a:effectLst/>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188640" y="344488"/>
            <a:ext cx="5688631" cy="1055919"/>
          </a:xfrm>
          <a:prstGeom prst="rect">
            <a:avLst/>
          </a:prstGeom>
          <a:solidFill>
            <a:schemeClr val="tx2">
              <a:lumMod val="60000"/>
              <a:lumOff val="40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4000" b="1" dirty="0">
                <a:solidFill>
                  <a:schemeClr val="bg1"/>
                </a:solidFill>
                <a:latin typeface="HG丸ｺﾞｼｯｸM-PRO" panose="020F0600000000000000" pitchFamily="50" charset="-128"/>
                <a:ea typeface="HG丸ｺﾞｼｯｸM-PRO" panose="020F0600000000000000" pitchFamily="50" charset="-128"/>
              </a:rPr>
              <a:t>庭 園 都 市 お か や ま</a:t>
            </a:r>
          </a:p>
        </p:txBody>
      </p:sp>
      <p:sp>
        <p:nvSpPr>
          <p:cNvPr id="11" name="正方形/長方形 10"/>
          <p:cNvSpPr/>
          <p:nvPr/>
        </p:nvSpPr>
        <p:spPr>
          <a:xfrm>
            <a:off x="202062" y="1428741"/>
            <a:ext cx="5675209" cy="203692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10800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en-US" altLang="ja-JP" sz="1200" dirty="0">
              <a:solidFill>
                <a:sysClr val="windowText" lastClr="000000"/>
              </a:solidFill>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古くは城下町として</a:t>
            </a:r>
            <a:r>
              <a:rPr kumimoji="1" lang="ja-JP" altLang="en-US" sz="1100" dirty="0" smtClean="0">
                <a:solidFill>
                  <a:sysClr val="windowText" lastClr="000000"/>
                </a:solidFill>
                <a:latin typeface="HG丸ｺﾞｼｯｸM-PRO" panose="020F0600000000000000" pitchFamily="50" charset="-128"/>
                <a:ea typeface="HG丸ｺﾞｼｯｸM-PRO" panose="020F0600000000000000" pitchFamily="50" charset="-128"/>
              </a:rPr>
              <a:t>栄えた　</a:t>
            </a:r>
            <a:r>
              <a:rPr kumimoji="1" lang="ja-JP" altLang="en-US" sz="1100" b="1" dirty="0" smtClean="0">
                <a:solidFill>
                  <a:sysClr val="windowText" lastClr="000000"/>
                </a:solidFill>
                <a:latin typeface="HG丸ｺﾞｼｯｸM-PRO" panose="020F0600000000000000" pitchFamily="50" charset="-128"/>
                <a:ea typeface="HG丸ｺﾞｼｯｸM-PRO" panose="020F0600000000000000" pitchFamily="50" charset="-128"/>
              </a:rPr>
              <a:t>岡山市</a:t>
            </a:r>
            <a:r>
              <a:rPr kumimoji="1" lang="ja-JP" altLang="en-US" sz="1100" dirty="0" smtClean="0">
                <a:solidFill>
                  <a:sysClr val="windowText" lastClr="000000"/>
                </a:solidFill>
                <a:latin typeface="HG丸ｺﾞｼｯｸM-PRO" panose="020F0600000000000000" pitchFamily="50" charset="-128"/>
                <a:ea typeface="HG丸ｺﾞｼｯｸM-PRO" panose="020F0600000000000000" pitchFamily="50" charset="-128"/>
              </a:rPr>
              <a:t>。日本</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三名園のひとつである岡山後楽園と、黒い外観から「烏城（うじょう）」とも呼ばれる岡山城へは、岡山駅から約</a:t>
            </a:r>
            <a:r>
              <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rPr>
              <a:t>15</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分のアクセスです。江戸時代の面影を伝える庭園を散策し、外園にて昼食を楽しんだ後は、岡山城天守閣にてお殿様・お姫様の着付体験や、お城茶屋で季節のフルーツを使ったパフェを楽</a:t>
            </a:r>
            <a:r>
              <a:rPr kumimoji="1" lang="ja-JP" altLang="en-US" sz="1100" dirty="0" err="1">
                <a:solidFill>
                  <a:sysClr val="windowText" lastClr="000000"/>
                </a:solidFill>
                <a:latin typeface="HG丸ｺﾞｼｯｸM-PRO" panose="020F0600000000000000" pitchFamily="50" charset="-128"/>
                <a:ea typeface="HG丸ｺﾞｼｯｸM-PRO" panose="020F0600000000000000" pitchFamily="50" charset="-128"/>
              </a:rPr>
              <a:t>む</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こともできます。</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　岡山城天守閣　＠岡山市</a:t>
            </a:r>
          </a:p>
        </p:txBody>
      </p:sp>
      <p:sp>
        <p:nvSpPr>
          <p:cNvPr id="12" name="正方形/長方形 11"/>
          <p:cNvSpPr/>
          <p:nvPr/>
        </p:nvSpPr>
        <p:spPr>
          <a:xfrm>
            <a:off x="5997405" y="344720"/>
            <a:ext cx="679308" cy="3934248"/>
          </a:xfrm>
          <a:prstGeom prst="rect">
            <a:avLst/>
          </a:prstGeom>
          <a:solidFill>
            <a:schemeClr val="tx2">
              <a:lumMod val="60000"/>
              <a:lumOff val="4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3200" b="1" dirty="0">
                <a:solidFill>
                  <a:schemeClr val="bg1"/>
                </a:solidFill>
              </a:rPr>
              <a:t>　　　○ ○ し ん ぶ ん</a:t>
            </a:r>
          </a:p>
        </p:txBody>
      </p:sp>
      <p:sp>
        <p:nvSpPr>
          <p:cNvPr id="13" name="正方形/長方形 12"/>
          <p:cNvSpPr/>
          <p:nvPr/>
        </p:nvSpPr>
        <p:spPr>
          <a:xfrm>
            <a:off x="202062" y="3567790"/>
            <a:ext cx="5675209" cy="203692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10800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　岡山後楽園は、岡山藩主池田綱政公が家臣の津田永忠に命じて、貞享</a:t>
            </a:r>
            <a:r>
              <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rPr>
              <a:t>4</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年（</a:t>
            </a:r>
            <a:r>
              <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rPr>
              <a:t>1687</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）に着工、元禄</a:t>
            </a:r>
            <a:r>
              <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rPr>
              <a:t>13</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年（</a:t>
            </a:r>
            <a:r>
              <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rPr>
              <a:t>1700</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）には一応の完成をみました。その後も、藩主の好みで手が加えられました</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が、江戸時代の姿</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を大きく変える</a:t>
            </a:r>
            <a:r>
              <a:rPr kumimoji="1" lang="ja-JP" altLang="en-US" sz="1100" dirty="0" err="1">
                <a:solidFill>
                  <a:sysClr val="windowText" lastClr="000000"/>
                </a:solidFill>
                <a:latin typeface="HG丸ｺﾞｼｯｸM-PRO" panose="020F0600000000000000" pitchFamily="50" charset="-128"/>
                <a:ea typeface="HG丸ｺﾞｼｯｸM-PRO" panose="020F0600000000000000" pitchFamily="50" charset="-128"/>
              </a:rPr>
              <a:t>こ</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となく現在に伝え</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err="1">
                <a:solidFill>
                  <a:sysClr val="windowText" lastClr="000000"/>
                </a:solidFill>
                <a:latin typeface="HG丸ｺﾞｼｯｸM-PRO" panose="020F0600000000000000" pitchFamily="50" charset="-128"/>
                <a:ea typeface="HG丸ｺﾞｼｯｸM-PRO" panose="020F0600000000000000" pitchFamily="50" charset="-128"/>
              </a:rPr>
              <a:t>られて</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きました。</a:t>
            </a:r>
          </a:p>
        </p:txBody>
      </p:sp>
      <p:sp>
        <p:nvSpPr>
          <p:cNvPr id="14" name="正方形/長方形 13"/>
          <p:cNvSpPr/>
          <p:nvPr/>
        </p:nvSpPr>
        <p:spPr>
          <a:xfrm>
            <a:off x="202062" y="5691023"/>
            <a:ext cx="6474651" cy="203692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10800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en-US" altLang="ja-JP" sz="1100" dirty="0">
              <a:solidFill>
                <a:sysClr val="windowText" lastClr="000000"/>
              </a:solidFill>
            </a:endParaRPr>
          </a:p>
          <a:p>
            <a:pPr algn="l"/>
            <a:endParaRPr kumimoji="1" lang="en-US" altLang="ja-JP" sz="1100" dirty="0">
              <a:solidFill>
                <a:sysClr val="windowText" lastClr="000000"/>
              </a:solidFill>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　旭川と吉井川が瀬戸内海に注ぐ岡山平野の中央に位置し、南部は地味豊かな沃野、北部は吉備高原につながる山並みがひろがっています。</a:t>
            </a: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　温暖な瀬戸内海特有の風土により、春秋は快晴の日が多く、冬は厳しい季節風を中国山地がさえぎって積雪をみることはまれです。夏本土を襲う</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台風も四国山</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脈が防壁に</a:t>
            </a:r>
            <a:r>
              <a:rPr kumimoji="1" lang="ja-JP" altLang="en-US" sz="1100" dirty="0" err="1">
                <a:solidFill>
                  <a:sysClr val="windowText" lastClr="000000"/>
                </a:solidFill>
                <a:latin typeface="HG丸ｺﾞｼｯｸM-PRO" panose="020F0600000000000000" pitchFamily="50" charset="-128"/>
                <a:ea typeface="HG丸ｺﾞｼｯｸM-PRO" panose="020F0600000000000000" pitchFamily="50" charset="-128"/>
              </a:rPr>
              <a:t>な</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err="1">
                <a:solidFill>
                  <a:sysClr val="windowText" lastClr="000000"/>
                </a:solidFill>
                <a:latin typeface="HG丸ｺﾞｼｯｸM-PRO" panose="020F0600000000000000" pitchFamily="50" charset="-128"/>
                <a:ea typeface="HG丸ｺﾞｼｯｸM-PRO" panose="020F0600000000000000" pitchFamily="50" charset="-128"/>
              </a:rPr>
              <a:t>って</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勢力が弱</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められ、影響</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が比較的少な</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いなど、非常</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に恵まれて</a:t>
            </a:r>
            <a:r>
              <a:rPr kumimoji="1" lang="ja-JP" altLang="en-US" sz="1100" dirty="0" err="1">
                <a:solidFill>
                  <a:sysClr val="windowText" lastClr="000000"/>
                </a:solidFill>
                <a:latin typeface="HG丸ｺﾞｼｯｸM-PRO" panose="020F0600000000000000" pitchFamily="50" charset="-128"/>
                <a:ea typeface="HG丸ｺﾞｼｯｸM-PRO" panose="020F0600000000000000" pitchFamily="50" charset="-128"/>
              </a:rPr>
              <a:t>い</a:t>
            </a:r>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ます。</a:t>
            </a: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en-US" altLang="ja-JP" sz="110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914400" eaLnBrk="1" fontAlgn="auto" latinLnBrk="0" hangingPunct="1">
              <a:lnSpc>
                <a:spcPct val="100000"/>
              </a:lnSpc>
              <a:spcBef>
                <a:spcPts val="0"/>
              </a:spcBef>
              <a:spcAft>
                <a:spcPts val="0"/>
              </a:spcAft>
              <a:buClrTx/>
              <a:buSzTx/>
              <a:buFontTx/>
              <a:buNone/>
              <a:tabLst/>
              <a:defRPr/>
            </a:pPr>
            <a:r>
              <a:rPr kumimoji="1" lang="ja-JP" altLang="ja-JP" sz="1100" dirty="0">
                <a:solidFill>
                  <a:sysClr val="windowText" lastClr="000000"/>
                </a:solidFill>
                <a:effectLst/>
                <a:latin typeface="HG丸ｺﾞｼｯｸM-PRO" panose="020F0600000000000000" pitchFamily="50" charset="-128"/>
                <a:ea typeface="HG丸ｺﾞｼｯｸM-PRO" panose="020F0600000000000000" pitchFamily="50" charset="-128"/>
                <a:cs typeface="+mn-cs"/>
              </a:rPr>
              <a:t>隣市の倉敷駅からほど近くにある倉敷美観地区では、「白壁の町」として美しい街並みを現代に残しています。美術館や文化施設の集積するエリアで、歴史・文化に満ちた散策を楽しむことができます。</a:t>
            </a:r>
            <a:endParaRPr lang="ja-JP" altLang="ja-JP" dirty="0">
              <a:solidFill>
                <a:sysClr val="windowText" lastClr="000000"/>
              </a:solidFill>
              <a:effectLst/>
              <a:latin typeface="HG丸ｺﾞｼｯｸM-PRO" panose="020F0600000000000000" pitchFamily="50" charset="-128"/>
              <a:ea typeface="HG丸ｺﾞｼｯｸM-PRO" panose="020F0600000000000000" pitchFamily="50" charset="-128"/>
            </a:endParaRPr>
          </a:p>
          <a:p>
            <a:pPr algn="l"/>
            <a:endPar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endParaRPr>
          </a:p>
          <a:p>
            <a:pPr algn="l"/>
            <a:endPar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116632" y="262040"/>
            <a:ext cx="6624736" cy="963047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389" y="1543657"/>
            <a:ext cx="2558358" cy="1861301"/>
          </a:xfrm>
          <a:prstGeom prst="rect">
            <a:avLst/>
          </a:prstGeom>
        </p:spPr>
      </p:pic>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60417" y="3653959"/>
            <a:ext cx="2293489" cy="1864587"/>
          </a:xfrm>
          <a:prstGeom prst="rect">
            <a:avLst/>
          </a:prstGeom>
        </p:spPr>
      </p:pic>
      <p:pic>
        <p:nvPicPr>
          <p:cNvPr id="18" name="図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00719" y="6699491"/>
            <a:ext cx="1105810" cy="962362"/>
          </a:xfrm>
          <a:prstGeom prst="rect">
            <a:avLst/>
          </a:prstGeom>
        </p:spPr>
      </p:pic>
      <p:sp>
        <p:nvSpPr>
          <p:cNvPr id="19" name="正方形/長方形 18"/>
          <p:cNvSpPr/>
          <p:nvPr/>
        </p:nvSpPr>
        <p:spPr>
          <a:xfrm>
            <a:off x="5445224" y="3623811"/>
            <a:ext cx="321831" cy="1894735"/>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a:solidFill>
                  <a:sysClr val="windowText" lastClr="000000"/>
                </a:solidFill>
              </a:rPr>
              <a:t>　</a:t>
            </a:r>
            <a:r>
              <a:rPr kumimoji="1" lang="ja-JP" altLang="en-US" sz="1100">
                <a:solidFill>
                  <a:sysClr val="windowText" lastClr="000000"/>
                </a:solidFill>
                <a:latin typeface="HG丸ｺﾞｼｯｸM-PRO" panose="020F0600000000000000" pitchFamily="50" charset="-128"/>
                <a:ea typeface="HG丸ｺﾞｼｯｸM-PRO" panose="020F0600000000000000" pitchFamily="50" charset="-128"/>
              </a:rPr>
              <a:t>岡　山　後　楽　園</a:t>
            </a:r>
          </a:p>
        </p:txBody>
      </p:sp>
      <p:sp>
        <p:nvSpPr>
          <p:cNvPr id="20" name="正方形/長方形 19"/>
          <p:cNvSpPr/>
          <p:nvPr/>
        </p:nvSpPr>
        <p:spPr>
          <a:xfrm>
            <a:off x="6335721" y="5786448"/>
            <a:ext cx="279249" cy="1826083"/>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a:solidFill>
                  <a:sysClr val="windowText" lastClr="000000"/>
                </a:solidFill>
              </a:rPr>
              <a:t>　</a:t>
            </a:r>
            <a:r>
              <a:rPr kumimoji="1" lang="ja-JP" altLang="en-US" sz="1100">
                <a:solidFill>
                  <a:sysClr val="windowText" lastClr="000000"/>
                </a:solidFill>
                <a:latin typeface="HG丸ｺﾞｼｯｸM-PRO" panose="020F0600000000000000" pitchFamily="50" charset="-128"/>
                <a:ea typeface="HG丸ｺﾞｼｯｸM-PRO" panose="020F0600000000000000" pitchFamily="50" charset="-128"/>
              </a:rPr>
              <a:t>位置と自然条件</a:t>
            </a:r>
          </a:p>
        </p:txBody>
      </p:sp>
      <p:sp>
        <p:nvSpPr>
          <p:cNvPr id="21" name="正方形/長方形 20"/>
          <p:cNvSpPr/>
          <p:nvPr/>
        </p:nvSpPr>
        <p:spPr>
          <a:xfrm>
            <a:off x="2760417" y="5786449"/>
            <a:ext cx="279249" cy="1826083"/>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dirty="0">
                <a:solidFill>
                  <a:sysClr val="windowText" lastClr="000000"/>
                </a:solidFill>
              </a:rPr>
              <a:t>　</a:t>
            </a: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隣市の倉敷市</a:t>
            </a:r>
          </a:p>
        </p:txBody>
      </p:sp>
      <p:sp>
        <p:nvSpPr>
          <p:cNvPr id="22" name="正方形/長方形 21"/>
          <p:cNvSpPr/>
          <p:nvPr/>
        </p:nvSpPr>
        <p:spPr>
          <a:xfrm>
            <a:off x="322805" y="5936954"/>
            <a:ext cx="991062" cy="1684891"/>
          </a:xfrm>
          <a:prstGeom prst="rect">
            <a:avLst/>
          </a:prstGeom>
          <a:solidFill>
            <a:schemeClr val="accent5">
              <a:lumMod val="40000"/>
              <a:lumOff val="60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a:solidFill>
                  <a:sysClr val="windowText" lastClr="000000"/>
                </a:solidFill>
                <a:latin typeface="HG丸ｺﾞｼｯｸM-PRO" panose="020F0600000000000000" pitchFamily="50" charset="-128"/>
                <a:ea typeface="HG丸ｺﾞｼｯｸM-PRO" panose="020F0600000000000000" pitchFamily="50" charset="-128"/>
              </a:rPr>
              <a:t>（写真）</a:t>
            </a:r>
          </a:p>
        </p:txBody>
      </p:sp>
      <p:sp>
        <p:nvSpPr>
          <p:cNvPr id="23" name="正方形/長方形 22"/>
          <p:cNvSpPr/>
          <p:nvPr/>
        </p:nvSpPr>
        <p:spPr>
          <a:xfrm>
            <a:off x="332656" y="7905328"/>
            <a:ext cx="952956" cy="809779"/>
          </a:xfrm>
          <a:prstGeom prst="rect">
            <a:avLst/>
          </a:prstGeom>
          <a:solidFill>
            <a:schemeClr val="accent5">
              <a:lumMod val="40000"/>
              <a:lumOff val="60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（写真）</a:t>
            </a:r>
          </a:p>
        </p:txBody>
      </p:sp>
      <p:sp>
        <p:nvSpPr>
          <p:cNvPr id="24" name="正方形/長方形 23"/>
          <p:cNvSpPr/>
          <p:nvPr/>
        </p:nvSpPr>
        <p:spPr>
          <a:xfrm>
            <a:off x="290910" y="4780133"/>
            <a:ext cx="1002214" cy="778624"/>
          </a:xfrm>
          <a:prstGeom prst="rect">
            <a:avLst/>
          </a:prstGeom>
          <a:solidFill>
            <a:schemeClr val="accent5">
              <a:lumMod val="40000"/>
              <a:lumOff val="60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rPr>
              <a:t>（写真）</a:t>
            </a:r>
          </a:p>
        </p:txBody>
      </p:sp>
      <p:sp>
        <p:nvSpPr>
          <p:cNvPr id="25" name="正方形/長方形 24"/>
          <p:cNvSpPr/>
          <p:nvPr/>
        </p:nvSpPr>
        <p:spPr>
          <a:xfrm>
            <a:off x="332656" y="8841432"/>
            <a:ext cx="952956" cy="809779"/>
          </a:xfrm>
          <a:prstGeom prst="rect">
            <a:avLst/>
          </a:prstGeom>
          <a:solidFill>
            <a:schemeClr val="accent5">
              <a:lumMod val="40000"/>
              <a:lumOff val="60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a:solidFill>
                  <a:sysClr val="windowText" lastClr="000000"/>
                </a:solidFill>
                <a:latin typeface="HG丸ｺﾞｼｯｸM-PRO" panose="020F0600000000000000" pitchFamily="50" charset="-128"/>
                <a:ea typeface="HG丸ｺﾞｼｯｸM-PRO" panose="020F0600000000000000" pitchFamily="50" charset="-128"/>
              </a:rPr>
              <a:t>（写真）</a:t>
            </a:r>
          </a:p>
        </p:txBody>
      </p:sp>
      <p:sp>
        <p:nvSpPr>
          <p:cNvPr id="26" name="正方形/長方形 25"/>
          <p:cNvSpPr/>
          <p:nvPr/>
        </p:nvSpPr>
        <p:spPr>
          <a:xfrm>
            <a:off x="6007902" y="4668016"/>
            <a:ext cx="655639" cy="93670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a:solidFill>
                  <a:sysClr val="windowText" lastClr="000000"/>
                </a:solidFill>
                <a:latin typeface="HG丸ｺﾞｼｯｸM-PRO" panose="020F0600000000000000" pitchFamily="50" charset="-128"/>
                <a:ea typeface="HG丸ｺﾞｼｯｸM-PRO" panose="020F0600000000000000" pitchFamily="50" charset="-128"/>
              </a:rPr>
              <a:t>発行者</a:t>
            </a:r>
            <a:endParaRPr kumimoji="1" lang="en-US" altLang="ja-JP" sz="1100">
              <a:solidFill>
                <a:sysClr val="windowText" lastClr="000000"/>
              </a:solidFill>
              <a:latin typeface="HG丸ｺﾞｼｯｸM-PRO" panose="020F0600000000000000" pitchFamily="50" charset="-128"/>
              <a:ea typeface="HG丸ｺﾞｼｯｸM-PRO" panose="020F0600000000000000" pitchFamily="50" charset="-128"/>
            </a:endParaRPr>
          </a:p>
          <a:p>
            <a:pPr algn="l"/>
            <a:r>
              <a:rPr kumimoji="1" lang="ja-JP" altLang="en-US" sz="1000">
                <a:solidFill>
                  <a:sysClr val="windowText" lastClr="000000"/>
                </a:solidFill>
                <a:latin typeface="HG丸ｺﾞｼｯｸM-PRO" panose="020F0600000000000000" pitchFamily="50" charset="-128"/>
                <a:ea typeface="HG丸ｺﾞｼｯｸM-PRO" panose="020F0600000000000000" pitchFamily="50" charset="-128"/>
              </a:rPr>
              <a:t>○○○○</a:t>
            </a:r>
          </a:p>
        </p:txBody>
      </p:sp>
      <p:pic>
        <p:nvPicPr>
          <p:cNvPr id="27" name="図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30497" y="415098"/>
            <a:ext cx="610451" cy="669072"/>
          </a:xfrm>
          <a:prstGeom prst="rect">
            <a:avLst/>
          </a:prstGeom>
          <a:noFill/>
          <a:extLst>
            <a:ext uri="{909E8E84-426E-40DD-AFC4-6F175D3DCCD1}">
              <a14:hiddenFill xmlns:a14="http://schemas.microsoft.com/office/drawing/2010/main">
                <a:solidFill>
                  <a:srgbClr val="FFFFFF"/>
                </a:solidFill>
              </a14:hiddenFill>
            </a:ext>
          </a:extLst>
        </p:spPr>
      </p:pic>
      <p:sp>
        <p:nvSpPr>
          <p:cNvPr id="29" name="正方形/長方形 28"/>
          <p:cNvSpPr/>
          <p:nvPr/>
        </p:nvSpPr>
        <p:spPr>
          <a:xfrm>
            <a:off x="5170627" y="-1"/>
            <a:ext cx="1570741" cy="243881"/>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dirty="0">
                <a:solidFill>
                  <a:sysClr val="windowText" lastClr="000000"/>
                </a:solidFill>
              </a:rPr>
              <a:t>　</a:t>
            </a:r>
            <a:r>
              <a:rPr kumimoji="1" lang="ja-JP" altLang="en-US" sz="1100" dirty="0" smtClean="0">
                <a:solidFill>
                  <a:sysClr val="windowText" lastClr="000000"/>
                </a:solidFill>
              </a:rPr>
              <a:t>令和元</a:t>
            </a:r>
            <a:r>
              <a:rPr lang="ja-JP" altLang="en-US" dirty="0" smtClean="0">
                <a:solidFill>
                  <a:sysClr val="windowText" lastClr="000000"/>
                </a:solidFill>
                <a:latin typeface="HG丸ｺﾞｼｯｸM-PRO" panose="020F0600000000000000" pitchFamily="50" charset="-128"/>
                <a:ea typeface="HG丸ｺﾞｼｯｸM-PRO" panose="020F0600000000000000" pitchFamily="50" charset="-128"/>
              </a:rPr>
              <a:t>年○月</a:t>
            </a:r>
            <a:r>
              <a:rPr lang="ja-JP" altLang="en-US" dirty="0" smtClean="0">
                <a:solidFill>
                  <a:sysClr val="windowText" lastClr="000000"/>
                </a:solidFill>
                <a:latin typeface="HG丸ｺﾞｼｯｸM-PRO" panose="020F0600000000000000" pitchFamily="50" charset="-128"/>
                <a:ea typeface="HG丸ｺﾞｼｯｸM-PRO" panose="020F0600000000000000" pitchFamily="50" charset="-128"/>
              </a:rPr>
              <a:t>発行</a:t>
            </a:r>
            <a:endParaRPr kumimoji="1" lang="ja-JP" altLang="en-US" sz="11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732482" y="21554"/>
            <a:ext cx="2501005" cy="646331"/>
          </a:xfrm>
          <a:prstGeom prst="rect">
            <a:avLst/>
          </a:prstGeom>
          <a:noFill/>
        </p:spPr>
        <p:txBody>
          <a:bodyPr wrap="none" lIns="91440" tIns="45720" rIns="91440" bIns="45720">
            <a:spAutoFit/>
          </a:bodyPr>
          <a:lstStyle/>
          <a:p>
            <a:pPr algn="ctr"/>
            <a:r>
              <a:rPr lang="ja-JP" altLang="en-US" sz="3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HG丸ｺﾞｼｯｸM-PRO" panose="020F0600000000000000" pitchFamily="50" charset="-128"/>
                <a:ea typeface="HG丸ｺﾞｼｯｸM-PRO" panose="020F0600000000000000" pitchFamily="50" charset="-128"/>
              </a:rPr>
              <a:t>（作成例）</a:t>
            </a:r>
            <a:endParaRPr lang="ja-JP" altLang="en-US" sz="36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57104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78</Words>
  <Application>Microsoft Office PowerPoint</Application>
  <PresentationFormat>A4 210 x 297 mm</PresentationFormat>
  <Paragraphs>88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ふくはら　よういち</dc:creator>
  <cp:lastModifiedBy>やまもと　さやか</cp:lastModifiedBy>
  <cp:revision>8</cp:revision>
  <cp:lastPrinted>2015-04-13T09:58:12Z</cp:lastPrinted>
  <dcterms:created xsi:type="dcterms:W3CDTF">2015-04-13T08:17:39Z</dcterms:created>
  <dcterms:modified xsi:type="dcterms:W3CDTF">2019-06-23T05:09:16Z</dcterms:modified>
</cp:coreProperties>
</file>