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handoutMasterIdLst>
    <p:handoutMasterId r:id="rId40"/>
  </p:handoutMasterIdLst>
  <p:sldIdLst>
    <p:sldId id="300" r:id="rId2"/>
    <p:sldId id="308" r:id="rId3"/>
    <p:sldId id="309" r:id="rId4"/>
    <p:sldId id="334" r:id="rId5"/>
    <p:sldId id="336" r:id="rId6"/>
    <p:sldId id="325" r:id="rId7"/>
    <p:sldId id="335" r:id="rId8"/>
    <p:sldId id="327" r:id="rId9"/>
    <p:sldId id="319" r:id="rId10"/>
    <p:sldId id="311" r:id="rId11"/>
    <p:sldId id="320" r:id="rId12"/>
    <p:sldId id="338" r:id="rId13"/>
    <p:sldId id="259" r:id="rId14"/>
    <p:sldId id="299" r:id="rId15"/>
    <p:sldId id="328" r:id="rId16"/>
    <p:sldId id="257" r:id="rId17"/>
    <p:sldId id="321" r:id="rId18"/>
    <p:sldId id="339" r:id="rId19"/>
    <p:sldId id="273" r:id="rId20"/>
    <p:sldId id="275" r:id="rId21"/>
    <p:sldId id="277" r:id="rId22"/>
    <p:sldId id="274" r:id="rId23"/>
    <p:sldId id="323" r:id="rId24"/>
    <p:sldId id="287" r:id="rId25"/>
    <p:sldId id="288" r:id="rId26"/>
    <p:sldId id="276" r:id="rId27"/>
    <p:sldId id="297" r:id="rId28"/>
    <p:sldId id="298" r:id="rId29"/>
    <p:sldId id="322" r:id="rId30"/>
    <p:sldId id="340" r:id="rId31"/>
    <p:sldId id="282" r:id="rId32"/>
    <p:sldId id="284" r:id="rId33"/>
    <p:sldId id="289" r:id="rId34"/>
    <p:sldId id="329" r:id="rId35"/>
    <p:sldId id="295" r:id="rId36"/>
    <p:sldId id="290" r:id="rId37"/>
    <p:sldId id="341" r:id="rId38"/>
  </p:sldIdLst>
  <p:sldSz cx="9144000" cy="6858000" type="screen4x3"/>
  <p:notesSz cx="7099300" cy="10234613"/>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CECFF"/>
    <a:srgbClr val="006600"/>
    <a:srgbClr val="000099"/>
    <a:srgbClr val="0066FF"/>
    <a:srgbClr val="FF0000"/>
    <a:srgbClr val="6699FF"/>
    <a:srgbClr val="FFC000"/>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0" autoAdjust="0"/>
    <p:restoredTop sz="86455" autoAdjust="0"/>
  </p:normalViewPr>
  <p:slideViewPr>
    <p:cSldViewPr>
      <p:cViewPr varScale="1">
        <p:scale>
          <a:sx n="62" d="100"/>
          <a:sy n="62" d="100"/>
        </p:scale>
        <p:origin x="-1362" y="-90"/>
      </p:cViewPr>
      <p:guideLst>
        <p:guide orient="horz" pos="2160"/>
        <p:guide pos="2880"/>
      </p:guideLst>
    </p:cSldViewPr>
  </p:slideViewPr>
  <p:outlineViewPr>
    <p:cViewPr>
      <p:scale>
        <a:sx n="33" d="100"/>
        <a:sy n="33" d="100"/>
      </p:scale>
      <p:origin x="0" y="35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1BE456-5C6E-489C-9C9D-874BD005D07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53682B0C-AE00-4AFD-A794-0E139831F06E}">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「不適切」と考える理由は特記事項に記載する。</a:t>
          </a:r>
          <a:endParaRPr lang="ja-JP" dirty="0">
            <a:solidFill>
              <a:srgbClr val="002060"/>
            </a:solidFill>
          </a:endParaRPr>
        </a:p>
      </dgm:t>
    </dgm:pt>
    <dgm:pt modelId="{D540E450-F3E7-4AAF-A3AC-E7383F840C96}" type="parTrans" cxnId="{1A031AD5-DAD3-4F23-90CD-B42C9A71A3F9}">
      <dgm:prSet/>
      <dgm:spPr/>
      <dgm:t>
        <a:bodyPr/>
        <a:lstStyle/>
        <a:p>
          <a:endParaRPr kumimoji="1" lang="ja-JP" altLang="en-US"/>
        </a:p>
      </dgm:t>
    </dgm:pt>
    <dgm:pt modelId="{33376D8F-AD4E-4E85-A1BA-C1933827D801}" type="sibTrans" cxnId="{1A031AD5-DAD3-4F23-90CD-B42C9A71A3F9}">
      <dgm:prSet/>
      <dgm:spPr/>
      <dgm:t>
        <a:bodyPr/>
        <a:lstStyle/>
        <a:p>
          <a:endParaRPr kumimoji="1" lang="ja-JP" altLang="en-US"/>
        </a:p>
      </dgm:t>
    </dgm:pt>
    <dgm:pt modelId="{7261AB2C-4FA3-4E39-91AD-9EBE3C8B1192}">
      <dgm:prSet/>
      <dgm:spPr/>
      <dgm:t>
        <a:bodyPr/>
        <a:lstStyle/>
        <a:p>
          <a:pPr rtl="0"/>
          <a:r>
            <a:rPr kumimoji="1" lang="ja-JP" dirty="0" smtClean="0"/>
            <a:t>理由が明記されていないと、審査会委員は、調査員の判断が妥当かどうか確認することができない。</a:t>
          </a:r>
          <a:r>
            <a:rPr kumimoji="1" lang="ja-JP" altLang="en-US" dirty="0" smtClean="0"/>
            <a:t>（理由の有無は、特記事項チェックの最大のポイントの一つ）</a:t>
          </a:r>
          <a:r>
            <a:rPr kumimoji="1" lang="en-US" altLang="ja-JP" dirty="0" smtClean="0"/>
            <a:t/>
          </a:r>
          <a:br>
            <a:rPr kumimoji="1" lang="en-US" altLang="ja-JP" dirty="0" smtClean="0"/>
          </a:br>
          <a:endParaRPr lang="ja-JP" dirty="0"/>
        </a:p>
      </dgm:t>
    </dgm:pt>
    <dgm:pt modelId="{43239810-B0A6-44AC-9701-378E9FF6ED17}" type="parTrans" cxnId="{5710B520-575B-4AA3-B22B-9C56DDDD1FBD}">
      <dgm:prSet/>
      <dgm:spPr/>
      <dgm:t>
        <a:bodyPr/>
        <a:lstStyle/>
        <a:p>
          <a:endParaRPr kumimoji="1" lang="ja-JP" altLang="en-US"/>
        </a:p>
      </dgm:t>
    </dgm:pt>
    <dgm:pt modelId="{BAD4EDAD-0AEA-4B01-BCD3-F95D17A7688E}" type="sibTrans" cxnId="{5710B520-575B-4AA3-B22B-9C56DDDD1FBD}">
      <dgm:prSet/>
      <dgm:spPr/>
      <dgm:t>
        <a:bodyPr/>
        <a:lstStyle/>
        <a:p>
          <a:endParaRPr kumimoji="1" lang="ja-JP" altLang="en-US"/>
        </a:p>
      </dgm:t>
    </dgm:pt>
    <dgm:pt modelId="{69931EDF-0999-4DCA-971B-1DB0AA000552}">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介助の適切性は総合的に判断する</a:t>
          </a:r>
          <a:endParaRPr lang="ja-JP" dirty="0">
            <a:solidFill>
              <a:srgbClr val="002060"/>
            </a:solidFill>
          </a:endParaRPr>
        </a:p>
      </dgm:t>
    </dgm:pt>
    <dgm:pt modelId="{C8B2C534-A624-4A73-BCFD-86E9CD5E8FE4}" type="parTrans" cxnId="{6F7AEB20-0302-4A3F-B00B-85711F23DA01}">
      <dgm:prSet/>
      <dgm:spPr/>
      <dgm:t>
        <a:bodyPr/>
        <a:lstStyle/>
        <a:p>
          <a:endParaRPr kumimoji="1" lang="ja-JP" altLang="en-US"/>
        </a:p>
      </dgm:t>
    </dgm:pt>
    <dgm:pt modelId="{12FF3C8C-5C96-4DD5-B8CC-5EBC58B17FCA}" type="sibTrans" cxnId="{6F7AEB20-0302-4A3F-B00B-85711F23DA01}">
      <dgm:prSet/>
      <dgm:spPr/>
      <dgm:t>
        <a:bodyPr/>
        <a:lstStyle/>
        <a:p>
          <a:endParaRPr kumimoji="1" lang="ja-JP" altLang="en-US"/>
        </a:p>
      </dgm:t>
    </dgm:pt>
    <dgm:pt modelId="{6E9FE6F8-C1F3-46BD-ACB0-4417220C0ECC}">
      <dgm:prSet/>
      <dgm:spPr/>
      <dgm:t>
        <a:bodyPr/>
        <a:lstStyle/>
        <a:p>
          <a:pPr rtl="0"/>
          <a:r>
            <a:rPr kumimoji="1" lang="ja-JP" altLang="en-US" sz="2000" dirty="0" smtClean="0"/>
            <a:t>独居、老々介護のみを理由に判断するものではない。</a:t>
          </a:r>
          <a:endParaRPr lang="ja-JP" altLang="en-US" sz="2000" dirty="0"/>
        </a:p>
      </dgm:t>
    </dgm:pt>
    <dgm:pt modelId="{16F7A5CD-3B53-47AB-B03B-6ABDDD749A8B}" type="parTrans" cxnId="{1F38E2C2-1531-4ABD-A8F2-4A9163BC25E7}">
      <dgm:prSet/>
      <dgm:spPr/>
      <dgm:t>
        <a:bodyPr/>
        <a:lstStyle/>
        <a:p>
          <a:endParaRPr kumimoji="1" lang="ja-JP" altLang="en-US"/>
        </a:p>
      </dgm:t>
    </dgm:pt>
    <dgm:pt modelId="{FAFA5BB1-ABE3-4D3C-B628-E1B5BB8D1828}" type="sibTrans" cxnId="{1F38E2C2-1531-4ABD-A8F2-4A9163BC25E7}">
      <dgm:prSet/>
      <dgm:spPr/>
      <dgm:t>
        <a:bodyPr/>
        <a:lstStyle/>
        <a:p>
          <a:endParaRPr kumimoji="1" lang="ja-JP" altLang="en-US"/>
        </a:p>
      </dgm:t>
    </dgm:pt>
    <dgm:pt modelId="{50E783E6-81B5-44A5-9D5A-EE6253B3BB3E}">
      <dgm:prSet/>
      <dgm:spPr/>
      <dgm:t>
        <a:bodyPr/>
        <a:lstStyle/>
        <a:p>
          <a:pPr rtl="0"/>
          <a:r>
            <a:rPr kumimoji="1" lang="ja-JP" sz="2000" dirty="0" smtClean="0"/>
            <a:t>単に「できる</a:t>
          </a:r>
          <a:r>
            <a:rPr kumimoji="1" lang="en-US" sz="2000" dirty="0" smtClean="0"/>
            <a:t>-</a:t>
          </a:r>
          <a:r>
            <a:rPr kumimoji="1" lang="ja-JP" sz="2000" dirty="0" smtClean="0"/>
            <a:t>できない」といった個々の行為の能力のみで評価せず、生活環境や本人の置かれている状態なども含めて、</a:t>
          </a:r>
          <a:r>
            <a:rPr kumimoji="1" lang="ja-JP" sz="2000" u="sng" dirty="0" smtClean="0"/>
            <a:t>総合的に判断</a:t>
          </a:r>
          <a:r>
            <a:rPr kumimoji="1" lang="ja-JP" sz="2000" dirty="0" smtClean="0"/>
            <a:t>する。</a:t>
          </a:r>
          <a:endParaRPr lang="ja-JP" sz="2000" dirty="0"/>
        </a:p>
      </dgm:t>
    </dgm:pt>
    <dgm:pt modelId="{0C8117E1-E2C8-4C05-B5FD-459DC4B8F70B}" type="parTrans" cxnId="{6D08ABC2-2E2B-435F-8587-F30DE7E9E84E}">
      <dgm:prSet/>
      <dgm:spPr/>
      <dgm:t>
        <a:bodyPr/>
        <a:lstStyle/>
        <a:p>
          <a:endParaRPr kumimoji="1" lang="ja-JP" altLang="en-US"/>
        </a:p>
      </dgm:t>
    </dgm:pt>
    <dgm:pt modelId="{1951ABE9-334C-4B8F-A9DA-B1C83894FD34}" type="sibTrans" cxnId="{6D08ABC2-2E2B-435F-8587-F30DE7E9E84E}">
      <dgm:prSet/>
      <dgm:spPr/>
      <dgm:t>
        <a:bodyPr/>
        <a:lstStyle/>
        <a:p>
          <a:endParaRPr kumimoji="1" lang="ja-JP" altLang="en-US"/>
        </a:p>
      </dgm:t>
    </dgm:pt>
    <dgm:pt modelId="{FE94461A-EDBB-4FF6-B50A-FCF1B7DE476B}">
      <dgm:prSet/>
      <dgm:spPr/>
      <dgm:t>
        <a:bodyPr/>
        <a:lstStyle/>
        <a:p>
          <a:pPr rtl="0"/>
          <a:r>
            <a:rPr kumimoji="1" lang="ja-JP" altLang="en-US" sz="2000" dirty="0" smtClean="0"/>
            <a:t>生活の中で行われる介助は、本人の生活習慣などにも影響を受ける。</a:t>
          </a:r>
          <a:endParaRPr lang="ja-JP" altLang="en-US" sz="2000" dirty="0"/>
        </a:p>
      </dgm:t>
    </dgm:pt>
    <dgm:pt modelId="{B5CCDEFA-32A5-4D2C-A0F8-3CF7A307D273}" type="parTrans" cxnId="{AFA91C90-A61B-42EA-9275-754ED93586C6}">
      <dgm:prSet/>
      <dgm:spPr/>
      <dgm:t>
        <a:bodyPr/>
        <a:lstStyle/>
        <a:p>
          <a:endParaRPr kumimoji="1" lang="ja-JP" altLang="en-US"/>
        </a:p>
      </dgm:t>
    </dgm:pt>
    <dgm:pt modelId="{434ABB4E-5C31-437E-A27D-D159B5F99FE1}" type="sibTrans" cxnId="{AFA91C90-A61B-42EA-9275-754ED93586C6}">
      <dgm:prSet/>
      <dgm:spPr/>
      <dgm:t>
        <a:bodyPr/>
        <a:lstStyle/>
        <a:p>
          <a:endParaRPr kumimoji="1" lang="ja-JP" altLang="en-US"/>
        </a:p>
      </dgm:t>
    </dgm:pt>
    <dgm:pt modelId="{0B106F38-53B4-4EB2-980A-66E3F587CA57}">
      <dgm:prSet custT="1"/>
      <dgm:spPr/>
      <dgm:t>
        <a:bodyPr/>
        <a:lstStyle/>
        <a:p>
          <a:pPr rtl="0"/>
          <a:r>
            <a:rPr kumimoji="1" lang="en-US" altLang="ja-JP" sz="2000" dirty="0" smtClean="0"/>
            <a:t>【</a:t>
          </a:r>
          <a:r>
            <a:rPr kumimoji="1" lang="ja-JP" altLang="en-US" sz="2000" dirty="0" smtClean="0"/>
            <a:t>参考</a:t>
          </a:r>
          <a:r>
            <a:rPr kumimoji="1" lang="en-US" altLang="ja-JP" sz="2000" dirty="0" smtClean="0"/>
            <a:t>】</a:t>
          </a:r>
          <a:r>
            <a:rPr kumimoji="1" lang="ja-JP" altLang="en-US" sz="1400" dirty="0" smtClean="0"/>
            <a:t>（前略）</a:t>
          </a:r>
          <a:r>
            <a:rPr kumimoji="1" lang="ja-JP" altLang="en-US" sz="1800" i="1" dirty="0" smtClean="0"/>
            <a:t>これらの者が</a:t>
          </a:r>
          <a:r>
            <a:rPr kumimoji="1" lang="ja-JP" altLang="en-US" sz="1800" i="1" u="sng" dirty="0" smtClean="0"/>
            <a:t>尊厳を保持し</a:t>
          </a:r>
          <a:r>
            <a:rPr kumimoji="1" lang="ja-JP" altLang="en-US" sz="1800" i="1" dirty="0" smtClean="0"/>
            <a:t>、その有する</a:t>
          </a:r>
          <a:r>
            <a:rPr kumimoji="1" lang="ja-JP" altLang="en-US" sz="1800" i="1" u="sng" dirty="0" smtClean="0"/>
            <a:t>能力に応じ自立した日常生活を営むことができる</a:t>
          </a:r>
          <a:r>
            <a:rPr kumimoji="1" lang="ja-JP" altLang="en-US" sz="1800" i="1" dirty="0" smtClean="0"/>
            <a:t>よう、必要な保健医療サービス及び福祉サービスに係る給付を行う</a:t>
          </a:r>
          <a:r>
            <a:rPr kumimoji="1" lang="ja-JP" altLang="en-US" sz="1200" i="0" dirty="0" smtClean="0"/>
            <a:t>（後略）</a:t>
          </a:r>
          <a:r>
            <a:rPr kumimoji="1" lang="ja-JP" altLang="en-US" sz="1800" i="1" dirty="0" smtClean="0"/>
            <a:t>（介護保険法第１条）</a:t>
          </a:r>
          <a:endParaRPr lang="ja-JP" sz="1800" i="1" dirty="0"/>
        </a:p>
      </dgm:t>
    </dgm:pt>
    <dgm:pt modelId="{586ECBDE-6A33-41D4-BF01-F25A7CED6BF0}" type="parTrans" cxnId="{3F50F56C-350E-43B3-9EDD-30FF1EF6E396}">
      <dgm:prSet/>
      <dgm:spPr/>
      <dgm:t>
        <a:bodyPr/>
        <a:lstStyle/>
        <a:p>
          <a:endParaRPr kumimoji="1" lang="ja-JP" altLang="en-US"/>
        </a:p>
      </dgm:t>
    </dgm:pt>
    <dgm:pt modelId="{471D635C-D7A8-43E6-ACD8-6640C09ED95E}" type="sibTrans" cxnId="{3F50F56C-350E-43B3-9EDD-30FF1EF6E396}">
      <dgm:prSet/>
      <dgm:spPr/>
      <dgm:t>
        <a:bodyPr/>
        <a:lstStyle/>
        <a:p>
          <a:endParaRPr kumimoji="1" lang="ja-JP" altLang="en-US"/>
        </a:p>
      </dgm:t>
    </dgm:pt>
    <dgm:pt modelId="{0CBA74CD-2B8F-4F5E-9DD1-C5D484982F57}" type="pres">
      <dgm:prSet presAssocID="{891BE456-5C6E-489C-9C9D-874BD005D073}" presName="linear" presStyleCnt="0">
        <dgm:presLayoutVars>
          <dgm:animLvl val="lvl"/>
          <dgm:resizeHandles val="exact"/>
        </dgm:presLayoutVars>
      </dgm:prSet>
      <dgm:spPr/>
      <dgm:t>
        <a:bodyPr/>
        <a:lstStyle/>
        <a:p>
          <a:endParaRPr kumimoji="1" lang="ja-JP" altLang="en-US"/>
        </a:p>
      </dgm:t>
    </dgm:pt>
    <dgm:pt modelId="{42E42BE2-8B95-4DEA-B37F-B41A3FF93D05}" type="pres">
      <dgm:prSet presAssocID="{53682B0C-AE00-4AFD-A794-0E139831F06E}" presName="parentText" presStyleLbl="node1" presStyleIdx="0" presStyleCnt="2">
        <dgm:presLayoutVars>
          <dgm:chMax val="0"/>
          <dgm:bulletEnabled val="1"/>
        </dgm:presLayoutVars>
      </dgm:prSet>
      <dgm:spPr/>
      <dgm:t>
        <a:bodyPr/>
        <a:lstStyle/>
        <a:p>
          <a:endParaRPr kumimoji="1" lang="ja-JP" altLang="en-US"/>
        </a:p>
      </dgm:t>
    </dgm:pt>
    <dgm:pt modelId="{A396C8FC-0D96-4EB5-B32A-F4E4ADADF52C}" type="pres">
      <dgm:prSet presAssocID="{53682B0C-AE00-4AFD-A794-0E139831F06E}" presName="childText" presStyleLbl="revTx" presStyleIdx="0" presStyleCnt="2">
        <dgm:presLayoutVars>
          <dgm:bulletEnabled val="1"/>
        </dgm:presLayoutVars>
      </dgm:prSet>
      <dgm:spPr/>
      <dgm:t>
        <a:bodyPr/>
        <a:lstStyle/>
        <a:p>
          <a:endParaRPr kumimoji="1" lang="ja-JP" altLang="en-US"/>
        </a:p>
      </dgm:t>
    </dgm:pt>
    <dgm:pt modelId="{28179555-031E-4EF9-B4D5-509D0919BA26}" type="pres">
      <dgm:prSet presAssocID="{69931EDF-0999-4DCA-971B-1DB0AA000552}" presName="parentText" presStyleLbl="node1" presStyleIdx="1" presStyleCnt="2">
        <dgm:presLayoutVars>
          <dgm:chMax val="0"/>
          <dgm:bulletEnabled val="1"/>
        </dgm:presLayoutVars>
      </dgm:prSet>
      <dgm:spPr/>
      <dgm:t>
        <a:bodyPr/>
        <a:lstStyle/>
        <a:p>
          <a:endParaRPr kumimoji="1" lang="ja-JP" altLang="en-US"/>
        </a:p>
      </dgm:t>
    </dgm:pt>
    <dgm:pt modelId="{372B6A2A-BDB0-4699-8F90-88BE3A42C229}" type="pres">
      <dgm:prSet presAssocID="{69931EDF-0999-4DCA-971B-1DB0AA000552}" presName="childText" presStyleLbl="revTx" presStyleIdx="1" presStyleCnt="2" custScaleY="116734">
        <dgm:presLayoutVars>
          <dgm:bulletEnabled val="1"/>
        </dgm:presLayoutVars>
      </dgm:prSet>
      <dgm:spPr/>
      <dgm:t>
        <a:bodyPr/>
        <a:lstStyle/>
        <a:p>
          <a:endParaRPr kumimoji="1" lang="ja-JP" altLang="en-US"/>
        </a:p>
      </dgm:t>
    </dgm:pt>
  </dgm:ptLst>
  <dgm:cxnLst>
    <dgm:cxn modelId="{56796FDD-93D6-4270-AF4B-FD56BDEF15A7}" type="presOf" srcId="{7261AB2C-4FA3-4E39-91AD-9EBE3C8B1192}" destId="{A396C8FC-0D96-4EB5-B32A-F4E4ADADF52C}" srcOrd="0" destOrd="0" presId="urn:microsoft.com/office/officeart/2005/8/layout/vList2"/>
    <dgm:cxn modelId="{A44CD2C3-1794-41F1-8595-CEC171054D4D}" type="presOf" srcId="{69931EDF-0999-4DCA-971B-1DB0AA000552}" destId="{28179555-031E-4EF9-B4D5-509D0919BA26}" srcOrd="0" destOrd="0" presId="urn:microsoft.com/office/officeart/2005/8/layout/vList2"/>
    <dgm:cxn modelId="{8A0B1A58-3E88-429C-BF06-02B0171DE0E0}" type="presOf" srcId="{6E9FE6F8-C1F3-46BD-ACB0-4417220C0ECC}" destId="{372B6A2A-BDB0-4699-8F90-88BE3A42C229}" srcOrd="0" destOrd="0" presId="urn:microsoft.com/office/officeart/2005/8/layout/vList2"/>
    <dgm:cxn modelId="{D29C8724-97FE-4CC9-BD46-DBD598097031}" type="presOf" srcId="{0B106F38-53B4-4EB2-980A-66E3F587CA57}" destId="{372B6A2A-BDB0-4699-8F90-88BE3A42C229}" srcOrd="0" destOrd="3" presId="urn:microsoft.com/office/officeart/2005/8/layout/vList2"/>
    <dgm:cxn modelId="{6D08ABC2-2E2B-435F-8587-F30DE7E9E84E}" srcId="{69931EDF-0999-4DCA-971B-1DB0AA000552}" destId="{50E783E6-81B5-44A5-9D5A-EE6253B3BB3E}" srcOrd="1" destOrd="0" parTransId="{0C8117E1-E2C8-4C05-B5FD-459DC4B8F70B}" sibTransId="{1951ABE9-334C-4B8F-A9DA-B1C83894FD34}"/>
    <dgm:cxn modelId="{6F7AEB20-0302-4A3F-B00B-85711F23DA01}" srcId="{891BE456-5C6E-489C-9C9D-874BD005D073}" destId="{69931EDF-0999-4DCA-971B-1DB0AA000552}" srcOrd="1" destOrd="0" parTransId="{C8B2C534-A624-4A73-BCFD-86E9CD5E8FE4}" sibTransId="{12FF3C8C-5C96-4DD5-B8CC-5EBC58B17FCA}"/>
    <dgm:cxn modelId="{1F38E2C2-1531-4ABD-A8F2-4A9163BC25E7}" srcId="{69931EDF-0999-4DCA-971B-1DB0AA000552}" destId="{6E9FE6F8-C1F3-46BD-ACB0-4417220C0ECC}" srcOrd="0" destOrd="0" parTransId="{16F7A5CD-3B53-47AB-B03B-6ABDDD749A8B}" sibTransId="{FAFA5BB1-ABE3-4D3C-B628-E1B5BB8D1828}"/>
    <dgm:cxn modelId="{1A031AD5-DAD3-4F23-90CD-B42C9A71A3F9}" srcId="{891BE456-5C6E-489C-9C9D-874BD005D073}" destId="{53682B0C-AE00-4AFD-A794-0E139831F06E}" srcOrd="0" destOrd="0" parTransId="{D540E450-F3E7-4AAF-A3AC-E7383F840C96}" sibTransId="{33376D8F-AD4E-4E85-A1BA-C1933827D801}"/>
    <dgm:cxn modelId="{7A20EA95-FF80-4F50-8D75-070D273A33B2}" type="presOf" srcId="{891BE456-5C6E-489C-9C9D-874BD005D073}" destId="{0CBA74CD-2B8F-4F5E-9DD1-C5D484982F57}" srcOrd="0" destOrd="0" presId="urn:microsoft.com/office/officeart/2005/8/layout/vList2"/>
    <dgm:cxn modelId="{AFA91C90-A61B-42EA-9275-754ED93586C6}" srcId="{69931EDF-0999-4DCA-971B-1DB0AA000552}" destId="{FE94461A-EDBB-4FF6-B50A-FCF1B7DE476B}" srcOrd="2" destOrd="0" parTransId="{B5CCDEFA-32A5-4D2C-A0F8-3CF7A307D273}" sibTransId="{434ABB4E-5C31-437E-A27D-D159B5F99FE1}"/>
    <dgm:cxn modelId="{B160F538-ABD9-47FE-B08E-2DB1FF554CBF}" type="presOf" srcId="{53682B0C-AE00-4AFD-A794-0E139831F06E}" destId="{42E42BE2-8B95-4DEA-B37F-B41A3FF93D05}" srcOrd="0" destOrd="0" presId="urn:microsoft.com/office/officeart/2005/8/layout/vList2"/>
    <dgm:cxn modelId="{5710B520-575B-4AA3-B22B-9C56DDDD1FBD}" srcId="{53682B0C-AE00-4AFD-A794-0E139831F06E}" destId="{7261AB2C-4FA3-4E39-91AD-9EBE3C8B1192}" srcOrd="0" destOrd="0" parTransId="{43239810-B0A6-44AC-9701-378E9FF6ED17}" sibTransId="{BAD4EDAD-0AEA-4B01-BCD3-F95D17A7688E}"/>
    <dgm:cxn modelId="{D3B18A0B-7E15-4E9F-BB8D-946F01E17DCB}" type="presOf" srcId="{FE94461A-EDBB-4FF6-B50A-FCF1B7DE476B}" destId="{372B6A2A-BDB0-4699-8F90-88BE3A42C229}" srcOrd="0" destOrd="2" presId="urn:microsoft.com/office/officeart/2005/8/layout/vList2"/>
    <dgm:cxn modelId="{D9BC135F-CED8-4BFC-BFDA-D264B21F0693}" type="presOf" srcId="{50E783E6-81B5-44A5-9D5A-EE6253B3BB3E}" destId="{372B6A2A-BDB0-4699-8F90-88BE3A42C229}" srcOrd="0" destOrd="1" presId="urn:microsoft.com/office/officeart/2005/8/layout/vList2"/>
    <dgm:cxn modelId="{3F50F56C-350E-43B3-9EDD-30FF1EF6E396}" srcId="{69931EDF-0999-4DCA-971B-1DB0AA000552}" destId="{0B106F38-53B4-4EB2-980A-66E3F587CA57}" srcOrd="3" destOrd="0" parTransId="{586ECBDE-6A33-41D4-BF01-F25A7CED6BF0}" sibTransId="{471D635C-D7A8-43E6-ACD8-6640C09ED95E}"/>
    <dgm:cxn modelId="{33D0FFDC-0739-4908-946B-6CDD7A8FB0E4}" type="presParOf" srcId="{0CBA74CD-2B8F-4F5E-9DD1-C5D484982F57}" destId="{42E42BE2-8B95-4DEA-B37F-B41A3FF93D05}" srcOrd="0" destOrd="0" presId="urn:microsoft.com/office/officeart/2005/8/layout/vList2"/>
    <dgm:cxn modelId="{57C58746-E598-4F9D-8285-3046031642A9}" type="presParOf" srcId="{0CBA74CD-2B8F-4F5E-9DD1-C5D484982F57}" destId="{A396C8FC-0D96-4EB5-B32A-F4E4ADADF52C}" srcOrd="1" destOrd="0" presId="urn:microsoft.com/office/officeart/2005/8/layout/vList2"/>
    <dgm:cxn modelId="{BC6FB1EB-A667-4E68-A0AE-C93FF8E1D57B}" type="presParOf" srcId="{0CBA74CD-2B8F-4F5E-9DD1-C5D484982F57}" destId="{28179555-031E-4EF9-B4D5-509D0919BA26}" srcOrd="2" destOrd="0" presId="urn:microsoft.com/office/officeart/2005/8/layout/vList2"/>
    <dgm:cxn modelId="{424B19E1-B569-4D81-8A30-BB75F1D79259}" type="presParOf" srcId="{0CBA74CD-2B8F-4F5E-9DD1-C5D484982F57}" destId="{372B6A2A-BDB0-4699-8F90-88BE3A42C22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42BE2-8B95-4DEA-B37F-B41A3FF93D05}">
      <dsp:nvSpPr>
        <dsp:cNvPr id="0" name=""/>
        <dsp:cNvSpPr/>
      </dsp:nvSpPr>
      <dsp:spPr>
        <a:xfrm>
          <a:off x="0" y="197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「不適切」と考える理由は特記事項に記載する。</a:t>
          </a:r>
          <a:endParaRPr lang="ja-JP" sz="2800" kern="1200" dirty="0">
            <a:solidFill>
              <a:srgbClr val="002060"/>
            </a:solidFill>
          </a:endParaRPr>
        </a:p>
      </dsp:txBody>
      <dsp:txXfrm>
        <a:off x="34383" y="54113"/>
        <a:ext cx="8211634" cy="635573"/>
      </dsp:txXfrm>
    </dsp:sp>
    <dsp:sp modelId="{A396C8FC-0D96-4EB5-B32A-F4E4ADADF52C}">
      <dsp:nvSpPr>
        <dsp:cNvPr id="0" name=""/>
        <dsp:cNvSpPr/>
      </dsp:nvSpPr>
      <dsp:spPr>
        <a:xfrm>
          <a:off x="0" y="724070"/>
          <a:ext cx="8280400" cy="1362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kumimoji="1" lang="ja-JP" sz="2200" kern="1200" dirty="0" smtClean="0"/>
            <a:t>理由が明記されていないと、審査会委員は、調査員の判断が妥当かどうか確認することができない。</a:t>
          </a:r>
          <a:r>
            <a:rPr kumimoji="1" lang="ja-JP" altLang="en-US" sz="2200" kern="1200" dirty="0" smtClean="0"/>
            <a:t>（理由の有無は、特記事項チェックの最大のポイントの一つ）</a:t>
          </a:r>
          <a:r>
            <a:rPr kumimoji="1" lang="en-US" altLang="ja-JP" sz="2200" kern="1200" dirty="0" smtClean="0"/>
            <a:t/>
          </a:r>
          <a:br>
            <a:rPr kumimoji="1" lang="en-US" altLang="ja-JP" sz="2200" kern="1200" dirty="0" smtClean="0"/>
          </a:br>
          <a:endParaRPr lang="ja-JP" sz="2200" kern="1200" dirty="0"/>
        </a:p>
      </dsp:txBody>
      <dsp:txXfrm>
        <a:off x="0" y="724070"/>
        <a:ext cx="8280400" cy="1362060"/>
      </dsp:txXfrm>
    </dsp:sp>
    <dsp:sp modelId="{28179555-031E-4EF9-B4D5-509D0919BA26}">
      <dsp:nvSpPr>
        <dsp:cNvPr id="0" name=""/>
        <dsp:cNvSpPr/>
      </dsp:nvSpPr>
      <dsp:spPr>
        <a:xfrm>
          <a:off x="0" y="20861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介助の適切性は総合的に判断する</a:t>
          </a:r>
          <a:endParaRPr lang="ja-JP" sz="2800" kern="1200" dirty="0">
            <a:solidFill>
              <a:srgbClr val="002060"/>
            </a:solidFill>
          </a:endParaRPr>
        </a:p>
      </dsp:txBody>
      <dsp:txXfrm>
        <a:off x="34383" y="2120513"/>
        <a:ext cx="8211634" cy="635573"/>
      </dsp:txXfrm>
    </dsp:sp>
    <dsp:sp modelId="{372B6A2A-BDB0-4699-8F90-88BE3A42C229}">
      <dsp:nvSpPr>
        <dsp:cNvPr id="0" name=""/>
        <dsp:cNvSpPr/>
      </dsp:nvSpPr>
      <dsp:spPr>
        <a:xfrm>
          <a:off x="0" y="2790470"/>
          <a:ext cx="8280400" cy="2706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kumimoji="1" lang="ja-JP" altLang="en-US" sz="2000" kern="1200" dirty="0" smtClean="0"/>
            <a:t>独居、老々介護のみを理由に判断するものではない。</a:t>
          </a:r>
          <a:endParaRPr lang="ja-JP" altLang="en-US" sz="2000" kern="1200" dirty="0"/>
        </a:p>
        <a:p>
          <a:pPr marL="228600" lvl="1" indent="-228600" algn="l" defTabSz="889000" rtl="0">
            <a:lnSpc>
              <a:spcPct val="90000"/>
            </a:lnSpc>
            <a:spcBef>
              <a:spcPct val="0"/>
            </a:spcBef>
            <a:spcAft>
              <a:spcPct val="20000"/>
            </a:spcAft>
            <a:buChar char="••"/>
          </a:pPr>
          <a:r>
            <a:rPr kumimoji="1" lang="ja-JP" sz="2000" kern="1200" dirty="0" smtClean="0"/>
            <a:t>単に「できる</a:t>
          </a:r>
          <a:r>
            <a:rPr kumimoji="1" lang="en-US" sz="2000" kern="1200" dirty="0" smtClean="0"/>
            <a:t>-</a:t>
          </a:r>
          <a:r>
            <a:rPr kumimoji="1" lang="ja-JP" sz="2000" kern="1200" dirty="0" smtClean="0"/>
            <a:t>できない」といった個々の行為の能力のみで評価せず、生活環境や本人の置かれている状態なども含めて、</a:t>
          </a:r>
          <a:r>
            <a:rPr kumimoji="1" lang="ja-JP" sz="2000" u="sng" kern="1200" dirty="0" smtClean="0"/>
            <a:t>総合的に判断</a:t>
          </a:r>
          <a:r>
            <a:rPr kumimoji="1" lang="ja-JP" sz="2000" kern="1200" dirty="0" smtClean="0"/>
            <a:t>する。</a:t>
          </a:r>
          <a:endParaRPr lang="ja-JP" sz="2000" kern="1200" dirty="0"/>
        </a:p>
        <a:p>
          <a:pPr marL="228600" lvl="1" indent="-228600" algn="l" defTabSz="889000" rtl="0">
            <a:lnSpc>
              <a:spcPct val="90000"/>
            </a:lnSpc>
            <a:spcBef>
              <a:spcPct val="0"/>
            </a:spcBef>
            <a:spcAft>
              <a:spcPct val="20000"/>
            </a:spcAft>
            <a:buChar char="••"/>
          </a:pPr>
          <a:r>
            <a:rPr kumimoji="1" lang="ja-JP" altLang="en-US" sz="2000" kern="1200" dirty="0" smtClean="0"/>
            <a:t>生活の中で行われる介助は、本人の生活習慣などにも影響を受ける。</a:t>
          </a:r>
          <a:endParaRPr lang="ja-JP" altLang="en-US" sz="2000" kern="1200" dirty="0"/>
        </a:p>
        <a:p>
          <a:pPr marL="228600" lvl="1" indent="-228600" algn="l" defTabSz="889000" rtl="0">
            <a:lnSpc>
              <a:spcPct val="90000"/>
            </a:lnSpc>
            <a:spcBef>
              <a:spcPct val="0"/>
            </a:spcBef>
            <a:spcAft>
              <a:spcPct val="20000"/>
            </a:spcAft>
            <a:buChar char="••"/>
          </a:pPr>
          <a:r>
            <a:rPr kumimoji="1" lang="en-US" altLang="ja-JP" sz="2000" kern="1200" dirty="0" smtClean="0"/>
            <a:t>【</a:t>
          </a:r>
          <a:r>
            <a:rPr kumimoji="1" lang="ja-JP" altLang="en-US" sz="2000" kern="1200" dirty="0" smtClean="0"/>
            <a:t>参考</a:t>
          </a:r>
          <a:r>
            <a:rPr kumimoji="1" lang="en-US" altLang="ja-JP" sz="2000" kern="1200" dirty="0" smtClean="0"/>
            <a:t>】</a:t>
          </a:r>
          <a:r>
            <a:rPr kumimoji="1" lang="ja-JP" altLang="en-US" sz="1400" kern="1200" dirty="0" smtClean="0"/>
            <a:t>（前略）</a:t>
          </a:r>
          <a:r>
            <a:rPr kumimoji="1" lang="ja-JP" altLang="en-US" sz="1800" i="1" kern="1200" dirty="0" smtClean="0"/>
            <a:t>これらの者が</a:t>
          </a:r>
          <a:r>
            <a:rPr kumimoji="1" lang="ja-JP" altLang="en-US" sz="1800" i="1" u="sng" kern="1200" dirty="0" smtClean="0"/>
            <a:t>尊厳を保持し</a:t>
          </a:r>
          <a:r>
            <a:rPr kumimoji="1" lang="ja-JP" altLang="en-US" sz="1800" i="1" kern="1200" dirty="0" smtClean="0"/>
            <a:t>、その有する</a:t>
          </a:r>
          <a:r>
            <a:rPr kumimoji="1" lang="ja-JP" altLang="en-US" sz="1800" i="1" u="sng" kern="1200" dirty="0" smtClean="0"/>
            <a:t>能力に応じ自立した日常生活を営むことができる</a:t>
          </a:r>
          <a:r>
            <a:rPr kumimoji="1" lang="ja-JP" altLang="en-US" sz="1800" i="1" kern="1200" dirty="0" smtClean="0"/>
            <a:t>よう、必要な保健医療サービス及び福祉サービスに係る給付を行う</a:t>
          </a:r>
          <a:r>
            <a:rPr kumimoji="1" lang="ja-JP" altLang="en-US" sz="1200" i="0" kern="1200" dirty="0" smtClean="0"/>
            <a:t>（後略）</a:t>
          </a:r>
          <a:r>
            <a:rPr kumimoji="1" lang="ja-JP" altLang="en-US" sz="1800" i="1" kern="1200" dirty="0" smtClean="0"/>
            <a:t>（介護保険法第１条）</a:t>
          </a:r>
          <a:endParaRPr lang="ja-JP" sz="1800" i="1" kern="1200" dirty="0"/>
        </a:p>
      </dsp:txBody>
      <dsp:txXfrm>
        <a:off x="0" y="2790470"/>
        <a:ext cx="8280400" cy="27063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143" cy="511649"/>
          </a:xfrm>
          <a:prstGeom prst="rect">
            <a:avLst/>
          </a:prstGeom>
        </p:spPr>
        <p:txBody>
          <a:bodyPr vert="horz" lIns="94640" tIns="47320" rIns="94640" bIns="473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4021503" y="0"/>
            <a:ext cx="3076143" cy="511649"/>
          </a:xfrm>
          <a:prstGeom prst="rect">
            <a:avLst/>
          </a:prstGeom>
        </p:spPr>
        <p:txBody>
          <a:bodyPr vert="horz" lIns="94640" tIns="47320" rIns="94640" bIns="47320" rtlCol="0"/>
          <a:lstStyle>
            <a:lvl1pPr algn="r">
              <a:defRPr sz="1200"/>
            </a:lvl1pPr>
          </a:lstStyle>
          <a:p>
            <a:fld id="{FC80EB8F-D5E6-4A52-80F7-F0FAFD5CAA02}" type="datetimeFigureOut">
              <a:rPr kumimoji="1" lang="ja-JP" altLang="en-US" smtClean="0"/>
              <a:pPr/>
              <a:t>2016/2/10</a:t>
            </a:fld>
            <a:endParaRPr kumimoji="1" lang="ja-JP" altLang="en-US"/>
          </a:p>
        </p:txBody>
      </p:sp>
      <p:sp>
        <p:nvSpPr>
          <p:cNvPr id="4" name="フッター プレースホルダ 3"/>
          <p:cNvSpPr>
            <a:spLocks noGrp="1"/>
          </p:cNvSpPr>
          <p:nvPr>
            <p:ph type="ftr" sz="quarter" idx="2"/>
          </p:nvPr>
        </p:nvSpPr>
        <p:spPr>
          <a:xfrm>
            <a:off x="0" y="9721330"/>
            <a:ext cx="3076143" cy="511648"/>
          </a:xfrm>
          <a:prstGeom prst="rect">
            <a:avLst/>
          </a:prstGeom>
        </p:spPr>
        <p:txBody>
          <a:bodyPr vert="horz" lIns="94640" tIns="47320" rIns="94640" bIns="473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4021503" y="9721330"/>
            <a:ext cx="3076143" cy="511648"/>
          </a:xfrm>
          <a:prstGeom prst="rect">
            <a:avLst/>
          </a:prstGeom>
        </p:spPr>
        <p:txBody>
          <a:bodyPr vert="horz" lIns="94640" tIns="47320" rIns="94640" bIns="47320" rtlCol="0" anchor="b"/>
          <a:lstStyle>
            <a:lvl1pPr algn="r">
              <a:defRPr sz="1200"/>
            </a:lvl1pPr>
          </a:lstStyle>
          <a:p>
            <a:fld id="{6660C43C-E634-40BA-B7D9-CBA9D0093368}" type="slidenum">
              <a:rPr kumimoji="1" lang="ja-JP" altLang="en-US" smtClean="0"/>
              <a:pPr/>
              <a:t>‹#›</a:t>
            </a:fld>
            <a:endParaRPr kumimoji="1" lang="ja-JP" altLang="en-US"/>
          </a:p>
        </p:txBody>
      </p:sp>
    </p:spTree>
    <p:extLst>
      <p:ext uri="{BB962C8B-B14F-4D97-AF65-F5344CB8AC3E}">
        <p14:creationId xmlns:p14="http://schemas.microsoft.com/office/powerpoint/2010/main" val="363413308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4021294"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709930" y="4861442"/>
            <a:ext cx="5679440" cy="4605576"/>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4021294"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a:t>
            </a:fld>
            <a:endParaRPr lang="en-US" altLang="ja-JP"/>
          </a:p>
        </p:txBody>
      </p:sp>
    </p:spTree>
    <p:extLst>
      <p:ext uri="{BB962C8B-B14F-4D97-AF65-F5344CB8AC3E}">
        <p14:creationId xmlns:p14="http://schemas.microsoft.com/office/powerpoint/2010/main" val="324729303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8AD5422C-BBC3-436A-A8B7-EC547EA6FCBF}" type="slidenum">
              <a:rPr kumimoji="0" lang="ja-JP" altLang="en-US" sz="1200">
                <a:latin typeface="ＭＳ Ｐ明朝" pitchFamily="18" charset="-128"/>
                <a:ea typeface="ＭＳ Ｐ明朝" pitchFamily="18" charset="-128"/>
              </a:rPr>
              <a:pPr algn="r"/>
              <a:t>14</a:t>
            </a:fld>
            <a:endParaRPr kumimoji="0" lang="en-US" altLang="ja-JP" sz="1200" dirty="0">
              <a:latin typeface="ＭＳ Ｐ明朝" pitchFamily="18" charset="-128"/>
              <a:ea typeface="ＭＳ Ｐ明朝" pitchFamily="18" charset="-128"/>
            </a:endParaRPr>
          </a:p>
        </p:txBody>
      </p:sp>
      <p:sp>
        <p:nvSpPr>
          <p:cNvPr id="51203" name="Rectangle 2"/>
          <p:cNvSpPr>
            <a:spLocks noGrp="1" noRot="1" noChangeAspect="1" noChangeArrowheads="1" noTextEdit="1"/>
          </p:cNvSpPr>
          <p:nvPr>
            <p:ph type="sldImg"/>
          </p:nvPr>
        </p:nvSpPr>
        <p:spPr>
          <a:xfrm>
            <a:off x="993775" y="768350"/>
            <a:ext cx="5114925" cy="3836988"/>
          </a:xfrm>
          <a:ln/>
        </p:spPr>
      </p:sp>
      <p:sp>
        <p:nvSpPr>
          <p:cNvPr id="51204"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23</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24</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EFCE8EB6-7099-4B56-9389-3E4533CB2476}" type="slidenum">
              <a:rPr kumimoji="0" lang="en-US" altLang="ja-JP" sz="1200">
                <a:latin typeface="ＭＳ Ｐ明朝" pitchFamily="18" charset="-128"/>
                <a:ea typeface="ＭＳ Ｐ明朝" pitchFamily="18" charset="-128"/>
              </a:rPr>
              <a:pPr algn="r"/>
              <a:t>25</a:t>
            </a:fld>
            <a:endParaRPr kumimoji="0" lang="en-US" altLang="ja-JP" sz="1200" dirty="0">
              <a:latin typeface="ＭＳ Ｐ明朝" pitchFamily="18" charset="-128"/>
              <a:ea typeface="ＭＳ Ｐ明朝" pitchFamily="18" charset="-128"/>
            </a:endParaRPr>
          </a:p>
        </p:txBody>
      </p:sp>
      <p:sp>
        <p:nvSpPr>
          <p:cNvPr id="64516" name="Rectangle 2"/>
          <p:cNvSpPr>
            <a:spLocks noGrp="1" noRot="1" noChangeAspect="1" noChangeArrowheads="1" noTextEdit="1"/>
          </p:cNvSpPr>
          <p:nvPr>
            <p:ph type="sldImg"/>
          </p:nvPr>
        </p:nvSpPr>
        <p:spPr>
          <a:xfrm>
            <a:off x="993775" y="768350"/>
            <a:ext cx="5114925" cy="3836988"/>
          </a:xfrm>
          <a:ln/>
        </p:spPr>
      </p:sp>
      <p:sp>
        <p:nvSpPr>
          <p:cNvPr id="64517"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a:xfrm>
            <a:off x="990600" y="765175"/>
            <a:ext cx="5121275" cy="3841750"/>
          </a:xfrm>
          <a:ln/>
        </p:spPr>
      </p:sp>
      <p:sp>
        <p:nvSpPr>
          <p:cNvPr id="107522"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E992A1C0-A366-4642-9C5D-92457570235C}" type="slidenum">
              <a:rPr lang="en-US" altLang="ja-JP" smtClean="0">
                <a:ea typeface="ＭＳ Ｐゴシック" charset="-128"/>
              </a:rPr>
              <a:pPr/>
              <a:t>7</a:t>
            </a:fld>
            <a:endParaRPr lang="en-US" altLang="ja-JP" smtClean="0">
              <a:ea typeface="ＭＳ Ｐゴシック" charset="-128"/>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26</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本研修の狙い</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r>
              <a:rPr lang="ja-JP" altLang="en-US" sz="2800" dirty="0" smtClean="0"/>
              <a:t>（埋めてみましょう）</a:t>
            </a:r>
            <a:endParaRPr lang="ja-JP" altLang="en-US" dirty="0" smtClean="0"/>
          </a:p>
        </p:txBody>
      </p:sp>
      <p:graphicFrame>
        <p:nvGraphicFramePr>
          <p:cNvPr id="206890" name="Group 42"/>
          <p:cNvGraphicFramePr>
            <a:graphicFrameLocks noGrp="1"/>
          </p:cNvGraphicFramePr>
          <p:nvPr/>
        </p:nvGraphicFramePr>
        <p:xfrm>
          <a:off x="107950" y="1268413"/>
          <a:ext cx="8856663" cy="4773613"/>
        </p:xfrm>
        <a:graphic>
          <a:graphicData uri="http://schemas.openxmlformats.org/drawingml/2006/table">
            <a:tbl>
              <a:tblPr/>
              <a:tblGrid>
                <a:gridCol w="1463675"/>
                <a:gridCol w="2155825"/>
                <a:gridCol w="3005138"/>
                <a:gridCol w="2232025"/>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能 力</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rPr>
                        <a:t>有 無</a:t>
                      </a:r>
                    </a:p>
                  </a:txBody>
                  <a:tcPr marL="99012" marR="990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8" name="テキスト ボックス 41"/>
          <p:cNvSpPr txBox="1">
            <a:spLocks noChangeArrowheads="1"/>
          </p:cNvSpPr>
          <p:nvPr/>
        </p:nvSpPr>
        <p:spPr bwMode="auto">
          <a:xfrm>
            <a:off x="6732588" y="6453188"/>
            <a:ext cx="2411412" cy="276999"/>
          </a:xfrm>
          <a:prstGeom prst="rect">
            <a:avLst/>
          </a:prstGeom>
          <a:noFill/>
          <a:ln w="9525">
            <a:noFill/>
            <a:miter lim="800000"/>
            <a:headEnd/>
            <a:tailEnd/>
          </a:ln>
        </p:spPr>
        <p:txBody>
          <a:bodyPr wrap="square">
            <a:spAutoFit/>
          </a:bodyPr>
          <a:lstStyle/>
          <a:p>
            <a:r>
              <a:rPr lang="en-US" altLang="ja-JP" sz="1200" dirty="0">
                <a:latin typeface="Calibri" pitchFamily="34" charset="0"/>
              </a:rPr>
              <a:t>※</a:t>
            </a:r>
            <a:r>
              <a:rPr lang="ja-JP" altLang="en-US" sz="1200" dirty="0">
                <a:latin typeface="Calibri" pitchFamily="34" charset="0"/>
              </a:rPr>
              <a:t>麻痺等・拘縮</a:t>
            </a:r>
            <a:r>
              <a:rPr lang="ja-JP" altLang="en-US" sz="1200" dirty="0" smtClean="0">
                <a:latin typeface="Calibri" pitchFamily="34" charset="0"/>
              </a:rPr>
              <a:t>は（　　　）と</a:t>
            </a:r>
            <a:r>
              <a:rPr lang="ja-JP" altLang="en-US" sz="1200" dirty="0">
                <a:latin typeface="Calibri" pitchFamily="34" charset="0"/>
              </a:rPr>
              <a:t>同じ</a:t>
            </a:r>
          </a:p>
        </p:txBody>
      </p:sp>
      <p:sp>
        <p:nvSpPr>
          <p:cNvPr id="6" name="角丸四角形 5"/>
          <p:cNvSpPr/>
          <p:nvPr/>
        </p:nvSpPr>
        <p:spPr>
          <a:xfrm>
            <a:off x="2627784" y="3501008"/>
            <a:ext cx="4968552"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t>この３行について、テキストを見なくても</a:t>
            </a:r>
            <a:r>
              <a:rPr kumimoji="1" lang="en-US" altLang="ja-JP" sz="2000" dirty="0" smtClean="0"/>
              <a:t/>
            </a:r>
            <a:br>
              <a:rPr kumimoji="1" lang="en-US" altLang="ja-JP" sz="2000" dirty="0" smtClean="0"/>
            </a:br>
            <a:r>
              <a:rPr kumimoji="1" lang="ja-JP" altLang="en-US" sz="2000" dirty="0" smtClean="0"/>
              <a:t>埋められるようにすることが目標です。</a:t>
            </a:r>
            <a:endParaRPr kumimoji="1" lang="ja-JP"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26</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能力の項目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smtClean="0">
                          <a:ln>
                            <a:noFill/>
                          </a:ln>
                          <a:effectLst/>
                        </a:rPr>
                        <a:t>能 力</a:t>
                      </a:r>
                      <a:endPar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身体の能力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1</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10</a:t>
                      </a:r>
                      <a:r>
                        <a:rPr kumimoji="0" lang="ja-JP" altLang="en-US" sz="1300" u="none" strike="noStrike" cap="none" normalizeH="0" baseline="0" dirty="0" smtClean="0">
                          <a:ln>
                            <a:noFill/>
                          </a:ln>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認知の能力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3</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8</a:t>
                      </a:r>
                      <a:r>
                        <a:rPr kumimoji="0" lang="ja-JP" altLang="en-US" sz="1300" u="none" strike="noStrike" cap="none" normalizeH="0" baseline="0" dirty="0" smtClean="0">
                          <a:ln>
                            <a:noFill/>
                          </a:ln>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試行による</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500" u="none" strike="noStrike" cap="none" normalizeH="0" baseline="0" dirty="0" smtClean="0">
                          <a:ln>
                            <a:noFill/>
                          </a:ln>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日頃の状況</a:t>
                      </a:r>
                      <a:br>
                        <a:rPr kumimoji="0" lang="ja-JP" altLang="en-US" sz="1500" u="none" strike="noStrike" cap="none" normalizeH="0" baseline="0" dirty="0" smtClean="0">
                          <a:ln>
                            <a:noFill/>
                          </a:ln>
                          <a:effectLst/>
                        </a:rPr>
                      </a:br>
                      <a:r>
                        <a:rPr kumimoji="0" lang="ja-JP" altLang="en-US" sz="1500" u="none" strike="noStrike" cap="none" normalizeH="0" baseline="0" dirty="0" smtClean="0">
                          <a:ln>
                            <a:noFill/>
                          </a:ln>
                          <a:effectLst/>
                        </a:rPr>
                        <a:t>選択根拠・試行結果</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200" u="none" strike="noStrike" cap="none" normalizeH="0" baseline="0" dirty="0" smtClean="0">
                          <a:ln>
                            <a:noFill/>
                          </a:ln>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effectLst/>
                        </a:rPr>
                        <a:t>実際に行ってもらった状況と日頃の状況が異なる場合</a:t>
                      </a:r>
                      <a:endParaRPr kumimoji="0" lang="en-US" altLang="ja-JP" sz="1200" b="1" u="none" strike="noStrike" cap="none" normalizeH="0" baseline="0" dirty="0" smtClean="0">
                        <a:ln>
                          <a:noFill/>
                        </a:ln>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能力の項目の特徴</a:t>
            </a:r>
          </a:p>
        </p:txBody>
      </p:sp>
      <p:sp>
        <p:nvSpPr>
          <p:cNvPr id="10243" name="Rectangle 3"/>
          <p:cNvSpPr>
            <a:spLocks noGrp="1" noChangeArrowheads="1"/>
          </p:cNvSpPr>
          <p:nvPr>
            <p:ph type="body" idx="1"/>
          </p:nvPr>
        </p:nvSpPr>
        <p:spPr>
          <a:xfrm>
            <a:off x="566738" y="1341438"/>
            <a:ext cx="8001000" cy="1871662"/>
          </a:xfrm>
        </p:spPr>
        <p:txBody>
          <a:bodyPr/>
          <a:lstStyle/>
          <a:p>
            <a:pPr eaLnBrk="1" hangingPunct="1">
              <a:lnSpc>
                <a:spcPct val="80000"/>
              </a:lnSpc>
            </a:pPr>
            <a:r>
              <a:rPr lang="ja-JP" altLang="en-US" sz="1800" dirty="0" smtClean="0"/>
              <a:t>「身体」「認知」能力の項目で構成される。</a:t>
            </a:r>
          </a:p>
          <a:p>
            <a:pPr eaLnBrk="1" hangingPunct="1">
              <a:lnSpc>
                <a:spcPct val="80000"/>
              </a:lnSpc>
            </a:pPr>
            <a:r>
              <a:rPr lang="ja-JP" altLang="en-US" sz="1800" dirty="0" smtClean="0"/>
              <a:t>「できる」「できない」の軸で評価する（実際に介助があるかどうかは関係ない）。</a:t>
            </a:r>
          </a:p>
          <a:p>
            <a:pPr eaLnBrk="1" hangingPunct="1">
              <a:lnSpc>
                <a:spcPct val="80000"/>
              </a:lnSpc>
            </a:pPr>
            <a:r>
              <a:rPr lang="ja-JP" altLang="en-US" sz="1800" dirty="0" smtClean="0"/>
              <a:t>「試行」＜「日頃の状態」（調査時の状況と日頃の状況が異なる場合は具体</a:t>
            </a:r>
            <a:endParaRPr lang="en-US" altLang="ja-JP" sz="1800" dirty="0" smtClean="0"/>
          </a:p>
          <a:p>
            <a:pPr eaLnBrk="1" hangingPunct="1">
              <a:lnSpc>
                <a:spcPct val="80000"/>
              </a:lnSpc>
              <a:buFont typeface="Wingdings" pitchFamily="2" charset="2"/>
              <a:buNone/>
            </a:pPr>
            <a:r>
              <a:rPr lang="ja-JP" altLang="en-US" sz="1800" dirty="0" smtClean="0"/>
              <a:t>　　　的な内容を特記事項へ記入する。）</a:t>
            </a:r>
          </a:p>
        </p:txBody>
      </p:sp>
      <p:sp>
        <p:nvSpPr>
          <p:cNvPr id="10244" name="AutoShape 4"/>
          <p:cNvSpPr>
            <a:spLocks noChangeArrowheads="1"/>
          </p:cNvSpPr>
          <p:nvPr/>
        </p:nvSpPr>
        <p:spPr bwMode="auto">
          <a:xfrm>
            <a:off x="395288" y="2636912"/>
            <a:ext cx="8280400" cy="3671813"/>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身体の能力に関する項目</a:t>
            </a:r>
            <a:r>
              <a:rPr lang="en-US" altLang="ja-JP" sz="1800" dirty="0"/>
              <a:t>】</a:t>
            </a:r>
            <a:r>
              <a:rPr lang="ja-JP" altLang="en-US" sz="1800" dirty="0"/>
              <a:t>（</a:t>
            </a:r>
            <a:r>
              <a:rPr lang="en-US" altLang="ja-JP" sz="1800" dirty="0"/>
              <a:t>10</a:t>
            </a:r>
            <a:r>
              <a:rPr lang="ja-JP" altLang="en-US" sz="1800" dirty="0"/>
              <a:t>項目）</a:t>
            </a:r>
          </a:p>
          <a:p>
            <a:r>
              <a:rPr lang="en-US" altLang="ja-JP" sz="1800" dirty="0"/>
              <a:t>1-3</a:t>
            </a:r>
            <a:r>
              <a:rPr lang="ja-JP" altLang="en-US" sz="1800" dirty="0"/>
              <a:t>寝返り　　</a:t>
            </a:r>
            <a:r>
              <a:rPr lang="en-US" altLang="ja-JP" sz="1800" dirty="0"/>
              <a:t>1-4</a:t>
            </a:r>
            <a:r>
              <a:rPr lang="ja-JP" altLang="en-US" sz="1800" dirty="0"/>
              <a:t>起き上がり　　</a:t>
            </a:r>
            <a:r>
              <a:rPr lang="en-US" altLang="ja-JP" sz="1800" dirty="0"/>
              <a:t>1-5</a:t>
            </a:r>
            <a:r>
              <a:rPr lang="ja-JP" altLang="en-US" sz="1800" dirty="0"/>
              <a:t>座位保持　　</a:t>
            </a:r>
            <a:r>
              <a:rPr lang="en-US" altLang="ja-JP" sz="1800" dirty="0"/>
              <a:t>1-6</a:t>
            </a:r>
            <a:r>
              <a:rPr lang="ja-JP" altLang="en-US" sz="1800" dirty="0"/>
              <a:t>両足での立位保持　　</a:t>
            </a:r>
            <a:br>
              <a:rPr lang="ja-JP" altLang="en-US" sz="1800" dirty="0"/>
            </a:br>
            <a:r>
              <a:rPr lang="en-US" altLang="ja-JP" sz="1800" dirty="0"/>
              <a:t>1-7</a:t>
            </a:r>
            <a:r>
              <a:rPr lang="ja-JP" altLang="en-US" sz="1800" dirty="0"/>
              <a:t>歩行　　　</a:t>
            </a:r>
            <a:r>
              <a:rPr lang="en-US" altLang="ja-JP" sz="1800" dirty="0"/>
              <a:t>1-8</a:t>
            </a:r>
            <a:r>
              <a:rPr lang="ja-JP" altLang="en-US" sz="1800" dirty="0"/>
              <a:t>立ち上がり　　</a:t>
            </a:r>
            <a:r>
              <a:rPr lang="en-US" altLang="ja-JP" sz="1800" dirty="0"/>
              <a:t>1-9</a:t>
            </a:r>
            <a:r>
              <a:rPr lang="ja-JP" altLang="en-US" sz="1800" dirty="0"/>
              <a:t>片足での立位　　</a:t>
            </a:r>
            <a:r>
              <a:rPr lang="en-US" altLang="ja-JP" sz="1800" dirty="0"/>
              <a:t>1-12</a:t>
            </a:r>
            <a:r>
              <a:rPr lang="ja-JP" altLang="en-US" sz="1800" dirty="0"/>
              <a:t>視力　　</a:t>
            </a:r>
            <a:r>
              <a:rPr lang="en-US" altLang="ja-JP" sz="1800" dirty="0"/>
              <a:t>1-13</a:t>
            </a:r>
            <a:r>
              <a:rPr lang="ja-JP" altLang="en-US" sz="1800" dirty="0"/>
              <a:t>聴力</a:t>
            </a:r>
          </a:p>
          <a:p>
            <a:r>
              <a:rPr lang="en-US" altLang="ja-JP" sz="1800" dirty="0"/>
              <a:t>2-3</a:t>
            </a:r>
            <a:r>
              <a:rPr lang="ja-JP" altLang="en-US" sz="1800" dirty="0"/>
              <a:t>えん下</a:t>
            </a:r>
          </a:p>
          <a:p>
            <a:endParaRPr lang="ja-JP" altLang="en-US" sz="1800" dirty="0"/>
          </a:p>
          <a:p>
            <a:r>
              <a:rPr lang="en-US" altLang="ja-JP" sz="1800" dirty="0"/>
              <a:t>【</a:t>
            </a:r>
            <a:r>
              <a:rPr lang="ja-JP" altLang="en-US" sz="1800" dirty="0"/>
              <a:t>認知の能力に関する項目</a:t>
            </a:r>
            <a:r>
              <a:rPr lang="en-US" altLang="ja-JP" sz="1800" dirty="0"/>
              <a:t>】</a:t>
            </a:r>
            <a:r>
              <a:rPr lang="ja-JP" altLang="en-US" sz="1800" dirty="0" smtClean="0"/>
              <a:t>（</a:t>
            </a:r>
            <a:r>
              <a:rPr lang="en-US" altLang="ja-JP" sz="1800" dirty="0" smtClean="0"/>
              <a:t>8</a:t>
            </a:r>
            <a:r>
              <a:rPr lang="ja-JP" altLang="en-US" sz="1800" dirty="0" smtClean="0"/>
              <a:t>項目</a:t>
            </a:r>
            <a:r>
              <a:rPr lang="ja-JP" altLang="en-US" sz="1800" dirty="0"/>
              <a:t>）</a:t>
            </a:r>
          </a:p>
          <a:p>
            <a:r>
              <a:rPr lang="en-US" altLang="ja-JP" sz="1800" dirty="0" smtClean="0"/>
              <a:t>3-1</a:t>
            </a:r>
            <a:r>
              <a:rPr lang="ja-JP" altLang="en-US" sz="1800" dirty="0" smtClean="0"/>
              <a:t>意思の伝達　　</a:t>
            </a:r>
            <a:r>
              <a:rPr lang="en-US" altLang="ja-JP" sz="1800" dirty="0" smtClean="0"/>
              <a:t>3-2</a:t>
            </a:r>
            <a:r>
              <a:rPr lang="ja-JP" altLang="en-US" sz="1800" dirty="0"/>
              <a:t>毎日の日課を理解　　</a:t>
            </a:r>
            <a:r>
              <a:rPr lang="en-US" altLang="ja-JP" sz="1800" dirty="0"/>
              <a:t>3-3</a:t>
            </a:r>
            <a:r>
              <a:rPr lang="ja-JP" altLang="en-US" sz="1800" dirty="0"/>
              <a:t>生年月日を</a:t>
            </a:r>
            <a:r>
              <a:rPr lang="ja-JP" altLang="en-US" sz="1800" dirty="0" smtClean="0"/>
              <a:t>いう</a:t>
            </a:r>
            <a:endParaRPr lang="en-US" altLang="ja-JP" sz="1800" dirty="0" smtClean="0"/>
          </a:p>
          <a:p>
            <a:r>
              <a:rPr lang="en-US" altLang="ja-JP" sz="1800" dirty="0" smtClean="0"/>
              <a:t>3-4</a:t>
            </a:r>
            <a:r>
              <a:rPr lang="ja-JP" altLang="en-US" sz="1800" dirty="0"/>
              <a:t>短期</a:t>
            </a:r>
            <a:r>
              <a:rPr lang="ja-JP" altLang="en-US" sz="1800" dirty="0" smtClean="0"/>
              <a:t>記憶　　　 </a:t>
            </a:r>
            <a:r>
              <a:rPr lang="en-US" altLang="ja-JP" sz="1800" dirty="0" smtClean="0"/>
              <a:t>3-5</a:t>
            </a:r>
            <a:r>
              <a:rPr lang="ja-JP" altLang="en-US" sz="1800" dirty="0"/>
              <a:t>自分の名前をいう　   </a:t>
            </a:r>
            <a:r>
              <a:rPr lang="en-US" altLang="ja-JP" sz="1800" dirty="0"/>
              <a:t>3-6</a:t>
            </a:r>
            <a:r>
              <a:rPr lang="ja-JP" altLang="en-US" sz="1800" dirty="0"/>
              <a:t>今の季節を</a:t>
            </a:r>
            <a:r>
              <a:rPr lang="ja-JP" altLang="en-US" sz="1800" dirty="0" smtClean="0"/>
              <a:t>理解</a:t>
            </a:r>
            <a:endParaRPr lang="en-US" altLang="ja-JP" sz="1800" dirty="0" smtClean="0"/>
          </a:p>
          <a:p>
            <a:r>
              <a:rPr lang="en-US" altLang="ja-JP" sz="1800" dirty="0" smtClean="0"/>
              <a:t>3-7</a:t>
            </a:r>
            <a:r>
              <a:rPr lang="ja-JP" altLang="en-US" sz="1800" dirty="0"/>
              <a:t>場所の</a:t>
            </a:r>
            <a:r>
              <a:rPr lang="ja-JP" altLang="en-US" sz="1800" dirty="0" smtClean="0"/>
              <a:t>理解    </a:t>
            </a:r>
            <a:r>
              <a:rPr lang="en-US" altLang="ja-JP" sz="1800" dirty="0" smtClean="0"/>
              <a:t>5-3</a:t>
            </a:r>
            <a:r>
              <a:rPr lang="ja-JP" altLang="en-US" sz="1800" dirty="0"/>
              <a:t>日常の意思決定</a:t>
            </a:r>
          </a:p>
          <a:p>
            <a:endParaRPr lang="ja-JP" altLang="en-US" sz="1200" dirty="0"/>
          </a:p>
          <a:p>
            <a:r>
              <a:rPr lang="en-US" altLang="ja-JP" sz="1200" dirty="0"/>
              <a:t>※【</a:t>
            </a:r>
            <a:r>
              <a:rPr lang="ja-JP" altLang="en-US" sz="1200" dirty="0"/>
              <a:t>「有無」の項目に属するが、調査方法は「能力」の項目と同様の考え方のため、このセクションで取り扱う</a:t>
            </a:r>
            <a:r>
              <a:rPr lang="en-US" altLang="ja-JP" sz="1200" dirty="0"/>
              <a:t>】</a:t>
            </a:r>
          </a:p>
          <a:p>
            <a:r>
              <a:rPr lang="en-US" altLang="ja-JP" sz="1400" dirty="0"/>
              <a:t>1-1</a:t>
            </a:r>
            <a:r>
              <a:rPr lang="ja-JP" altLang="en-US" sz="1400" dirty="0"/>
              <a:t>麻痺　　　</a:t>
            </a:r>
            <a:r>
              <a:rPr lang="en-US" altLang="ja-JP" sz="1400" dirty="0"/>
              <a:t>1-2</a:t>
            </a:r>
            <a:r>
              <a:rPr lang="ja-JP" altLang="en-US" sz="1400" dirty="0"/>
              <a:t>拘縮</a:t>
            </a:r>
          </a:p>
        </p:txBody>
      </p:sp>
      <p:sp>
        <p:nvSpPr>
          <p:cNvPr id="5" name="円/楕円 4"/>
          <p:cNvSpPr/>
          <p:nvPr/>
        </p:nvSpPr>
        <p:spPr>
          <a:xfrm>
            <a:off x="4788024" y="2204864"/>
            <a:ext cx="4248472"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選択肢に「できる」という表現が含まれている（例外：視力、聴力）</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lstStyle/>
          <a:p>
            <a:pPr eaLnBrk="1" hangingPunct="1"/>
            <a:r>
              <a:rPr lang="ja-JP" altLang="en-US" sz="3400" dirty="0" smtClean="0"/>
              <a:t>調査の基本的な方法</a:t>
            </a:r>
          </a:p>
        </p:txBody>
      </p:sp>
      <p:pic>
        <p:nvPicPr>
          <p:cNvPr id="12292" name="Picture 4"/>
          <p:cNvPicPr>
            <a:picLocks noChangeAspect="1" noChangeArrowheads="1"/>
          </p:cNvPicPr>
          <p:nvPr/>
        </p:nvPicPr>
        <p:blipFill>
          <a:blip r:embed="rId3" cstate="print"/>
          <a:srcRect/>
          <a:stretch>
            <a:fillRect/>
          </a:stretch>
        </p:blipFill>
        <p:spPr bwMode="auto">
          <a:xfrm>
            <a:off x="698500" y="1382713"/>
            <a:ext cx="7848600" cy="4795837"/>
          </a:xfrm>
          <a:prstGeom prst="rect">
            <a:avLst/>
          </a:prstGeom>
          <a:noFill/>
          <a:ln w="9525">
            <a:noFill/>
            <a:miter lim="800000"/>
            <a:headEnd/>
            <a:tailEnd/>
          </a:ln>
        </p:spPr>
      </p:pic>
      <p:sp>
        <p:nvSpPr>
          <p:cNvPr id="261125" name="Rectangle 5"/>
          <p:cNvSpPr>
            <a:spLocks noChangeArrowheads="1"/>
          </p:cNvSpPr>
          <p:nvPr/>
        </p:nvSpPr>
        <p:spPr bwMode="auto">
          <a:xfrm>
            <a:off x="1979613" y="2924175"/>
            <a:ext cx="6337300" cy="792163"/>
          </a:xfrm>
          <a:prstGeom prst="rect">
            <a:avLst/>
          </a:prstGeom>
          <a:noFill/>
          <a:ln w="57150">
            <a:solidFill>
              <a:srgbClr val="FF6600"/>
            </a:solidFill>
            <a:miter lim="800000"/>
            <a:headEnd/>
            <a:tailEnd/>
          </a:ln>
          <a:effectLst>
            <a:outerShdw dist="152928" dir="2901988" algn="ctr" rotWithShape="0">
              <a:srgbClr val="586D82">
                <a:alpha val="50000"/>
              </a:srgb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能力の項目の留意点</a:t>
            </a:r>
          </a:p>
        </p:txBody>
      </p:sp>
      <p:sp>
        <p:nvSpPr>
          <p:cNvPr id="14339" name="Rectangle 3"/>
          <p:cNvSpPr>
            <a:spLocks noGrp="1" noChangeArrowheads="1"/>
          </p:cNvSpPr>
          <p:nvPr>
            <p:ph type="body" idx="1"/>
          </p:nvPr>
        </p:nvSpPr>
        <p:spPr>
          <a:xfrm>
            <a:off x="566738" y="1341438"/>
            <a:ext cx="8001000" cy="5039890"/>
          </a:xfrm>
        </p:spPr>
        <p:txBody>
          <a:bodyPr>
            <a:normAutofit fontScale="92500"/>
          </a:bodyPr>
          <a:lstStyle/>
          <a:p>
            <a:pPr lvl="0" eaLnBrk="1" hangingPunct="1">
              <a:lnSpc>
                <a:spcPct val="90000"/>
              </a:lnSpc>
            </a:pPr>
            <a:r>
              <a:rPr lang="ja-JP" altLang="en-US" dirty="0" smtClean="0"/>
              <a:t>選択の基本は「試行」</a:t>
            </a:r>
          </a:p>
          <a:p>
            <a:pPr lvl="1" eaLnBrk="1" hangingPunct="1">
              <a:lnSpc>
                <a:spcPct val="90000"/>
              </a:lnSpc>
            </a:pPr>
            <a:r>
              <a:rPr lang="ja-JP" altLang="en-US" dirty="0" smtClean="0"/>
              <a:t>可能な限りテキストの規定する環境や方法で試行しているか再度確認</a:t>
            </a:r>
            <a:r>
              <a:rPr lang="ja-JP" altLang="en-US" sz="1900" dirty="0" smtClean="0"/>
              <a:t>（安全確保を第一にすること）</a:t>
            </a:r>
            <a:r>
              <a:rPr lang="ja-JP" altLang="en-US" dirty="0" smtClean="0"/>
              <a:t>。</a:t>
            </a:r>
            <a:endParaRPr lang="en-US" altLang="ja-JP" dirty="0" smtClean="0"/>
          </a:p>
          <a:p>
            <a:pPr lvl="2" eaLnBrk="1" hangingPunct="1">
              <a:lnSpc>
                <a:spcPct val="90000"/>
              </a:lnSpc>
            </a:pPr>
            <a:r>
              <a:rPr lang="ja-JP" altLang="en-US" dirty="0" smtClean="0"/>
              <a:t>「歩行」を足場の悪い場所で試行していないか。</a:t>
            </a:r>
            <a:endParaRPr lang="en-US" altLang="ja-JP" dirty="0" smtClean="0"/>
          </a:p>
          <a:p>
            <a:pPr lvl="2" eaLnBrk="1" hangingPunct="1">
              <a:lnSpc>
                <a:spcPct val="90000"/>
              </a:lnSpc>
            </a:pPr>
            <a:r>
              <a:rPr lang="ja-JP" altLang="en-US" dirty="0" smtClean="0"/>
              <a:t>「寝返り」を「つかむもの」がない場所で試行していないか。</a:t>
            </a:r>
            <a:endParaRPr lang="en-US" altLang="ja-JP" dirty="0" smtClean="0"/>
          </a:p>
          <a:p>
            <a:pPr lvl="2" eaLnBrk="1" hangingPunct="1">
              <a:lnSpc>
                <a:spcPct val="90000"/>
              </a:lnSpc>
            </a:pPr>
            <a:r>
              <a:rPr lang="ja-JP" altLang="en-US" dirty="0" smtClean="0"/>
              <a:t>「立ち上がり」を下肢が完全に机の下に入っている状態で試行していないか。</a:t>
            </a:r>
            <a:endParaRPr lang="en-US" altLang="ja-JP" dirty="0" smtClean="0"/>
          </a:p>
          <a:p>
            <a:pPr lvl="1" eaLnBrk="1" hangingPunct="1">
              <a:lnSpc>
                <a:spcPct val="90000"/>
              </a:lnSpc>
            </a:pPr>
            <a:r>
              <a:rPr lang="ja-JP" altLang="en-US" dirty="0" smtClean="0"/>
              <a:t>選択の判断に迷う場合は、迷わずに特記事項へ</a:t>
            </a:r>
            <a:endParaRPr lang="en-US" altLang="ja-JP" dirty="0" smtClean="0"/>
          </a:p>
          <a:p>
            <a:pPr lvl="1" eaLnBrk="1" hangingPunct="1">
              <a:lnSpc>
                <a:spcPct val="90000"/>
              </a:lnSpc>
            </a:pPr>
            <a:endParaRPr lang="ja-JP" altLang="en-US" dirty="0" smtClean="0"/>
          </a:p>
          <a:p>
            <a:pPr eaLnBrk="1" hangingPunct="1">
              <a:lnSpc>
                <a:spcPct val="90000"/>
              </a:lnSpc>
            </a:pPr>
            <a:r>
              <a:rPr lang="ja-JP" altLang="en-US" dirty="0" smtClean="0"/>
              <a:t>特記事項のポイントは「日頃の状況」の聞き取り</a:t>
            </a:r>
          </a:p>
          <a:p>
            <a:pPr lvl="1" eaLnBrk="1" hangingPunct="1">
              <a:lnSpc>
                <a:spcPct val="90000"/>
              </a:lnSpc>
            </a:pPr>
            <a:r>
              <a:rPr lang="ja-JP" altLang="en-US" dirty="0" smtClean="0"/>
              <a:t>日頃の状況≠日頃の生活の様子</a:t>
            </a:r>
            <a:endParaRPr lang="en-US" altLang="ja-JP" dirty="0" smtClean="0"/>
          </a:p>
          <a:p>
            <a:pPr lvl="1" eaLnBrk="1" hangingPunct="1">
              <a:lnSpc>
                <a:spcPct val="90000"/>
              </a:lnSpc>
            </a:pPr>
            <a:r>
              <a:rPr lang="ja-JP" altLang="en-US" dirty="0" smtClean="0"/>
              <a:t>日頃の状況＝日頃の「確認動作」の可否（その判断において日頃の生活の様子が参照されることはある。）</a:t>
            </a:r>
            <a:endParaRPr lang="en-US" altLang="ja-JP" dirty="0" smtClean="0"/>
          </a:p>
          <a:p>
            <a:pPr lvl="1" eaLnBrk="1" hangingPunct="1">
              <a:lnSpc>
                <a:spcPct val="90000"/>
              </a:lnSpc>
            </a:pPr>
            <a:endParaRPr lang="en-US" altLang="ja-JP" dirty="0" smtClean="0"/>
          </a:p>
          <a:p>
            <a:pPr lvl="1" eaLnBrk="1" hangingPunct="1">
              <a:lnSpc>
                <a:spcPct val="90000"/>
              </a:lnSpc>
              <a:buNone/>
            </a:pPr>
            <a:endParaRPr lang="en-US" altLang="ja-JP" dirty="0" smtClean="0"/>
          </a:p>
          <a:p>
            <a:pPr lvl="1" eaLnBrk="1" hangingPunct="1">
              <a:lnSpc>
                <a:spcPct val="90000"/>
              </a:lnSpc>
              <a:buNone/>
            </a:pPr>
            <a:endParaRPr lang="en-US" altLang="ja-JP" dirty="0" smtClean="0"/>
          </a:p>
          <a:p>
            <a:pPr lvl="2" eaLnBrk="1" hangingPunct="1">
              <a:lnSpc>
                <a:spcPct val="90000"/>
              </a:lnSpc>
              <a:buNone/>
            </a:pPr>
            <a:endParaRPr lang="ja-JP" alt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0"/>
          <p:cNvSpPr>
            <a:spLocks noChangeArrowheads="1"/>
          </p:cNvSpPr>
          <p:nvPr/>
        </p:nvSpPr>
        <p:spPr bwMode="auto">
          <a:xfrm>
            <a:off x="0" y="2133600"/>
            <a:ext cx="2881313" cy="2159000"/>
          </a:xfrm>
          <a:prstGeom prst="cloudCallout">
            <a:avLst>
              <a:gd name="adj1" fmla="val 54630"/>
              <a:gd name="adj2" fmla="val 39778"/>
            </a:avLst>
          </a:prstGeom>
          <a:solidFill>
            <a:schemeClr val="bg1"/>
          </a:solidFill>
          <a:ln w="9525">
            <a:solidFill>
              <a:schemeClr val="tx1"/>
            </a:solidFill>
            <a:round/>
            <a:headEnd/>
            <a:tailEnd/>
          </a:ln>
        </p:spPr>
        <p:txBody>
          <a:bodyPr/>
          <a:lstStyle/>
          <a:p>
            <a:pPr algn="ctr"/>
            <a:endParaRPr lang="ja-JP" altLang="ja-JP" sz="1800"/>
          </a:p>
        </p:txBody>
      </p:sp>
      <p:sp>
        <p:nvSpPr>
          <p:cNvPr id="11267" name="AutoShape 19"/>
          <p:cNvSpPr>
            <a:spLocks noChangeArrowheads="1"/>
          </p:cNvSpPr>
          <p:nvPr/>
        </p:nvSpPr>
        <p:spPr bwMode="auto">
          <a:xfrm>
            <a:off x="1908175" y="5876925"/>
            <a:ext cx="4895850" cy="576263"/>
          </a:xfrm>
          <a:prstGeom prst="roundRect">
            <a:avLst>
              <a:gd name="adj" fmla="val 50000"/>
            </a:avLst>
          </a:prstGeom>
          <a:solidFill>
            <a:srgbClr val="C71F0D"/>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2"/>
          </a:fillRef>
          <a:effectRef idx="1">
            <a:schemeClr val="accent2"/>
          </a:effectRef>
          <a:fontRef idx="minor">
            <a:schemeClr val="lt1"/>
          </a:fontRef>
        </p:style>
        <p:txBody>
          <a:bodyPr wrap="none" anchor="ctr"/>
          <a:lstStyle/>
          <a:p>
            <a:pPr algn="ctr"/>
            <a:r>
              <a:rPr lang="en-US" altLang="ja-JP" sz="1800"/>
              <a:t>【</a:t>
            </a:r>
            <a:r>
              <a:rPr lang="ja-JP" altLang="en-US" sz="1800"/>
              <a:t>特記事項</a:t>
            </a:r>
            <a:r>
              <a:rPr lang="en-US" altLang="ja-JP" sz="1800"/>
              <a:t>】</a:t>
            </a:r>
            <a:r>
              <a:rPr lang="ja-JP" altLang="en-US" sz="1800"/>
              <a:t>具体的な介護の手間</a:t>
            </a:r>
          </a:p>
        </p:txBody>
      </p:sp>
      <p:sp>
        <p:nvSpPr>
          <p:cNvPr id="11268" name="Rectangle 2"/>
          <p:cNvSpPr>
            <a:spLocks noGrp="1" noChangeArrowheads="1"/>
          </p:cNvSpPr>
          <p:nvPr>
            <p:ph type="title"/>
          </p:nvPr>
        </p:nvSpPr>
        <p:spPr/>
        <p:txBody>
          <a:bodyPr/>
          <a:lstStyle/>
          <a:p>
            <a:pPr eaLnBrk="1" hangingPunct="1"/>
            <a:r>
              <a:rPr lang="ja-JP" altLang="en-US" dirty="0" smtClean="0"/>
              <a:t>能力の項目と他の評価軸</a:t>
            </a:r>
          </a:p>
        </p:txBody>
      </p:sp>
      <p:sp>
        <p:nvSpPr>
          <p:cNvPr id="11269" name="Rectangle 3"/>
          <p:cNvSpPr>
            <a:spLocks noGrp="1" noChangeArrowheads="1"/>
          </p:cNvSpPr>
          <p:nvPr>
            <p:ph type="body" idx="1"/>
          </p:nvPr>
        </p:nvSpPr>
        <p:spPr/>
        <p:txBody>
          <a:bodyPr/>
          <a:lstStyle/>
          <a:p>
            <a:pPr eaLnBrk="1" hangingPunct="1"/>
            <a:r>
              <a:rPr lang="ja-JP" altLang="en-US" smtClean="0"/>
              <a:t>「能力」の項目と他の評価軸の関係</a:t>
            </a:r>
          </a:p>
        </p:txBody>
      </p:sp>
      <p:sp>
        <p:nvSpPr>
          <p:cNvPr id="11270" name="Oval 17"/>
          <p:cNvSpPr>
            <a:spLocks noChangeArrowheads="1"/>
          </p:cNvSpPr>
          <p:nvPr/>
        </p:nvSpPr>
        <p:spPr bwMode="auto">
          <a:xfrm>
            <a:off x="3276600" y="1916113"/>
            <a:ext cx="2160588" cy="2160587"/>
          </a:xfrm>
          <a:prstGeom prst="ellipse">
            <a:avLst/>
          </a:prstGeom>
          <a:solidFill>
            <a:srgbClr val="CCFFCC"/>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800">
                <a:ea typeface="HGP創英角ｺﾞｼｯｸUB" pitchFamily="50" charset="-128"/>
              </a:rPr>
              <a:t>能 力</a:t>
            </a:r>
            <a:endParaRPr lang="ja-JP" altLang="en-US" sz="1800"/>
          </a:p>
        </p:txBody>
      </p:sp>
      <p:sp>
        <p:nvSpPr>
          <p:cNvPr id="11271" name="Oval 18"/>
          <p:cNvSpPr>
            <a:spLocks noChangeArrowheads="1"/>
          </p:cNvSpPr>
          <p:nvPr/>
        </p:nvSpPr>
        <p:spPr bwMode="auto">
          <a:xfrm>
            <a:off x="2484438" y="4652963"/>
            <a:ext cx="1368425" cy="1368425"/>
          </a:xfrm>
          <a:prstGeom prst="ellipse">
            <a:avLst/>
          </a:prstGeom>
          <a:solidFill>
            <a:srgbClr val="FFCC00"/>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dirty="0">
                <a:ea typeface="HGP創英角ｺﾞｼｯｸUB" pitchFamily="50" charset="-128"/>
              </a:rPr>
              <a:t>有無</a:t>
            </a:r>
            <a:br>
              <a:rPr lang="ja-JP" altLang="en-US" sz="2000" dirty="0">
                <a:ea typeface="HGP創英角ｺﾞｼｯｸUB" pitchFamily="50" charset="-128"/>
              </a:rPr>
            </a:br>
            <a:r>
              <a:rPr lang="ja-JP" altLang="en-US" sz="2000" dirty="0">
                <a:ea typeface="HGP創英角ｺﾞｼｯｸUB" pitchFamily="50" charset="-128"/>
              </a:rPr>
              <a:t>（</a:t>
            </a:r>
            <a:r>
              <a:rPr lang="en-US" altLang="ja-JP" sz="2000" dirty="0">
                <a:ea typeface="HGP創英角ｺﾞｼｯｸUB" pitchFamily="50" charset="-128"/>
              </a:rPr>
              <a:t>BPSD</a:t>
            </a:r>
            <a:r>
              <a:rPr lang="ja-JP" altLang="en-US" sz="2000" dirty="0">
                <a:ea typeface="HGP創英角ｺﾞｼｯｸUB" pitchFamily="50" charset="-128"/>
              </a:rPr>
              <a:t>）</a:t>
            </a:r>
          </a:p>
        </p:txBody>
      </p:sp>
      <p:sp>
        <p:nvSpPr>
          <p:cNvPr id="11272" name="Oval 19"/>
          <p:cNvSpPr>
            <a:spLocks noChangeArrowheads="1"/>
          </p:cNvSpPr>
          <p:nvPr/>
        </p:nvSpPr>
        <p:spPr bwMode="auto">
          <a:xfrm>
            <a:off x="4933950" y="4652963"/>
            <a:ext cx="1368425" cy="1368425"/>
          </a:xfrm>
          <a:prstGeom prst="ellipse">
            <a:avLst/>
          </a:prstGeom>
          <a:solidFill>
            <a:srgbClr val="FFCC99"/>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a:ea typeface="HGP創英角ｺﾞｼｯｸUB" pitchFamily="50" charset="-128"/>
              </a:rPr>
              <a:t>介助の方法</a:t>
            </a:r>
          </a:p>
        </p:txBody>
      </p:sp>
      <p:sp>
        <p:nvSpPr>
          <p:cNvPr id="11273" name="AutoShape 7"/>
          <p:cNvSpPr>
            <a:spLocks noChangeArrowheads="1"/>
          </p:cNvSpPr>
          <p:nvPr/>
        </p:nvSpPr>
        <p:spPr bwMode="auto">
          <a:xfrm>
            <a:off x="2500313" y="3286125"/>
            <a:ext cx="1655762"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認知能力</a:t>
            </a:r>
          </a:p>
        </p:txBody>
      </p:sp>
      <p:sp>
        <p:nvSpPr>
          <p:cNvPr id="11274" name="AutoShape 8"/>
          <p:cNvSpPr>
            <a:spLocks noChangeArrowheads="1"/>
          </p:cNvSpPr>
          <p:nvPr/>
        </p:nvSpPr>
        <p:spPr bwMode="auto">
          <a:xfrm>
            <a:off x="4572000" y="3284538"/>
            <a:ext cx="1655763"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身体能力</a:t>
            </a:r>
          </a:p>
        </p:txBody>
      </p:sp>
      <p:sp>
        <p:nvSpPr>
          <p:cNvPr id="11275" name="AutoShape 9"/>
          <p:cNvSpPr>
            <a:spLocks noChangeArrowheads="1"/>
          </p:cNvSpPr>
          <p:nvPr/>
        </p:nvSpPr>
        <p:spPr bwMode="auto">
          <a:xfrm rot="287993">
            <a:off x="2843213" y="3644900"/>
            <a:ext cx="503237" cy="1223963"/>
          </a:xfrm>
          <a:prstGeom prst="downArrow">
            <a:avLst>
              <a:gd name="adj1" fmla="val 50000"/>
              <a:gd name="adj2" fmla="val 60805"/>
            </a:avLst>
          </a:prstGeom>
          <a:solidFill>
            <a:srgbClr val="92D050"/>
          </a:solidFill>
          <a:ln w="9525">
            <a:noFill/>
            <a:miter lim="800000"/>
            <a:headEnd/>
            <a:tailEnd/>
          </a:ln>
        </p:spPr>
        <p:txBody>
          <a:bodyPr vert="eaVert" wrap="none" anchor="ctr"/>
          <a:lstStyle/>
          <a:p>
            <a:endParaRPr lang="ja-JP" altLang="en-US"/>
          </a:p>
        </p:txBody>
      </p:sp>
      <p:sp>
        <p:nvSpPr>
          <p:cNvPr id="11276" name="AutoShape 10"/>
          <p:cNvSpPr>
            <a:spLocks noChangeArrowheads="1"/>
          </p:cNvSpPr>
          <p:nvPr/>
        </p:nvSpPr>
        <p:spPr bwMode="auto">
          <a:xfrm rot="21312007" flipH="1">
            <a:off x="5437188" y="3644900"/>
            <a:ext cx="503237" cy="1223963"/>
          </a:xfrm>
          <a:prstGeom prst="downArrow">
            <a:avLst>
              <a:gd name="adj1" fmla="val 50000"/>
              <a:gd name="adj2" fmla="val 60805"/>
            </a:avLst>
          </a:prstGeom>
          <a:solidFill>
            <a:srgbClr val="00B050"/>
          </a:solidFill>
          <a:ln w="9525">
            <a:noFill/>
            <a:miter lim="800000"/>
            <a:headEnd/>
            <a:tailEnd/>
          </a:ln>
        </p:spPr>
        <p:txBody>
          <a:bodyPr vert="eaVert" wrap="none" anchor="ctr"/>
          <a:lstStyle/>
          <a:p>
            <a:endParaRPr lang="ja-JP" altLang="en-US"/>
          </a:p>
        </p:txBody>
      </p:sp>
      <p:sp>
        <p:nvSpPr>
          <p:cNvPr id="11277" name="AutoShape 14"/>
          <p:cNvSpPr>
            <a:spLocks noChangeArrowheads="1"/>
          </p:cNvSpPr>
          <p:nvPr/>
        </p:nvSpPr>
        <p:spPr bwMode="auto">
          <a:xfrm rot="-3428506">
            <a:off x="4477544" y="3334544"/>
            <a:ext cx="363537" cy="2016125"/>
          </a:xfrm>
          <a:prstGeom prst="downArrow">
            <a:avLst>
              <a:gd name="adj1" fmla="val 50000"/>
              <a:gd name="adj2" fmla="val 232798"/>
            </a:avLst>
          </a:prstGeom>
          <a:solidFill>
            <a:srgbClr val="00B050"/>
          </a:solidFill>
          <a:ln w="9525">
            <a:noFill/>
            <a:miter lim="800000"/>
            <a:headEnd/>
            <a:tailEnd/>
          </a:ln>
        </p:spPr>
        <p:txBody>
          <a:bodyPr vert="eaVert" wrap="none" anchor="ctr"/>
          <a:lstStyle/>
          <a:p>
            <a:endParaRPr lang="ja-JP" altLang="en-US"/>
          </a:p>
        </p:txBody>
      </p:sp>
      <p:sp>
        <p:nvSpPr>
          <p:cNvPr id="11278" name="AutoShape 16"/>
          <p:cNvSpPr>
            <a:spLocks noChangeArrowheads="1"/>
          </p:cNvSpPr>
          <p:nvPr/>
        </p:nvSpPr>
        <p:spPr bwMode="auto">
          <a:xfrm>
            <a:off x="6011863" y="2420938"/>
            <a:ext cx="2881312" cy="1439862"/>
          </a:xfrm>
          <a:prstGeom prst="cloudCallout">
            <a:avLst>
              <a:gd name="adj1" fmla="val -43750"/>
              <a:gd name="adj2" fmla="val 70000"/>
            </a:avLst>
          </a:prstGeom>
          <a:solidFill>
            <a:schemeClr val="bg1"/>
          </a:solidFill>
          <a:ln w="9525">
            <a:solidFill>
              <a:schemeClr val="tx1"/>
            </a:solidFill>
            <a:round/>
            <a:headEnd/>
            <a:tailEnd/>
          </a:ln>
        </p:spPr>
        <p:txBody>
          <a:bodyPr/>
          <a:lstStyle/>
          <a:p>
            <a:pPr algn="ctr"/>
            <a:endParaRPr lang="ja-JP" altLang="ja-JP" sz="1800"/>
          </a:p>
        </p:txBody>
      </p:sp>
      <p:sp>
        <p:nvSpPr>
          <p:cNvPr id="11279" name="Text Box 17"/>
          <p:cNvSpPr txBox="1">
            <a:spLocks noChangeArrowheads="1"/>
          </p:cNvSpPr>
          <p:nvPr/>
        </p:nvSpPr>
        <p:spPr bwMode="auto">
          <a:xfrm>
            <a:off x="6300788" y="2617788"/>
            <a:ext cx="2303462" cy="954087"/>
          </a:xfrm>
          <a:prstGeom prst="rect">
            <a:avLst/>
          </a:prstGeom>
          <a:noFill/>
          <a:ln w="9525">
            <a:noFill/>
            <a:miter lim="800000"/>
            <a:headEnd/>
            <a:tailEnd/>
          </a:ln>
        </p:spPr>
        <p:txBody>
          <a:bodyPr>
            <a:spAutoFit/>
          </a:bodyPr>
          <a:lstStyle/>
          <a:p>
            <a:pPr>
              <a:spcBef>
                <a:spcPct val="50000"/>
              </a:spcBef>
            </a:pPr>
            <a:r>
              <a:rPr lang="ja-JP" altLang="en-US" sz="1400"/>
              <a:t>どのような介助が必要になるか（介助の方法）は、「身体能力」と同時に「認知能力」にも影響を受ける。</a:t>
            </a:r>
          </a:p>
        </p:txBody>
      </p:sp>
      <p:sp>
        <p:nvSpPr>
          <p:cNvPr id="11280" name="Text Box 18"/>
          <p:cNvSpPr txBox="1">
            <a:spLocks noChangeArrowheads="1"/>
          </p:cNvSpPr>
          <p:nvPr/>
        </p:nvSpPr>
        <p:spPr bwMode="auto">
          <a:xfrm>
            <a:off x="268288" y="2428875"/>
            <a:ext cx="2303462" cy="1368425"/>
          </a:xfrm>
          <a:prstGeom prst="rect">
            <a:avLst/>
          </a:prstGeom>
          <a:noFill/>
          <a:ln w="9525">
            <a:noFill/>
            <a:miter lim="800000"/>
            <a:headEnd/>
            <a:tailEnd/>
          </a:ln>
        </p:spPr>
        <p:txBody>
          <a:bodyPr>
            <a:spAutoFit/>
          </a:bodyPr>
          <a:lstStyle/>
          <a:p>
            <a:pPr>
              <a:spcBef>
                <a:spcPct val="50000"/>
              </a:spcBef>
            </a:pPr>
            <a:r>
              <a:rPr lang="ja-JP" altLang="en-US" sz="1400"/>
              <a:t>認知機能の低下の程度だけでは</a:t>
            </a:r>
            <a:r>
              <a:rPr lang="en-US" altLang="ja-JP" sz="1400"/>
              <a:t>BPSD</a:t>
            </a:r>
            <a:r>
              <a:rPr lang="ja-JP" altLang="en-US" sz="1400"/>
              <a:t>の状況は判別できないが、認知能力や身体能力の程度が把握できることで、具体的な介護の手間をイメージする手がかりに。</a:t>
            </a:r>
          </a:p>
        </p:txBody>
      </p:sp>
      <p:sp>
        <p:nvSpPr>
          <p:cNvPr id="11281" name="AutoShape 14"/>
          <p:cNvSpPr>
            <a:spLocks noChangeArrowheads="1"/>
          </p:cNvSpPr>
          <p:nvPr/>
        </p:nvSpPr>
        <p:spPr bwMode="auto">
          <a:xfrm rot="3428506" flipH="1">
            <a:off x="3977482" y="3334544"/>
            <a:ext cx="363537" cy="2016125"/>
          </a:xfrm>
          <a:prstGeom prst="downArrow">
            <a:avLst>
              <a:gd name="adj1" fmla="val 50000"/>
              <a:gd name="adj2" fmla="val 232798"/>
            </a:avLst>
          </a:prstGeom>
          <a:solidFill>
            <a:srgbClr val="92D050"/>
          </a:solidFill>
          <a:ln w="9525">
            <a:noFill/>
            <a:miter lim="800000"/>
            <a:headEnd/>
            <a:tailEnd/>
          </a:ln>
        </p:spPr>
        <p:txBody>
          <a:bodyPr vert="eaVert" wrap="none" anchor="ctr"/>
          <a:lstStyle/>
          <a:p>
            <a:endParaRPr lang="ja-JP" altLang="en-US"/>
          </a:p>
        </p:txBody>
      </p:sp>
      <p:sp>
        <p:nvSpPr>
          <p:cNvPr id="18" name="テキスト ボックス 17"/>
          <p:cNvSpPr txBox="1"/>
          <p:nvPr/>
        </p:nvSpPr>
        <p:spPr>
          <a:xfrm>
            <a:off x="683568" y="6453336"/>
            <a:ext cx="7488832" cy="400110"/>
          </a:xfrm>
          <a:prstGeom prst="rect">
            <a:avLst/>
          </a:prstGeom>
          <a:noFill/>
        </p:spPr>
        <p:txBody>
          <a:bodyPr wrap="square" rtlCol="0">
            <a:spAutoFit/>
          </a:bodyPr>
          <a:lstStyle/>
          <a:p>
            <a:r>
              <a:rPr lang="ja-JP" altLang="en-US" sz="1000" dirty="0" smtClean="0"/>
              <a:t>本チャートは、審査会において特記事項を読み込む際の、各評価軸毎の関係性をイメージとして整理したものであり、一次判定ソフトの構造を解説するものではない。</a:t>
            </a:r>
            <a:endParaRPr kumimoji="1" lang="ja-JP" altLang="en-US" sz="1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26</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介助の方法の項目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u="none" strike="noStrike" cap="none" normalizeH="0" baseline="0" dirty="0" smtClean="0">
                          <a:ln>
                            <a:noFill/>
                          </a:ln>
                          <a:solidFill>
                            <a:schemeClr val="bg1">
                              <a:lumMod val="85000"/>
                            </a:schemeClr>
                          </a:solidFill>
                          <a:effectLst/>
                        </a:rPr>
                        <a:t>「日頃の状況」の意味にも留意する</a:t>
                      </a:r>
                      <a:endParaRPr kumimoji="0" lang="ja-JP" altLang="en-US" sz="105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「実際に行われている介助が不適切な場合」</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ja-JP" altLang="en-US" dirty="0" smtClean="0"/>
              <a:t>介助の方法の項目の特徴</a:t>
            </a:r>
          </a:p>
        </p:txBody>
      </p:sp>
      <p:sp>
        <p:nvSpPr>
          <p:cNvPr id="20484" name="Rectangle 3"/>
          <p:cNvSpPr>
            <a:spLocks noGrp="1" noChangeArrowheads="1"/>
          </p:cNvSpPr>
          <p:nvPr>
            <p:ph type="body" idx="1"/>
          </p:nvPr>
        </p:nvSpPr>
        <p:spPr>
          <a:xfrm>
            <a:off x="566738" y="1341438"/>
            <a:ext cx="8001000" cy="1511300"/>
          </a:xfrm>
        </p:spPr>
        <p:txBody>
          <a:bodyPr/>
          <a:lstStyle/>
          <a:p>
            <a:pPr eaLnBrk="1" hangingPunct="1">
              <a:lnSpc>
                <a:spcPct val="95000"/>
              </a:lnSpc>
            </a:pPr>
            <a:r>
              <a:rPr lang="ja-JP" altLang="en-US" sz="1600" dirty="0" smtClean="0"/>
              <a:t>「第</a:t>
            </a:r>
            <a:r>
              <a:rPr lang="en-US" altLang="ja-JP" sz="1600" dirty="0" smtClean="0"/>
              <a:t>2</a:t>
            </a:r>
            <a:r>
              <a:rPr lang="ja-JP" altLang="en-US" sz="1600" dirty="0" smtClean="0"/>
              <a:t>群」「第</a:t>
            </a:r>
            <a:r>
              <a:rPr lang="en-US" altLang="ja-JP" sz="1600" dirty="0" smtClean="0"/>
              <a:t>5</a:t>
            </a:r>
            <a:r>
              <a:rPr lang="ja-JP" altLang="en-US" sz="1600" dirty="0" smtClean="0"/>
              <a:t>群」を中心に、生活上の具体的な行為について、「実際に行われている介助」、または「適切な介助」を評価する。</a:t>
            </a:r>
          </a:p>
          <a:p>
            <a:pPr eaLnBrk="1" hangingPunct="1">
              <a:lnSpc>
                <a:spcPct val="95000"/>
              </a:lnSpc>
            </a:pPr>
            <a:r>
              <a:rPr lang="ja-JP" altLang="en-US" sz="1600" dirty="0" smtClean="0"/>
              <a:t>「介助されていない（必要ない）」「介助がされている（必要である）」の軸で評価する。</a:t>
            </a:r>
          </a:p>
          <a:p>
            <a:pPr eaLnBrk="1" hangingPunct="1">
              <a:lnSpc>
                <a:spcPct val="95000"/>
              </a:lnSpc>
            </a:pPr>
            <a:r>
              <a:rPr lang="ja-JP" altLang="en-US" sz="1600" dirty="0" smtClean="0"/>
              <a:t>「実際の介助の状況」＜「適切な介助」</a:t>
            </a:r>
            <a:r>
              <a:rPr lang="ja-JP" altLang="en-US" sz="1400" dirty="0" smtClean="0"/>
              <a:t>（差分は特記事項へ）</a:t>
            </a:r>
          </a:p>
          <a:p>
            <a:pPr eaLnBrk="1" hangingPunct="1">
              <a:lnSpc>
                <a:spcPct val="95000"/>
              </a:lnSpc>
            </a:pPr>
            <a:r>
              <a:rPr lang="ja-JP" altLang="en-US" sz="1600" dirty="0" smtClean="0"/>
              <a:t>特記事項において「介護の手間」「頻度」を直接表現する。</a:t>
            </a:r>
          </a:p>
        </p:txBody>
      </p:sp>
      <p:sp>
        <p:nvSpPr>
          <p:cNvPr id="20485" name="AutoShape 4"/>
          <p:cNvSpPr>
            <a:spLocks noChangeArrowheads="1"/>
          </p:cNvSpPr>
          <p:nvPr/>
        </p:nvSpPr>
        <p:spPr bwMode="auto">
          <a:xfrm>
            <a:off x="395288" y="2995613"/>
            <a:ext cx="8280400" cy="3386137"/>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第</a:t>
            </a:r>
            <a:r>
              <a:rPr lang="en-US" altLang="ja-JP" sz="1800" dirty="0"/>
              <a:t>1</a:t>
            </a:r>
            <a:r>
              <a:rPr lang="ja-JP" altLang="en-US" sz="1800" dirty="0"/>
              <a:t>群</a:t>
            </a:r>
            <a:r>
              <a:rPr lang="en-US" altLang="ja-JP" sz="1800" dirty="0"/>
              <a:t>】</a:t>
            </a:r>
          </a:p>
          <a:p>
            <a:r>
              <a:rPr lang="en-US" altLang="ja-JP" sz="1800" dirty="0"/>
              <a:t>1-10</a:t>
            </a:r>
            <a:r>
              <a:rPr lang="ja-JP" altLang="en-US" sz="1800" dirty="0"/>
              <a:t>洗身　　</a:t>
            </a:r>
            <a:r>
              <a:rPr lang="en-US" altLang="ja-JP" sz="1800" dirty="0"/>
              <a:t>1-11</a:t>
            </a:r>
            <a:r>
              <a:rPr lang="ja-JP" altLang="en-US" sz="1800" dirty="0"/>
              <a:t>つめ切り</a:t>
            </a:r>
          </a:p>
          <a:p>
            <a:endParaRPr lang="ja-JP" altLang="en-US" sz="1800" dirty="0"/>
          </a:p>
          <a:p>
            <a:r>
              <a:rPr lang="en-US" altLang="ja-JP" sz="1800" dirty="0"/>
              <a:t>【</a:t>
            </a:r>
            <a:r>
              <a:rPr lang="ja-JP" altLang="en-US" sz="1800" dirty="0"/>
              <a:t>第</a:t>
            </a:r>
            <a:r>
              <a:rPr lang="en-US" altLang="ja-JP" sz="1800" dirty="0"/>
              <a:t>2</a:t>
            </a:r>
            <a:r>
              <a:rPr lang="ja-JP" altLang="en-US" sz="1800" dirty="0"/>
              <a:t>群</a:t>
            </a:r>
            <a:r>
              <a:rPr lang="en-US" altLang="ja-JP" sz="1800" dirty="0"/>
              <a:t>】</a:t>
            </a:r>
          </a:p>
          <a:p>
            <a:r>
              <a:rPr lang="en-US" altLang="ja-JP" sz="1800" dirty="0"/>
              <a:t>2-1</a:t>
            </a:r>
            <a:r>
              <a:rPr lang="ja-JP" altLang="en-US" sz="1800" dirty="0"/>
              <a:t>移乗　　</a:t>
            </a:r>
            <a:r>
              <a:rPr lang="en-US" altLang="ja-JP" sz="1800" dirty="0" smtClean="0"/>
              <a:t>2-2</a:t>
            </a:r>
            <a:r>
              <a:rPr lang="ja-JP" altLang="en-US" sz="1800" dirty="0" smtClean="0"/>
              <a:t>移動</a:t>
            </a:r>
            <a:r>
              <a:rPr lang="ja-JP" altLang="en-US" sz="1800" dirty="0"/>
              <a:t>　　</a:t>
            </a:r>
          </a:p>
          <a:p>
            <a:r>
              <a:rPr lang="en-US" altLang="ja-JP" sz="1800" dirty="0"/>
              <a:t>2-4</a:t>
            </a:r>
            <a:r>
              <a:rPr lang="ja-JP" altLang="en-US" sz="1800" dirty="0"/>
              <a:t>食事摂取　　</a:t>
            </a:r>
          </a:p>
          <a:p>
            <a:r>
              <a:rPr lang="en-US" altLang="ja-JP" sz="1800" dirty="0"/>
              <a:t>2-5</a:t>
            </a:r>
            <a:r>
              <a:rPr lang="ja-JP" altLang="en-US" sz="1800" dirty="0"/>
              <a:t>排尿　　</a:t>
            </a:r>
            <a:r>
              <a:rPr lang="en-US" altLang="ja-JP" sz="1800" dirty="0"/>
              <a:t>2-6</a:t>
            </a:r>
            <a:r>
              <a:rPr lang="ja-JP" altLang="en-US" sz="1800" dirty="0"/>
              <a:t>排便　　</a:t>
            </a:r>
          </a:p>
          <a:p>
            <a:r>
              <a:rPr lang="en-US" altLang="ja-JP" sz="1800" dirty="0"/>
              <a:t>2-7</a:t>
            </a:r>
            <a:r>
              <a:rPr lang="ja-JP" altLang="en-US" sz="1800" dirty="0"/>
              <a:t>口腔清潔　　</a:t>
            </a:r>
            <a:r>
              <a:rPr lang="en-US" altLang="ja-JP" sz="1800" dirty="0"/>
              <a:t>2-8</a:t>
            </a:r>
            <a:r>
              <a:rPr lang="ja-JP" altLang="en-US" sz="1800" dirty="0"/>
              <a:t>洗顔　　</a:t>
            </a:r>
            <a:r>
              <a:rPr lang="en-US" altLang="ja-JP" sz="1800" dirty="0"/>
              <a:t>2-9</a:t>
            </a:r>
            <a:r>
              <a:rPr lang="ja-JP" altLang="en-US" sz="1800" dirty="0"/>
              <a:t>整髪　　</a:t>
            </a:r>
            <a:r>
              <a:rPr lang="en-US" altLang="ja-JP" sz="1800" dirty="0"/>
              <a:t>2-10</a:t>
            </a:r>
            <a:r>
              <a:rPr lang="ja-JP" altLang="en-US" sz="1800" dirty="0"/>
              <a:t>上衣の着脱　　</a:t>
            </a:r>
            <a:r>
              <a:rPr lang="en-US" altLang="ja-JP" sz="1800" dirty="0"/>
              <a:t>2-11</a:t>
            </a:r>
            <a:r>
              <a:rPr lang="ja-JP" altLang="en-US" sz="1800" dirty="0"/>
              <a:t>ズボン等の着脱</a:t>
            </a:r>
          </a:p>
          <a:p>
            <a:endParaRPr lang="ja-JP" altLang="en-US" sz="1800" dirty="0"/>
          </a:p>
          <a:p>
            <a:r>
              <a:rPr lang="en-US" altLang="ja-JP" sz="1800" dirty="0"/>
              <a:t>【</a:t>
            </a:r>
            <a:r>
              <a:rPr lang="ja-JP" altLang="en-US" sz="1800" dirty="0"/>
              <a:t>第</a:t>
            </a:r>
            <a:r>
              <a:rPr lang="en-US" altLang="ja-JP" sz="1800" dirty="0"/>
              <a:t>5</a:t>
            </a:r>
            <a:r>
              <a:rPr lang="ja-JP" altLang="en-US" sz="1800" dirty="0"/>
              <a:t>群</a:t>
            </a:r>
            <a:r>
              <a:rPr lang="en-US" altLang="ja-JP" sz="1800" dirty="0"/>
              <a:t>】</a:t>
            </a:r>
          </a:p>
          <a:p>
            <a:r>
              <a:rPr lang="en-US" altLang="ja-JP" sz="1800" dirty="0"/>
              <a:t>5-1</a:t>
            </a:r>
            <a:r>
              <a:rPr lang="ja-JP" altLang="en-US" sz="1800" dirty="0"/>
              <a:t>薬の内服　　</a:t>
            </a:r>
            <a:r>
              <a:rPr lang="en-US" altLang="ja-JP" sz="1800" dirty="0"/>
              <a:t>5-2</a:t>
            </a:r>
            <a:r>
              <a:rPr lang="ja-JP" altLang="en-US" sz="1800" dirty="0"/>
              <a:t>金銭の管理　　</a:t>
            </a:r>
            <a:r>
              <a:rPr lang="en-US" altLang="ja-JP" sz="1800" dirty="0"/>
              <a:t>5-5</a:t>
            </a:r>
            <a:r>
              <a:rPr lang="ja-JP" altLang="en-US" sz="1800" dirty="0"/>
              <a:t>買い物　　</a:t>
            </a:r>
            <a:r>
              <a:rPr lang="en-US" altLang="ja-JP" sz="1800" dirty="0"/>
              <a:t>5-6</a:t>
            </a:r>
            <a:r>
              <a:rPr lang="ja-JP" altLang="en-US" sz="1800" dirty="0"/>
              <a:t>簡単な調理</a:t>
            </a:r>
          </a:p>
        </p:txBody>
      </p:sp>
      <p:sp>
        <p:nvSpPr>
          <p:cNvPr id="5" name="円/楕円 4"/>
          <p:cNvSpPr/>
          <p:nvPr/>
        </p:nvSpPr>
        <p:spPr>
          <a:xfrm>
            <a:off x="4211960" y="3429000"/>
            <a:ext cx="4176464"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選択肢に「介助」という表現が</a:t>
            </a:r>
            <a:r>
              <a:rPr lang="en-US" altLang="ja-JP" dirty="0" smtClean="0"/>
              <a:t/>
            </a:r>
            <a:br>
              <a:rPr lang="en-US" altLang="ja-JP" dirty="0" smtClean="0"/>
            </a:br>
            <a:r>
              <a:rPr lang="ja-JP" altLang="en-US" dirty="0" smtClean="0"/>
              <a:t>含まれている（例外なし）</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268760"/>
            <a:ext cx="3312368" cy="2232248"/>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なぜ認定調査は難しく感じられるのか？</a:t>
            </a:r>
            <a:endParaRPr lang="ja-JP" altLang="en-US" dirty="0" smtClean="0"/>
          </a:p>
        </p:txBody>
      </p:sp>
      <p:sp>
        <p:nvSpPr>
          <p:cNvPr id="33" name="テキスト ボックス 32"/>
          <p:cNvSpPr txBox="1"/>
          <p:nvPr/>
        </p:nvSpPr>
        <p:spPr>
          <a:xfrm>
            <a:off x="5868144" y="1556792"/>
            <a:ext cx="2160240"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特記事項に記載すべき内容を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項目毎に</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理解？</a:t>
            </a:r>
            <a:endParaRPr kumimoji="1" lang="ja-JP" altLang="en-US" sz="2400" dirty="0">
              <a:latin typeface="HGP創英角ｺﾞｼｯｸUB" pitchFamily="50" charset="-128"/>
              <a:ea typeface="HGP創英角ｺﾞｼｯｸUB" pitchFamily="50" charset="-128"/>
            </a:endParaRP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547664" y="198884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1700064" y="227687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1259632" y="177281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買い物</a:t>
            </a:r>
            <a:endParaRPr kumimoji="1" lang="ja-JP" altLang="en-US" sz="1000" dirty="0"/>
          </a:p>
        </p:txBody>
      </p:sp>
      <p:sp>
        <p:nvSpPr>
          <p:cNvPr id="39" name="円/楕円 38"/>
          <p:cNvSpPr/>
          <p:nvPr/>
        </p:nvSpPr>
        <p:spPr>
          <a:xfrm>
            <a:off x="1187624" y="234888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p:cNvSpPr/>
          <p:nvPr/>
        </p:nvSpPr>
        <p:spPr>
          <a:xfrm>
            <a:off x="2267744" y="184482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0"/>
          <p:cNvSpPr/>
          <p:nvPr/>
        </p:nvSpPr>
        <p:spPr>
          <a:xfrm>
            <a:off x="2267744" y="242088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p:cNvSpPr/>
          <p:nvPr/>
        </p:nvSpPr>
        <p:spPr>
          <a:xfrm>
            <a:off x="1547664" y="256490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827584"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排尿</a:t>
            </a:r>
            <a:endParaRPr kumimoji="1" lang="ja-JP" altLang="en-US" sz="1400" dirty="0"/>
          </a:p>
        </p:txBody>
      </p:sp>
      <p:sp>
        <p:nvSpPr>
          <p:cNvPr id="44" name="円/楕円 43"/>
          <p:cNvSpPr/>
          <p:nvPr/>
        </p:nvSpPr>
        <p:spPr>
          <a:xfrm>
            <a:off x="1835696"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1259632" y="285293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短期記憶</a:t>
            </a:r>
            <a:endParaRPr kumimoji="1" lang="ja-JP" altLang="en-US" sz="1000" dirty="0"/>
          </a:p>
        </p:txBody>
      </p:sp>
      <p:sp>
        <p:nvSpPr>
          <p:cNvPr id="46" name="円/楕円 45"/>
          <p:cNvSpPr/>
          <p:nvPr/>
        </p:nvSpPr>
        <p:spPr>
          <a:xfrm>
            <a:off x="2483768" y="278092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移動</a:t>
            </a:r>
            <a:endParaRPr kumimoji="1" lang="ja-JP" altLang="en-US" sz="1200" dirty="0"/>
          </a:p>
        </p:txBody>
      </p:sp>
      <p:sp>
        <p:nvSpPr>
          <p:cNvPr id="47" name="円/楕円 46"/>
          <p:cNvSpPr/>
          <p:nvPr/>
        </p:nvSpPr>
        <p:spPr>
          <a:xfrm>
            <a:off x="2555776" y="213285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寝返り</a:t>
            </a:r>
            <a:endParaRPr kumimoji="1" lang="ja-JP" altLang="en-US" sz="1050" dirty="0"/>
          </a:p>
        </p:txBody>
      </p:sp>
      <p:sp>
        <p:nvSpPr>
          <p:cNvPr id="48" name="テキスト ボックス 47"/>
          <p:cNvSpPr txBox="1"/>
          <p:nvPr/>
        </p:nvSpPr>
        <p:spPr>
          <a:xfrm>
            <a:off x="1403648" y="1916832"/>
            <a:ext cx="172819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en-US" altLang="ja-JP" sz="2400" dirty="0" smtClean="0">
                <a:latin typeface="HGP創英角ｺﾞｼｯｸUB" pitchFamily="50" charset="-128"/>
                <a:ea typeface="HGP創英角ｺﾞｼｯｸUB" pitchFamily="50" charset="-128"/>
              </a:rPr>
              <a:t>74</a:t>
            </a:r>
            <a:r>
              <a:rPr kumimoji="1" lang="ja-JP" altLang="en-US" sz="2400" dirty="0" smtClean="0">
                <a:latin typeface="HGP創英角ｺﾞｼｯｸUB" pitchFamily="50" charset="-128"/>
                <a:ea typeface="HGP創英角ｺﾞｼｯｸUB" pitchFamily="50" charset="-128"/>
              </a:rPr>
              <a:t>の基本調査項目毎の定義</a:t>
            </a:r>
            <a:endParaRPr kumimoji="1" lang="ja-JP" altLang="en-US" sz="2400" dirty="0">
              <a:latin typeface="HGP創英角ｺﾞｼｯｸUB" pitchFamily="50" charset="-128"/>
              <a:ea typeface="HGP創英角ｺﾞｼｯｸUB" pitchFamily="50" charset="-128"/>
            </a:endParaRPr>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611560" y="4581128"/>
            <a:ext cx="1728192" cy="830997"/>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丸暗記？</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1323439"/>
          </a:xfrm>
          <a:prstGeom prst="rect">
            <a:avLst/>
          </a:prstGeom>
          <a:noFill/>
        </p:spPr>
        <p:txBody>
          <a:bodyPr wrap="square" rtlCol="0">
            <a:spAutoFit/>
          </a:bodyPr>
          <a:lstStyle/>
          <a:p>
            <a:r>
              <a:rPr kumimoji="1" lang="ja-JP" altLang="en-US" dirty="0" smtClean="0"/>
              <a:t>百数十ページに及ぶ</a:t>
            </a:r>
            <a:r>
              <a:rPr kumimoji="1" lang="ja-JP" altLang="en-US" dirty="0" smtClean="0">
                <a:latin typeface="HGP創英角ｺﾞｼｯｸUB" pitchFamily="50" charset="-128"/>
                <a:ea typeface="HGP創英角ｺﾞｼｯｸUB" pitchFamily="50" charset="-128"/>
              </a:rPr>
              <a:t>「認定調査員テキスト」</a:t>
            </a:r>
            <a:r>
              <a:rPr kumimoji="1" lang="ja-JP" altLang="en-US" dirty="0" smtClean="0"/>
              <a:t>を丸暗記しないと認定調査を理解できないと考える調査員には、認定調査が非常に難しいものに感じられてしまう。</a:t>
            </a:r>
            <a:endParaRPr kumimoji="1" lang="ja-JP" altLang="en-US" dirty="0"/>
          </a:p>
        </p:txBody>
      </p:sp>
      <p:pic>
        <p:nvPicPr>
          <p:cNvPr id="52" name="Picture 2" descr="C:\Documents and Settings\iwana\Local Settings\Temporary Internet Files\Content.IE5\ODAFK9E7\MC900390786[1].wmf"/>
          <p:cNvPicPr>
            <a:picLocks noChangeAspect="1" noChangeArrowheads="1"/>
          </p:cNvPicPr>
          <p:nvPr/>
        </p:nvPicPr>
        <p:blipFill>
          <a:blip r:embed="rId4" cstate="print"/>
          <a:srcRect/>
          <a:stretch>
            <a:fillRect/>
          </a:stretch>
        </p:blipFill>
        <p:spPr bwMode="auto">
          <a:xfrm>
            <a:off x="7524328" y="2348880"/>
            <a:ext cx="1211922" cy="1152128"/>
          </a:xfrm>
          <a:prstGeom prst="rect">
            <a:avLst/>
          </a:prstGeom>
          <a:noFill/>
        </p:spPr>
      </p:pic>
      <p:pic>
        <p:nvPicPr>
          <p:cNvPr id="29" name="Picture 3" descr="C:\Documents and Settings\iwana\Local Settings\Temporary Internet Files\Content.IE5\MT0JYLY5\MC900390992[1].wmf"/>
          <p:cNvPicPr>
            <a:picLocks noChangeAspect="1" noChangeArrowheads="1"/>
          </p:cNvPicPr>
          <p:nvPr/>
        </p:nvPicPr>
        <p:blipFill>
          <a:blip r:embed="rId5" cstate="print"/>
          <a:srcRect/>
          <a:stretch>
            <a:fillRect/>
          </a:stretch>
        </p:blipFill>
        <p:spPr bwMode="auto">
          <a:xfrm>
            <a:off x="3491880" y="2636912"/>
            <a:ext cx="2020971" cy="353486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2531" name="Picture 4"/>
          <p:cNvPicPr>
            <a:picLocks noChangeAspect="1" noChangeArrowheads="1"/>
          </p:cNvPicPr>
          <p:nvPr/>
        </p:nvPicPr>
        <p:blipFill>
          <a:blip r:embed="rId3" cstate="print"/>
          <a:srcRect/>
          <a:stretch>
            <a:fillRect/>
          </a:stretch>
        </p:blipFill>
        <p:spPr bwMode="auto">
          <a:xfrm>
            <a:off x="827088" y="1274763"/>
            <a:ext cx="7921625" cy="4891087"/>
          </a:xfrm>
          <a:prstGeom prst="rect">
            <a:avLst/>
          </a:prstGeom>
          <a:noFill/>
          <a:ln w="9525">
            <a:noFill/>
            <a:miter lim="800000"/>
            <a:headEnd/>
            <a:tailEnd/>
          </a:ln>
        </p:spPr>
      </p:pic>
      <p:sp>
        <p:nvSpPr>
          <p:cNvPr id="260101" name="Rectangle 5"/>
          <p:cNvSpPr>
            <a:spLocks noChangeArrowheads="1"/>
          </p:cNvSpPr>
          <p:nvPr/>
        </p:nvSpPr>
        <p:spPr bwMode="auto">
          <a:xfrm>
            <a:off x="1547813" y="2997200"/>
            <a:ext cx="7345362" cy="1584325"/>
          </a:xfrm>
          <a:prstGeom prst="rect">
            <a:avLst/>
          </a:prstGeom>
          <a:no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3555" name="Picture 4"/>
          <p:cNvPicPr>
            <a:picLocks noChangeAspect="1" noChangeArrowheads="1"/>
          </p:cNvPicPr>
          <p:nvPr/>
        </p:nvPicPr>
        <p:blipFill>
          <a:blip r:embed="rId3" cstate="print">
            <a:lum bright="54000" contrast="-14000"/>
          </a:blip>
          <a:srcRect/>
          <a:stretch>
            <a:fillRect/>
          </a:stretch>
        </p:blipFill>
        <p:spPr bwMode="auto">
          <a:xfrm>
            <a:off x="251520" y="1346225"/>
            <a:ext cx="7921625" cy="4891087"/>
          </a:xfrm>
          <a:prstGeom prst="rect">
            <a:avLst/>
          </a:prstGeom>
          <a:noFill/>
          <a:ln w="9525">
            <a:noFill/>
            <a:miter lim="800000"/>
            <a:headEnd/>
            <a:tailEnd/>
          </a:ln>
        </p:spPr>
      </p:pic>
      <p:sp>
        <p:nvSpPr>
          <p:cNvPr id="260101" name="Rectangle 5"/>
          <p:cNvSpPr>
            <a:spLocks noChangeArrowheads="1"/>
          </p:cNvSpPr>
          <p:nvPr/>
        </p:nvSpPr>
        <p:spPr bwMode="auto">
          <a:xfrm>
            <a:off x="972245" y="3068662"/>
            <a:ext cx="7345362"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適切な</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（対象者にとって不適切であると判断する場合）</a:t>
            </a:r>
            <a:endParaRPr lang="ja-JP" altLang="en-US" sz="2800" dirty="0">
              <a:solidFill>
                <a:srgbClr val="FF3300"/>
              </a:solidFill>
              <a:effectLst>
                <a:outerShdw blurRad="38100" dist="38100" dir="2700000" algn="tl">
                  <a:srgbClr val="000000"/>
                </a:outerShdw>
              </a:effectLst>
              <a:ea typeface="HGP創英角ｺﾞｼｯｸUB" pitchFamily="50" charset="-128"/>
            </a:endParaRPr>
          </a:p>
        </p:txBody>
      </p:sp>
      <p:sp>
        <p:nvSpPr>
          <p:cNvPr id="2" name="Rectangle 5"/>
          <p:cNvSpPr>
            <a:spLocks noChangeArrowheads="1"/>
          </p:cNvSpPr>
          <p:nvPr/>
        </p:nvSpPr>
        <p:spPr bwMode="auto">
          <a:xfrm>
            <a:off x="1764407" y="1268437"/>
            <a:ext cx="5976938"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実際の</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a:t>
            </a:r>
            <a:r>
              <a:rPr lang="ja-JP" altLang="en-US" sz="2000" dirty="0">
                <a:solidFill>
                  <a:srgbClr val="FF3300"/>
                </a:solidFill>
                <a:effectLst>
                  <a:outerShdw blurRad="38100" dist="38100" dir="2700000" algn="tl">
                    <a:srgbClr val="000000"/>
                  </a:outerShdw>
                </a:effectLst>
                <a:ea typeface="HGP創英角ｺﾞｼｯｸUB" pitchFamily="50" charset="-128"/>
              </a:rPr>
              <a:t>より頻回な</a:t>
            </a:r>
            <a:r>
              <a:rPr lang="ja-JP" altLang="en-US" sz="2000" dirty="0" smtClean="0">
                <a:solidFill>
                  <a:srgbClr val="FF3300"/>
                </a:solidFill>
                <a:effectLst>
                  <a:outerShdw blurRad="38100" dist="38100" dir="2700000" algn="tl">
                    <a:srgbClr val="000000"/>
                  </a:outerShdw>
                </a:effectLst>
                <a:ea typeface="HGP創英角ｺﾞｼｯｸUB" pitchFamily="50" charset="-128"/>
              </a:rPr>
              <a:t>状況で選択している場合）</a:t>
            </a:r>
            <a:endParaRPr lang="ja-JP" altLang="en-US" sz="2000" dirty="0">
              <a:solidFill>
                <a:srgbClr val="FF3300"/>
              </a:solidFill>
              <a:effectLst>
                <a:outerShdw blurRad="38100" dist="38100" dir="2700000" algn="tl">
                  <a:srgbClr val="000000"/>
                </a:outerShdw>
              </a:effectLst>
              <a:ea typeface="HGP創英角ｺﾞｼｯｸUB" pitchFamily="50" charset="-128"/>
            </a:endParaRPr>
          </a:p>
        </p:txBody>
      </p:sp>
      <p:sp>
        <p:nvSpPr>
          <p:cNvPr id="3" name="Rectangle 5"/>
          <p:cNvSpPr>
            <a:spLocks noChangeArrowheads="1"/>
          </p:cNvSpPr>
          <p:nvPr/>
        </p:nvSpPr>
        <p:spPr bwMode="auto">
          <a:xfrm>
            <a:off x="972245" y="5011762"/>
            <a:ext cx="7345362" cy="1225550"/>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特記</a:t>
            </a:r>
            <a:r>
              <a:rPr lang="ja-JP" altLang="en-US" sz="3200" dirty="0" smtClean="0">
                <a:solidFill>
                  <a:srgbClr val="FF3300"/>
                </a:solidFill>
                <a:effectLst>
                  <a:outerShdw blurRad="38100" dist="38100" dir="2700000" algn="tl">
                    <a:srgbClr val="000000"/>
                  </a:outerShdw>
                </a:effectLst>
                <a:ea typeface="HGP創英角ｺﾞｼｯｸUB" pitchFamily="50" charset="-128"/>
              </a:rPr>
              <a:t>事項　</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400" dirty="0" smtClean="0">
                <a:solidFill>
                  <a:srgbClr val="FF3300"/>
                </a:solidFill>
                <a:effectLst>
                  <a:outerShdw blurRad="38100" dist="38100" dir="2700000" algn="tl">
                    <a:srgbClr val="000000"/>
                  </a:outerShdw>
                </a:effectLst>
                <a:ea typeface="HGP創英角ｺﾞｼｯｸUB" pitchFamily="50" charset="-128"/>
              </a:rPr>
              <a:t>（</a:t>
            </a:r>
            <a:r>
              <a:rPr lang="ja-JP" altLang="en-US" sz="2400" dirty="0">
                <a:solidFill>
                  <a:srgbClr val="FF3300"/>
                </a:solidFill>
                <a:effectLst>
                  <a:outerShdw blurRad="38100" dist="38100" dir="2700000" algn="tl">
                    <a:srgbClr val="000000"/>
                  </a:outerShdw>
                </a:effectLst>
                <a:ea typeface="HGP創英角ｺﾞｼｯｸUB" pitchFamily="50" charset="-128"/>
              </a:rPr>
              <a:t>状況・</a:t>
            </a:r>
            <a:r>
              <a:rPr lang="ja-JP" altLang="en-US" sz="2400" dirty="0" smtClean="0">
                <a:solidFill>
                  <a:srgbClr val="FF3300"/>
                </a:solidFill>
                <a:effectLst>
                  <a:outerShdw blurRad="38100" dist="38100" dir="2700000" algn="tl">
                    <a:srgbClr val="000000"/>
                  </a:outerShdw>
                </a:effectLst>
                <a:ea typeface="HGP創英角ｺﾞｼｯｸUB" pitchFamily="50" charset="-128"/>
              </a:rPr>
              <a:t>理由・固有の介護の手間</a:t>
            </a:r>
            <a:r>
              <a:rPr lang="ja-JP" altLang="en-US" sz="1800" dirty="0" smtClean="0">
                <a:solidFill>
                  <a:srgbClr val="FF3300"/>
                </a:solidFill>
                <a:effectLst>
                  <a:outerShdw blurRad="38100" dist="38100" dir="2700000" algn="tl">
                    <a:srgbClr val="000000"/>
                  </a:outerShdw>
                </a:effectLst>
                <a:ea typeface="HGP創英角ｺﾞｼｯｸUB" pitchFamily="50" charset="-128"/>
              </a:rPr>
              <a:t>等</a:t>
            </a:r>
            <a:r>
              <a:rPr lang="ja-JP" altLang="en-US" sz="2400" dirty="0" smtClean="0">
                <a:solidFill>
                  <a:srgbClr val="FF3300"/>
                </a:solidFill>
                <a:effectLst>
                  <a:outerShdw blurRad="38100" dist="38100" dir="2700000" algn="tl">
                    <a:srgbClr val="000000"/>
                  </a:outerShdw>
                </a:effectLst>
                <a:ea typeface="HGP創英角ｺﾞｼｯｸUB" pitchFamily="50" charset="-128"/>
              </a:rPr>
              <a:t>）　</a:t>
            </a:r>
            <a:endParaRPr lang="ja-JP" altLang="en-US" sz="3200" dirty="0">
              <a:solidFill>
                <a:srgbClr val="FF3300"/>
              </a:solidFill>
              <a:effectLst>
                <a:outerShdw blurRad="38100" dist="38100" dir="2700000" algn="tl">
                  <a:srgbClr val="000000"/>
                </a:outerShdw>
              </a:effectLst>
              <a:ea typeface="HGP創英角ｺﾞｼｯｸUB" pitchFamily="50" charset="-128"/>
            </a:endParaRPr>
          </a:p>
        </p:txBody>
      </p:sp>
      <p:sp>
        <p:nvSpPr>
          <p:cNvPr id="23559" name="AutoShape 8"/>
          <p:cNvSpPr>
            <a:spLocks noChangeArrowheads="1"/>
          </p:cNvSpPr>
          <p:nvPr/>
        </p:nvSpPr>
        <p:spPr bwMode="auto">
          <a:xfrm>
            <a:off x="4283770" y="2636862"/>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
        <p:nvSpPr>
          <p:cNvPr id="23560" name="AutoShape 9"/>
          <p:cNvSpPr>
            <a:spLocks noChangeArrowheads="1"/>
          </p:cNvSpPr>
          <p:nvPr/>
        </p:nvSpPr>
        <p:spPr bwMode="auto">
          <a:xfrm>
            <a:off x="4283770" y="4437087"/>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ja-JP" altLang="en-US" dirty="0" smtClean="0"/>
              <a:t>介助の方法の項目と他の評価軸</a:t>
            </a:r>
          </a:p>
        </p:txBody>
      </p:sp>
      <p:sp>
        <p:nvSpPr>
          <p:cNvPr id="21507" name="Rectangle 5"/>
          <p:cNvSpPr>
            <a:spLocks noGrp="1" noChangeArrowheads="1"/>
          </p:cNvSpPr>
          <p:nvPr>
            <p:ph type="body" sz="half" idx="1"/>
          </p:nvPr>
        </p:nvSpPr>
        <p:spPr>
          <a:xfrm>
            <a:off x="566738" y="1341438"/>
            <a:ext cx="7966075" cy="2808287"/>
          </a:xfrm>
        </p:spPr>
        <p:txBody>
          <a:bodyPr/>
          <a:lstStyle/>
          <a:p>
            <a:pPr eaLnBrk="1" hangingPunct="1"/>
            <a:r>
              <a:rPr lang="ja-JP" altLang="en-US" sz="2000" dirty="0" smtClean="0"/>
              <a:t>「介助の方法」の項目と他の評価軸の関係</a:t>
            </a:r>
          </a:p>
          <a:p>
            <a:pPr lvl="1" eaLnBrk="1" hangingPunct="1">
              <a:lnSpc>
                <a:spcPct val="95000"/>
              </a:lnSpc>
            </a:pPr>
            <a:r>
              <a:rPr lang="ja-JP" altLang="en-US" sz="1800" dirty="0" smtClean="0"/>
              <a:t>「能力」の項目とは異なり、特記事項には、具体的な「介護の手間」が記載される。</a:t>
            </a:r>
          </a:p>
          <a:p>
            <a:pPr lvl="1" eaLnBrk="1" hangingPunct="1">
              <a:lnSpc>
                <a:spcPct val="95000"/>
              </a:lnSpc>
            </a:pPr>
            <a:r>
              <a:rPr lang="ja-JP" altLang="en-US" sz="1800" dirty="0" smtClean="0"/>
              <a:t>ただし、「介助の方法」の選択が「適切な介助の提供」に基づいて行われるのに対して、「有無（</a:t>
            </a:r>
            <a:r>
              <a:rPr lang="en-US" altLang="ja-JP" sz="1800" dirty="0" smtClean="0"/>
              <a:t>BPSD</a:t>
            </a:r>
            <a:r>
              <a:rPr lang="ja-JP" altLang="en-US" sz="1800" dirty="0" smtClean="0"/>
              <a:t>関連）」では、介助・対応の必要性や介護の手間については、選択上の基準とはしていない（「ひどい物忘れ」を除く）。</a:t>
            </a:r>
          </a:p>
          <a:p>
            <a:pPr lvl="1" eaLnBrk="1" hangingPunct="1">
              <a:lnSpc>
                <a:spcPct val="95000"/>
              </a:lnSpc>
            </a:pPr>
            <a:r>
              <a:rPr lang="ja-JP" altLang="en-US" sz="1800" dirty="0" smtClean="0"/>
              <a:t>介助の方法の評価のポイントは、細かな定義に合致するかどうかではなく、</a:t>
            </a:r>
            <a:r>
              <a:rPr lang="ja-JP" altLang="en-US" sz="1800" u="sng" dirty="0" smtClean="0"/>
              <a:t>生活環境なども含めて、総合的にみて、生活の中で介助が必要かどうか</a:t>
            </a:r>
            <a:r>
              <a:rPr lang="ja-JP" altLang="en-US" sz="1800" dirty="0" smtClean="0"/>
              <a:t>。</a:t>
            </a:r>
          </a:p>
        </p:txBody>
      </p:sp>
      <p:graphicFrame>
        <p:nvGraphicFramePr>
          <p:cNvPr id="151636" name="Group 84"/>
          <p:cNvGraphicFramePr>
            <a:graphicFrameLocks noGrp="1"/>
          </p:cNvGraphicFramePr>
          <p:nvPr>
            <p:ph sz="half" idx="2"/>
          </p:nvPr>
        </p:nvGraphicFramePr>
        <p:xfrm>
          <a:off x="395288" y="4148138"/>
          <a:ext cx="7921625" cy="2160588"/>
        </p:xfrm>
        <a:graphic>
          <a:graphicData uri="http://schemas.openxmlformats.org/drawingml/2006/table">
            <a:tbl>
              <a:tblPr/>
              <a:tblGrid>
                <a:gridCol w="1958975"/>
                <a:gridCol w="2981325"/>
                <a:gridCol w="2981325"/>
              </a:tblGrid>
              <a:tr h="720725">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endParaRPr kumimoji="1" lang="ja-JP" altLang="ja-JP" sz="1600" b="0" i="0" u="none" strike="noStrike" cap="none" normalizeH="0" baseline="0" dirty="0" smtClean="0">
                        <a:ln>
                          <a:noFill/>
                        </a:ln>
                        <a:solidFill>
                          <a:schemeClr val="tx1"/>
                        </a:solidFill>
                        <a:effectLst/>
                        <a:latin typeface="Verdana" pitchFamily="34"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特記事項の記載における</a:t>
                      </a:r>
                      <a:endPar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重要ポイント</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調査項目の</a:t>
                      </a:r>
                      <a:b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b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選択方法</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0725">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sng" strike="noStrike" cap="none" normalizeH="0" baseline="0" smtClean="0">
                          <a:ln>
                            <a:noFill/>
                          </a:ln>
                          <a:solidFill>
                            <a:schemeClr val="tx1"/>
                          </a:solidFill>
                          <a:effectLst/>
                          <a:latin typeface="Verdana" pitchFamily="34" charset="0"/>
                          <a:ea typeface="ＭＳ Ｐゴシック" pitchFamily="50" charset="-128"/>
                        </a:rPr>
                        <a:t>手間・頻度の記載</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介助が提供されているかどうか（必要かどうか）</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9138">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有無（</a:t>
                      </a:r>
                      <a:r>
                        <a:rPr kumimoji="1" lang="en-US" altLang="ja-JP" sz="1600" b="0" i="0" u="none" strike="noStrike" cap="none" normalizeH="0" baseline="0" smtClean="0">
                          <a:ln>
                            <a:noFill/>
                          </a:ln>
                          <a:solidFill>
                            <a:schemeClr val="tx1"/>
                          </a:solidFill>
                          <a:effectLst/>
                          <a:latin typeface="Verdana" pitchFamily="34" charset="0"/>
                          <a:ea typeface="ＭＳ Ｐゴシック" pitchFamily="50" charset="-128"/>
                        </a:rPr>
                        <a:t>BPSD</a:t>
                      </a: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行動の状況</a:t>
                      </a:r>
                      <a:b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br>
                      <a:r>
                        <a:rPr kumimoji="1" lang="ja-JP" altLang="en-US" sz="1600" b="0" i="0" u="sng" strike="noStrike" cap="none" normalizeH="0" baseline="0" dirty="0" smtClean="0">
                          <a:ln>
                            <a:noFill/>
                          </a:ln>
                          <a:solidFill>
                            <a:schemeClr val="tx1"/>
                          </a:solidFill>
                          <a:effectLst/>
                          <a:latin typeface="Verdana" pitchFamily="34" charset="0"/>
                          <a:ea typeface="ＭＳ Ｐゴシック" pitchFamily="50" charset="-128"/>
                        </a:rPr>
                        <a:t>手間・頻度の記載</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介助の有無や必要性は関係ない</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3400" dirty="0" smtClean="0"/>
              <a:t>介助の方法における「頻度」の考え方</a:t>
            </a:r>
          </a:p>
        </p:txBody>
      </p:sp>
      <p:sp>
        <p:nvSpPr>
          <p:cNvPr id="272387" name="Rectangle 3"/>
          <p:cNvSpPr>
            <a:spLocks noGrp="1" noChangeArrowheads="1"/>
          </p:cNvSpPr>
          <p:nvPr>
            <p:ph type="body" idx="4294967295"/>
          </p:nvPr>
        </p:nvSpPr>
        <p:spPr>
          <a:xfrm>
            <a:off x="468313" y="1316038"/>
            <a:ext cx="8280400" cy="5327650"/>
          </a:xfrm>
        </p:spPr>
        <p:txBody>
          <a:bodyPr>
            <a:normAutofit lnSpcReduction="10000"/>
          </a:bodyPr>
          <a:lstStyle/>
          <a:p>
            <a:pPr eaLnBrk="1" hangingPunct="1">
              <a:defRPr/>
            </a:pPr>
            <a:r>
              <a:rPr lang="ja-JP" altLang="en-US" sz="2800" dirty="0" smtClean="0"/>
              <a:t>「より頻回な状況で選択する」</a:t>
            </a:r>
            <a:endParaRPr lang="en-US" altLang="ja-JP" sz="2800" dirty="0" smtClean="0"/>
          </a:p>
          <a:p>
            <a:pPr lvl="1" eaLnBrk="1" hangingPunct="1">
              <a:defRPr/>
            </a:pPr>
            <a:r>
              <a:rPr lang="ja-JP" altLang="en-US" sz="2400" dirty="0" smtClean="0"/>
              <a:t>本来、多くの要介護者の介護状況は「多様」であり、常に同じ介助が行われているわけではない。</a:t>
            </a:r>
            <a:endParaRPr lang="en-US" altLang="ja-JP" sz="2400" dirty="0" smtClean="0"/>
          </a:p>
          <a:p>
            <a:pPr lvl="1" eaLnBrk="1" hangingPunct="1">
              <a:defRPr/>
            </a:pPr>
            <a:r>
              <a:rPr lang="ja-JP" altLang="en-US" sz="2400" dirty="0" smtClean="0"/>
              <a:t>日常生活における、場面毎の介助の状況を特記事項に記述することが最も重要なポイント。</a:t>
            </a:r>
            <a:endParaRPr lang="en-US" altLang="ja-JP" sz="2400" dirty="0" smtClean="0"/>
          </a:p>
          <a:p>
            <a:pPr lvl="2" eaLnBrk="1" hangingPunct="1">
              <a:defRPr/>
            </a:pPr>
            <a:r>
              <a:rPr lang="ja-JP" altLang="en-US" sz="2000" dirty="0" smtClean="0"/>
              <a:t>頻回な状態で選択した場合は、必ず、「一次判定で評価しきれない介助」が存在することになる。</a:t>
            </a:r>
            <a:endParaRPr lang="en-US" altLang="ja-JP" sz="2000" dirty="0" smtClean="0"/>
          </a:p>
          <a:p>
            <a:pPr lvl="2" eaLnBrk="1" hangingPunct="1">
              <a:defRPr/>
            </a:pPr>
            <a:r>
              <a:rPr lang="ja-JP" altLang="en-US" sz="2000" dirty="0" smtClean="0"/>
              <a:t>したがって、二次判定（介護の手間にかかる審査判定）における検討が想定されるため、特記事項は必須。</a:t>
            </a:r>
            <a:endParaRPr lang="en-US" altLang="ja-JP" sz="2000" dirty="0" smtClean="0"/>
          </a:p>
          <a:p>
            <a:pPr lvl="1" eaLnBrk="1" hangingPunct="1">
              <a:defRPr/>
            </a:pPr>
            <a:r>
              <a:rPr lang="ja-JP" altLang="en-US" sz="2400" dirty="0" smtClean="0"/>
              <a:t>頻度の考え方の留意点</a:t>
            </a:r>
            <a:endParaRPr lang="en-US" altLang="ja-JP" sz="2400" dirty="0" smtClean="0"/>
          </a:p>
          <a:p>
            <a:pPr lvl="2" eaLnBrk="1" hangingPunct="1">
              <a:defRPr/>
            </a:pPr>
            <a:r>
              <a:rPr lang="ja-JP" altLang="en-US" sz="2000" dirty="0" smtClean="0"/>
              <a:t>厳格に頻度を聞き取っても、家族や本人は正確に回答できない。むしろ、どのような場面で「介助の方法」が異なるのかといった情報の方が有益。</a:t>
            </a:r>
            <a:endParaRPr lang="en-US" altLang="ja-JP" sz="2000" dirty="0" smtClean="0"/>
          </a:p>
          <a:p>
            <a:pPr lvl="2" eaLnBrk="1" hangingPunct="1">
              <a:defRPr/>
            </a:pPr>
            <a:r>
              <a:rPr lang="ja-JP" altLang="en-US" sz="2000" dirty="0" smtClean="0"/>
              <a:t>パーキンソン病など心身の状態に日内変動がある場合は、状態毎の「介護の手間」の違いを丁寧に記載することが極めて重要。</a:t>
            </a:r>
            <a:endParaRPr lang="en-US" altLang="ja-JP"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「実際の介助の方法」が不適切な場合の考え方</a:t>
            </a:r>
          </a:p>
        </p:txBody>
      </p:sp>
      <p:sp>
        <p:nvSpPr>
          <p:cNvPr id="272387" name="Rectangle 3"/>
          <p:cNvSpPr>
            <a:spLocks noGrp="1" noChangeArrowheads="1"/>
          </p:cNvSpPr>
          <p:nvPr>
            <p:ph type="body" idx="4294967295"/>
          </p:nvPr>
        </p:nvSpPr>
        <p:spPr>
          <a:xfrm>
            <a:off x="468313" y="1316038"/>
            <a:ext cx="8280400" cy="5327650"/>
          </a:xfrm>
        </p:spPr>
        <p:txBody>
          <a:bodyPr/>
          <a:lstStyle/>
          <a:p>
            <a:pPr eaLnBrk="1" hangingPunct="1">
              <a:defRPr/>
            </a:pPr>
            <a:r>
              <a:rPr lang="ja-JP" altLang="en-US" dirty="0" smtClean="0"/>
              <a:t>「実際の介助の方法」が不適切な場合</a:t>
            </a:r>
          </a:p>
          <a:p>
            <a:pPr lvl="1" eaLnBrk="1" hangingPunct="1">
              <a:defRPr/>
            </a:pPr>
            <a:r>
              <a:rPr lang="ja-JP" altLang="en-US" dirty="0" smtClean="0"/>
              <a:t>独居や日中独居等による介護者不在のために適切な介助が提供されていない場合。</a:t>
            </a:r>
          </a:p>
          <a:p>
            <a:pPr lvl="1" eaLnBrk="1" hangingPunct="1">
              <a:defRPr/>
            </a:pPr>
            <a:r>
              <a:rPr lang="ja-JP" altLang="en-US" dirty="0" smtClean="0"/>
              <a:t>介護放棄、介護抵抗のために適切な介助が提供されていない場合。 </a:t>
            </a:r>
          </a:p>
          <a:p>
            <a:pPr lvl="1" eaLnBrk="1" hangingPunct="1">
              <a:defRPr/>
            </a:pPr>
            <a:r>
              <a:rPr lang="ja-JP" altLang="en-US" dirty="0" smtClean="0"/>
              <a:t>介護者の心身の状態から介助が提供できない場合。</a:t>
            </a:r>
          </a:p>
          <a:p>
            <a:pPr lvl="1" eaLnBrk="1" hangingPunct="1">
              <a:defRPr/>
            </a:pPr>
            <a:r>
              <a:rPr lang="ja-JP" altLang="en-US" dirty="0" smtClean="0"/>
              <a:t>介護者による介助が、むしろ本人の自立を阻害しているよう</a:t>
            </a:r>
            <a:r>
              <a:rPr lang="ja-JP" altLang="en-US" smtClean="0"/>
              <a:t>な場合。</a:t>
            </a:r>
            <a:endParaRPr lang="ja-JP" altLang="en-US" dirty="0" smtClean="0"/>
          </a:p>
          <a:p>
            <a:pPr eaLnBrk="1" hangingPunct="1">
              <a:defRPr/>
            </a:pPr>
            <a:r>
              <a:rPr lang="ja-JP" altLang="en-US" i="1" u="sng" dirty="0" smtClean="0">
                <a:solidFill>
                  <a:srgbClr val="0033CC"/>
                </a:solidFill>
                <a:effectLst>
                  <a:outerShdw blurRad="38100" dist="38100" dir="2700000" algn="tl">
                    <a:srgbClr val="C0C0C0"/>
                  </a:outerShdw>
                </a:effectLst>
              </a:rPr>
              <a:t>など</a:t>
            </a:r>
            <a:r>
              <a:rPr lang="ja-JP" altLang="en-US" dirty="0" smtClean="0">
                <a:solidFill>
                  <a:srgbClr val="0033CC"/>
                </a:solidFill>
              </a:rPr>
              <a:t>対象者が不適切な状況に置かれていると</a:t>
            </a:r>
            <a:r>
              <a:rPr lang="ja-JP" altLang="en-US" i="1" u="sng" dirty="0" smtClean="0">
                <a:solidFill>
                  <a:srgbClr val="0033CC"/>
                </a:solidFill>
                <a:effectLst>
                  <a:outerShdw blurRad="38100" dist="38100" dir="2700000" algn="tl">
                    <a:srgbClr val="C0C0C0"/>
                  </a:outerShdw>
                </a:effectLst>
              </a:rPr>
              <a:t>認定調査員が判断する様々な状況</a:t>
            </a:r>
            <a:r>
              <a:rPr lang="ja-JP" altLang="en-US" dirty="0" smtClean="0">
                <a:solidFill>
                  <a:srgbClr val="0033CC"/>
                </a:solidFill>
              </a:rPr>
              <a:t>が想定される。</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「実際の介助の方法」が不適切な場合のポイント</a:t>
            </a:r>
          </a:p>
        </p:txBody>
      </p:sp>
      <p:graphicFrame>
        <p:nvGraphicFramePr>
          <p:cNvPr id="6" name="図表 5"/>
          <p:cNvGraphicFramePr/>
          <p:nvPr/>
        </p:nvGraphicFramePr>
        <p:xfrm>
          <a:off x="468313" y="1341438"/>
          <a:ext cx="8280400" cy="5516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dirty="0" smtClean="0"/>
              <a:t>特記事項の役割（審査会での活用）</a:t>
            </a:r>
          </a:p>
        </p:txBody>
      </p:sp>
      <p:sp>
        <p:nvSpPr>
          <p:cNvPr id="26627" name="Rectangle 3"/>
          <p:cNvSpPr>
            <a:spLocks noGrp="1" noChangeArrowheads="1"/>
          </p:cNvSpPr>
          <p:nvPr>
            <p:ph type="body" idx="1"/>
          </p:nvPr>
        </p:nvSpPr>
        <p:spPr>
          <a:xfrm>
            <a:off x="566738" y="1341438"/>
            <a:ext cx="8001000" cy="5040312"/>
          </a:xfrm>
        </p:spPr>
        <p:txBody>
          <a:bodyPr>
            <a:normAutofit fontScale="92500"/>
          </a:bodyPr>
          <a:lstStyle/>
          <a:p>
            <a:pPr eaLnBrk="1" hangingPunct="1">
              <a:lnSpc>
                <a:spcPct val="90000"/>
              </a:lnSpc>
            </a:pPr>
            <a:r>
              <a:rPr lang="ja-JP" altLang="en-US" dirty="0" smtClean="0"/>
              <a:t>適切な介助の評価</a:t>
            </a:r>
          </a:p>
          <a:p>
            <a:pPr lvl="1" eaLnBrk="1" hangingPunct="1">
              <a:lnSpc>
                <a:spcPct val="90000"/>
              </a:lnSpc>
            </a:pPr>
            <a:r>
              <a:rPr lang="ja-JP" altLang="en-US" dirty="0" smtClean="0"/>
              <a:t>認定調査員の「適切な介助」に関する判断について、特記事項をもとに確認・検討。</a:t>
            </a:r>
          </a:p>
          <a:p>
            <a:pPr lvl="1" eaLnBrk="1" hangingPunct="1">
              <a:lnSpc>
                <a:spcPct val="90000"/>
              </a:lnSpc>
            </a:pPr>
            <a:r>
              <a:rPr lang="ja-JP" altLang="en-US" dirty="0" smtClean="0"/>
              <a:t>必要が認められる場合は、一次判定修正を行う。</a:t>
            </a:r>
          </a:p>
          <a:p>
            <a:pPr eaLnBrk="1" hangingPunct="1">
              <a:lnSpc>
                <a:spcPct val="90000"/>
              </a:lnSpc>
            </a:pPr>
            <a:r>
              <a:rPr lang="ja-JP" altLang="en-US" dirty="0" smtClean="0"/>
              <a:t>具体的な介助の量の評価</a:t>
            </a:r>
          </a:p>
          <a:p>
            <a:pPr lvl="1" eaLnBrk="1" hangingPunct="1">
              <a:lnSpc>
                <a:spcPct val="90000"/>
              </a:lnSpc>
            </a:pPr>
            <a:r>
              <a:rPr lang="ja-JP" altLang="en-US" dirty="0" smtClean="0"/>
              <a:t>より介護の手間が「かかる」か「かからない」かの評価</a:t>
            </a:r>
          </a:p>
          <a:p>
            <a:pPr lvl="2" eaLnBrk="1" hangingPunct="1">
              <a:lnSpc>
                <a:spcPct val="90000"/>
              </a:lnSpc>
            </a:pPr>
            <a:r>
              <a:rPr lang="ja-JP" altLang="en-US" dirty="0" smtClean="0"/>
              <a:t>特記事項に記載された「実際の介助量」に関する記述を</a:t>
            </a:r>
            <a:r>
              <a:rPr lang="ja-JP" altLang="en-US" u="sng" dirty="0" smtClean="0"/>
              <a:t>具体的な「介護の手間」「頻度」</a:t>
            </a:r>
            <a:r>
              <a:rPr lang="ja-JP" altLang="en-US" dirty="0" smtClean="0"/>
              <a:t>などから、判断を行う。</a:t>
            </a:r>
          </a:p>
          <a:p>
            <a:pPr lvl="2" eaLnBrk="1" hangingPunct="1">
              <a:lnSpc>
                <a:spcPct val="90000"/>
              </a:lnSpc>
            </a:pPr>
            <a:r>
              <a:rPr lang="ja-JP" altLang="en-US" dirty="0" smtClean="0"/>
              <a:t>特記事項の記述をもとに、二次判定（介護の手間にかかる審査判定）を行う。</a:t>
            </a:r>
            <a:endParaRPr lang="en-US" altLang="ja-JP" dirty="0" smtClean="0"/>
          </a:p>
          <a:p>
            <a:pPr eaLnBrk="1" hangingPunct="1">
              <a:lnSpc>
                <a:spcPct val="90000"/>
              </a:lnSpc>
            </a:pPr>
            <a:r>
              <a:rPr lang="ja-JP" altLang="en-US" dirty="0" smtClean="0"/>
              <a:t>特記事項に隠れた介助</a:t>
            </a:r>
            <a:endParaRPr lang="en-US" altLang="ja-JP" dirty="0" smtClean="0"/>
          </a:p>
          <a:p>
            <a:pPr lvl="1" eaLnBrk="1" hangingPunct="1">
              <a:lnSpc>
                <a:spcPct val="90000"/>
              </a:lnSpc>
            </a:pPr>
            <a:r>
              <a:rPr lang="ja-JP" altLang="en-US" dirty="0" smtClean="0"/>
              <a:t>基本調査は選択されていないが、「介助」は存在する場合の特記事項</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lnSpc>
                <a:spcPct val="95000"/>
              </a:lnSpc>
            </a:pPr>
            <a:r>
              <a:rPr lang="ja-JP" altLang="en-US" sz="3500" dirty="0" smtClean="0"/>
              <a:t>介助の方法で留意すべき点（１）</a:t>
            </a:r>
          </a:p>
        </p:txBody>
      </p:sp>
      <p:sp>
        <p:nvSpPr>
          <p:cNvPr id="30723" name="Rectangle 3"/>
          <p:cNvSpPr>
            <a:spLocks noGrp="1" noChangeArrowheads="1"/>
          </p:cNvSpPr>
          <p:nvPr>
            <p:ph type="body" idx="1"/>
          </p:nvPr>
        </p:nvSpPr>
        <p:spPr>
          <a:xfrm>
            <a:off x="566738" y="1196975"/>
            <a:ext cx="8001000" cy="2735263"/>
          </a:xfrm>
        </p:spPr>
        <p:txBody>
          <a:bodyPr/>
          <a:lstStyle/>
          <a:p>
            <a:pPr eaLnBrk="1" hangingPunct="1"/>
            <a:r>
              <a:rPr lang="ja-JP" altLang="en-US" sz="2100" smtClean="0"/>
              <a:t>実際の介護の手間がある場合でも、頻度が少ない場合、「介助されていない」を選択することになるが、その場合でも、特記事項に、実際に行われている介護の手間に関する情報を記載することとなっている。</a:t>
            </a:r>
          </a:p>
          <a:p>
            <a:pPr eaLnBrk="1" hangingPunct="1"/>
            <a:r>
              <a:rPr lang="ja-JP" altLang="en-US" sz="2100" smtClean="0"/>
              <a:t>一次判定に反映されていない介護の手間が一定量生じているにも関わらず、特記事項に介護の手間に関する情報が記載されないと、介護認定審査会の二次判定で適切に評価を行うことができない。</a:t>
            </a:r>
          </a:p>
        </p:txBody>
      </p:sp>
      <p:sp>
        <p:nvSpPr>
          <p:cNvPr id="45" name="角丸四角形 44"/>
          <p:cNvSpPr/>
          <p:nvPr/>
        </p:nvSpPr>
        <p:spPr>
          <a:xfrm>
            <a:off x="1979613" y="4225925"/>
            <a:ext cx="1589087" cy="769938"/>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p>
        </p:txBody>
      </p:sp>
      <p:sp>
        <p:nvSpPr>
          <p:cNvPr id="30725" name="Rectangle 20"/>
          <p:cNvSpPr>
            <a:spLocks noChangeArrowheads="1"/>
          </p:cNvSpPr>
          <p:nvPr/>
        </p:nvSpPr>
        <p:spPr bwMode="auto">
          <a:xfrm>
            <a:off x="3738563" y="5354638"/>
            <a:ext cx="1809750" cy="682625"/>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週に３回程度の</a:t>
            </a:r>
          </a:p>
          <a:p>
            <a:pPr algn="ctr"/>
            <a:r>
              <a:rPr lang="ja-JP" altLang="en-US" sz="1200">
                <a:latin typeface="Arial" charset="0"/>
                <a:ea typeface="HG創英角ｺﾞｼｯｸUB" pitchFamily="49" charset="-128"/>
              </a:rPr>
              <a:t>失禁の掃除は</a:t>
            </a:r>
          </a:p>
          <a:p>
            <a:pPr algn="ctr"/>
            <a:r>
              <a:rPr lang="ja-JP" altLang="en-US" sz="1200">
                <a:latin typeface="Arial" charset="0"/>
                <a:ea typeface="HG創英角ｺﾞｼｯｸUB" pitchFamily="49" charset="-128"/>
              </a:rPr>
              <a:t>　　家族が行っている。</a:t>
            </a:r>
          </a:p>
        </p:txBody>
      </p:sp>
      <p:sp>
        <p:nvSpPr>
          <p:cNvPr id="17411" name="Rectangle 19"/>
          <p:cNvSpPr>
            <a:spLocks noChangeArrowheads="1"/>
          </p:cNvSpPr>
          <p:nvPr/>
        </p:nvSpPr>
        <p:spPr bwMode="auto">
          <a:xfrm>
            <a:off x="3738563" y="4529138"/>
            <a:ext cx="1809750"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頻度が少ないため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0727" name="Rectangle 12"/>
          <p:cNvSpPr>
            <a:spLocks noChangeArrowheads="1"/>
          </p:cNvSpPr>
          <p:nvPr/>
        </p:nvSpPr>
        <p:spPr bwMode="auto">
          <a:xfrm>
            <a:off x="212725" y="4737100"/>
            <a:ext cx="1657350" cy="860425"/>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排尿の介助はない。</a:t>
            </a:r>
          </a:p>
          <a:p>
            <a:r>
              <a:rPr lang="ja-JP" altLang="en-US" sz="1200">
                <a:latin typeface="Arial" charset="0"/>
              </a:rPr>
              <a:t>● 週</a:t>
            </a:r>
            <a:r>
              <a:rPr lang="en-US" altLang="ja-JP" sz="1200">
                <a:latin typeface="Arial" charset="0"/>
              </a:rPr>
              <a:t>3</a:t>
            </a:r>
            <a:r>
              <a:rPr lang="ja-JP" altLang="en-US" sz="1200">
                <a:latin typeface="Arial" charset="0"/>
              </a:rPr>
              <a:t>回程度失禁あり。</a:t>
            </a:r>
          </a:p>
          <a:p>
            <a:r>
              <a:rPr lang="ja-JP" altLang="en-US" sz="1200">
                <a:latin typeface="Arial" charset="0"/>
              </a:rPr>
              <a:t>● 掃除は家族が行う。</a:t>
            </a:r>
          </a:p>
        </p:txBody>
      </p:sp>
      <p:sp>
        <p:nvSpPr>
          <p:cNvPr id="35" name="角丸四角形 34"/>
          <p:cNvSpPr/>
          <p:nvPr/>
        </p:nvSpPr>
        <p:spPr>
          <a:xfrm>
            <a:off x="165100" y="4041775"/>
            <a:ext cx="1600200" cy="274638"/>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2-5</a:t>
            </a:r>
            <a:r>
              <a:rPr lang="ja-JP" altLang="en-US" sz="1400" b="1" dirty="0">
                <a:solidFill>
                  <a:schemeClr val="tx1"/>
                </a:solidFill>
              </a:rPr>
              <a:t>排尿」の例 </a:t>
            </a:r>
            <a:endParaRPr lang="en-US" altLang="ja-JP" sz="1400" b="1" dirty="0">
              <a:solidFill>
                <a:schemeClr val="tx1"/>
              </a:solidFill>
            </a:endParaRPr>
          </a:p>
        </p:txBody>
      </p:sp>
      <p:sp>
        <p:nvSpPr>
          <p:cNvPr id="30729" name="AutoShape 11"/>
          <p:cNvSpPr>
            <a:spLocks noChangeArrowheads="1"/>
          </p:cNvSpPr>
          <p:nvPr/>
        </p:nvSpPr>
        <p:spPr bwMode="auto">
          <a:xfrm>
            <a:off x="398463" y="447040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0730" name="AutoShape 14"/>
          <p:cNvSpPr>
            <a:spLocks noChangeArrowheads="1"/>
          </p:cNvSpPr>
          <p:nvPr/>
        </p:nvSpPr>
        <p:spPr bwMode="auto">
          <a:xfrm>
            <a:off x="2138363" y="4046538"/>
            <a:ext cx="1243012"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0731" name="AutoShape 16"/>
          <p:cNvSpPr>
            <a:spLocks noChangeArrowheads="1"/>
          </p:cNvSpPr>
          <p:nvPr/>
        </p:nvSpPr>
        <p:spPr bwMode="auto">
          <a:xfrm>
            <a:off x="3594100" y="46196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0732" name="AutoShape 17"/>
          <p:cNvSpPr>
            <a:spLocks noChangeArrowheads="1"/>
          </p:cNvSpPr>
          <p:nvPr/>
        </p:nvSpPr>
        <p:spPr bwMode="auto">
          <a:xfrm>
            <a:off x="3606800" y="5373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0733" name="AutoShape 26"/>
          <p:cNvSpPr>
            <a:spLocks noChangeArrowheads="1"/>
          </p:cNvSpPr>
          <p:nvPr/>
        </p:nvSpPr>
        <p:spPr bwMode="auto">
          <a:xfrm>
            <a:off x="3792538" y="422910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0734" name="AutoShape 27"/>
          <p:cNvSpPr>
            <a:spLocks noChangeArrowheads="1"/>
          </p:cNvSpPr>
          <p:nvPr/>
        </p:nvSpPr>
        <p:spPr bwMode="auto">
          <a:xfrm>
            <a:off x="3530600" y="5302250"/>
            <a:ext cx="2116138" cy="8223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29" name="右矢印 28"/>
          <p:cNvSpPr/>
          <p:nvPr/>
        </p:nvSpPr>
        <p:spPr>
          <a:xfrm>
            <a:off x="2095500" y="5106988"/>
            <a:ext cx="1147763"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6" name="右矢印 35"/>
          <p:cNvSpPr/>
          <p:nvPr/>
        </p:nvSpPr>
        <p:spPr>
          <a:xfrm>
            <a:off x="5681663" y="4714875"/>
            <a:ext cx="790575"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7" name="角丸四角形 36"/>
          <p:cNvSpPr/>
          <p:nvPr/>
        </p:nvSpPr>
        <p:spPr>
          <a:xfrm>
            <a:off x="6589713" y="423862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38" name="角丸四角形 37"/>
          <p:cNvSpPr/>
          <p:nvPr/>
        </p:nvSpPr>
        <p:spPr>
          <a:xfrm>
            <a:off x="8385175" y="4225925"/>
            <a:ext cx="477838"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39" name="右矢印 38"/>
          <p:cNvSpPr/>
          <p:nvPr/>
        </p:nvSpPr>
        <p:spPr>
          <a:xfrm>
            <a:off x="7389813" y="4702175"/>
            <a:ext cx="792162"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1" name="曲折矢印 40"/>
          <p:cNvSpPr>
            <a:spLocks noChangeArrowheads="1"/>
          </p:cNvSpPr>
          <p:nvPr/>
        </p:nvSpPr>
        <p:spPr bwMode="auto">
          <a:xfrm rot="5400000" flipH="1">
            <a:off x="6527800" y="4356100"/>
            <a:ext cx="654050" cy="2222500"/>
          </a:xfrm>
          <a:custGeom>
            <a:avLst/>
            <a:gdLst>
              <a:gd name="T0" fmla="*/ 490127 w 653503"/>
              <a:gd name="T1" fmla="*/ 0 h 2222575"/>
              <a:gd name="T2" fmla="*/ 490127 w 653503"/>
              <a:gd name="T3" fmla="*/ 326752 h 2222575"/>
              <a:gd name="T4" fmla="*/ 81688 w 653503"/>
              <a:gd name="T5" fmla="*/ 2222575 h 2222575"/>
              <a:gd name="T6" fmla="*/ 653503 w 653503"/>
              <a:gd name="T7" fmla="*/ 163376 h 2222575"/>
              <a:gd name="T8" fmla="*/ 17694720 60000 65536"/>
              <a:gd name="T9" fmla="*/ 5898240 60000 65536"/>
              <a:gd name="T10" fmla="*/ 5898240 60000 65536"/>
              <a:gd name="T11" fmla="*/ 0 60000 65536"/>
              <a:gd name="T12" fmla="*/ 0 w 653503"/>
              <a:gd name="T13" fmla="*/ 0 h 2222575"/>
              <a:gd name="T14" fmla="*/ 653503 w 653503"/>
              <a:gd name="T15" fmla="*/ 2222575 h 2222575"/>
            </a:gdLst>
            <a:ahLst/>
            <a:cxnLst>
              <a:cxn ang="T8">
                <a:pos x="T0" y="T1"/>
              </a:cxn>
              <a:cxn ang="T9">
                <a:pos x="T2" y="T3"/>
              </a:cxn>
              <a:cxn ang="T10">
                <a:pos x="T4" y="T5"/>
              </a:cxn>
              <a:cxn ang="T11">
                <a:pos x="T6" y="T7"/>
              </a:cxn>
            </a:cxnLst>
            <a:rect l="T12" t="T13" r="T14" b="T15"/>
            <a:pathLst>
              <a:path w="653503" h="2222575">
                <a:moveTo>
                  <a:pt x="0" y="222257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22257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42" name="フローチャート : 代替処理 41"/>
          <p:cNvSpPr/>
          <p:nvPr/>
        </p:nvSpPr>
        <p:spPr>
          <a:xfrm>
            <a:off x="6667500" y="5551488"/>
            <a:ext cx="388938"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43" name="フローチャート : 代替処理 42"/>
          <p:cNvSpPr/>
          <p:nvPr/>
        </p:nvSpPr>
        <p:spPr>
          <a:xfrm>
            <a:off x="3563938" y="6105525"/>
            <a:ext cx="2782887" cy="28257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44" name="フローチャート : 代替処理 43"/>
          <p:cNvSpPr/>
          <p:nvPr/>
        </p:nvSpPr>
        <p:spPr>
          <a:xfrm>
            <a:off x="7208838" y="5753100"/>
            <a:ext cx="1443037"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0744" name="Rectangle 13"/>
          <p:cNvSpPr>
            <a:spLocks noChangeArrowheads="1"/>
          </p:cNvSpPr>
          <p:nvPr/>
        </p:nvSpPr>
        <p:spPr bwMode="auto">
          <a:xfrm>
            <a:off x="1954213" y="4276725"/>
            <a:ext cx="1597025" cy="646113"/>
          </a:xfrm>
          <a:prstGeom prst="rect">
            <a:avLst/>
          </a:prstGeom>
          <a:noFill/>
          <a:ln w="0">
            <a:noFill/>
            <a:prstDash val="dash"/>
            <a:miter lim="800000"/>
            <a:headEnd/>
            <a:tailEnd/>
          </a:ln>
        </p:spPr>
        <p:txBody>
          <a:bodyPr wrap="none" anchor="ctr"/>
          <a:lstStyle/>
          <a:p>
            <a:r>
              <a:rPr lang="en-US" altLang="ja-JP" sz="1200">
                <a:latin typeface="Arial" charset="0"/>
              </a:rPr>
              <a:t>● </a:t>
            </a:r>
            <a:r>
              <a:rPr lang="ja-JP" altLang="en-US" sz="1200">
                <a:latin typeface="Arial" charset="0"/>
              </a:rPr>
              <a:t>実際の介助で選択。</a:t>
            </a:r>
          </a:p>
          <a:p>
            <a:r>
              <a:rPr lang="ja-JP" altLang="en-US" sz="1200">
                <a:latin typeface="Arial" charset="0"/>
              </a:rPr>
              <a:t>● 頻回な状況で選択。</a:t>
            </a:r>
          </a:p>
          <a:p>
            <a:r>
              <a:rPr lang="ja-JP" altLang="en-US" sz="1200">
                <a:latin typeface="Arial" charset="0"/>
              </a:rPr>
              <a:t>● 手間は特記事項。</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ja-JP" altLang="en-US" sz="3600" dirty="0" smtClean="0"/>
              <a:t>介助の方法で留意すべき点（２）</a:t>
            </a:r>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実際の介助で選択。</a:t>
            </a:r>
          </a:p>
          <a:p>
            <a:pPr>
              <a:defRPr/>
            </a:pPr>
            <a:r>
              <a:rPr lang="ja-JP" altLang="en-US" sz="1200" dirty="0">
                <a:solidFill>
                  <a:schemeClr val="tx1"/>
                </a:solidFill>
              </a:rPr>
              <a:t>● </a:t>
            </a:r>
            <a:r>
              <a:rPr lang="ja-JP" altLang="en-US" sz="1200" u="heavy" dirty="0">
                <a:solidFill>
                  <a:schemeClr val="tx1"/>
                </a:solidFill>
                <a:uFill>
                  <a:solidFill>
                    <a:srgbClr val="FF0000"/>
                  </a:solidFill>
                </a:uFill>
              </a:rPr>
              <a:t>外出は選択基準に</a:t>
            </a:r>
            <a:endParaRPr lang="en-US" altLang="ja-JP" sz="1200" u="heavy" dirty="0">
              <a:solidFill>
                <a:schemeClr val="tx1"/>
              </a:solidFill>
              <a:uFill>
                <a:solidFill>
                  <a:srgbClr val="FF0000"/>
                </a:solidFill>
              </a:uFill>
            </a:endParaRPr>
          </a:p>
          <a:p>
            <a:pPr>
              <a:defRPr/>
            </a:pPr>
            <a:r>
              <a:rPr lang="ja-JP" altLang="en-US" sz="1200" dirty="0">
                <a:solidFill>
                  <a:schemeClr val="tx1"/>
                </a:solidFill>
                <a:uFill>
                  <a:solidFill>
                    <a:srgbClr val="FF0000"/>
                  </a:solidFill>
                </a:uFill>
              </a:rPr>
              <a:t>　</a:t>
            </a:r>
            <a:r>
              <a:rPr lang="ja-JP" altLang="en-US" sz="1200" u="heavy" dirty="0">
                <a:solidFill>
                  <a:schemeClr val="tx1"/>
                </a:solidFill>
                <a:uFill>
                  <a:solidFill>
                    <a:srgbClr val="FF0000"/>
                  </a:solidFill>
                </a:uFill>
              </a:rPr>
              <a:t>含まない</a:t>
            </a:r>
            <a:endParaRPr lang="en-US" altLang="ja-JP" sz="1200" u="heavy" dirty="0">
              <a:solidFill>
                <a:schemeClr val="tx1"/>
              </a:solidFill>
              <a:uFill>
                <a:solidFill>
                  <a:srgbClr val="FF0000"/>
                </a:solidFill>
              </a:uFill>
            </a:endParaRPr>
          </a:p>
          <a:p>
            <a:pPr>
              <a:defRPr/>
            </a:pPr>
            <a:r>
              <a:rPr lang="ja-JP" altLang="en-US" sz="1200" dirty="0">
                <a:solidFill>
                  <a:schemeClr val="tx1"/>
                </a:solidFill>
              </a:rPr>
              <a:t>●手間は特記事項。</a:t>
            </a:r>
            <a:endParaRPr lang="ja-JP" altLang="en-US" sz="1800" dirty="0"/>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週に２回の通院外出時</a:t>
            </a:r>
          </a:p>
          <a:p>
            <a:pPr algn="ctr"/>
            <a:r>
              <a:rPr lang="ja-JP" altLang="en-US" sz="1200">
                <a:latin typeface="Arial" charset="0"/>
                <a:ea typeface="HG創英角ｺﾞｼｯｸUB" pitchFamily="49" charset="-128"/>
              </a:rPr>
              <a:t>の移動における家族の</a:t>
            </a:r>
          </a:p>
          <a:p>
            <a:pPr algn="ctr"/>
            <a:r>
              <a:rPr lang="ja-JP" altLang="en-US" sz="1200">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室内は自力移動なので</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室内自力移動。</a:t>
            </a:r>
          </a:p>
          <a:p>
            <a:pPr>
              <a:defRPr/>
            </a:pP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通院外出時</a:t>
            </a:r>
            <a:r>
              <a:rPr lang="ja-JP" altLang="en-US" sz="1200" dirty="0">
                <a:latin typeface="Arial" charset="0"/>
                <a:ea typeface="ＭＳ Ｐゴシック" charset="-128"/>
              </a:rPr>
              <a:t>は一部</a:t>
            </a:r>
            <a:br>
              <a:rPr lang="ja-JP" altLang="en-US" sz="1200" dirty="0">
                <a:latin typeface="Arial" charset="0"/>
                <a:ea typeface="ＭＳ Ｐゴシック" charset="-128"/>
              </a:rPr>
            </a:br>
            <a:r>
              <a:rPr lang="ja-JP" altLang="en-US" sz="1200" dirty="0">
                <a:latin typeface="Arial" charset="0"/>
                <a:ea typeface="ＭＳ Ｐゴシック" charset="-128"/>
              </a:rPr>
              <a:t>　　介助あり、</a:t>
            </a:r>
            <a:r>
              <a:rPr lang="ja-JP" altLang="en-US" sz="1200" u="heavy" dirty="0">
                <a:uFill>
                  <a:solidFill>
                    <a:srgbClr val="FF0000"/>
                  </a:solidFill>
                </a:uFill>
                <a:latin typeface="Arial" charset="0"/>
                <a:ea typeface="ＭＳ Ｐゴシック" charset="-128"/>
              </a:rPr>
              <a:t>週</a:t>
            </a:r>
            <a:r>
              <a:rPr lang="en-US" altLang="ja-JP" sz="1200" u="heavy" dirty="0">
                <a:uFill>
                  <a:solidFill>
                    <a:srgbClr val="FF0000"/>
                  </a:solidFill>
                </a:uFill>
                <a:latin typeface="Arial" charset="0"/>
                <a:ea typeface="ＭＳ Ｐゴシック" charset="-128"/>
              </a:rPr>
              <a:t>2</a:t>
            </a:r>
            <a:r>
              <a:rPr lang="ja-JP" altLang="en-US" sz="1200" u="heavy" dirty="0">
                <a:uFill>
                  <a:solidFill>
                    <a:srgbClr val="FF0000"/>
                  </a:solidFill>
                </a:uFill>
                <a:latin typeface="Arial" charset="0"/>
                <a:ea typeface="ＭＳ Ｐゴシック" charset="-128"/>
              </a:rPr>
              <a:t>回、家</a:t>
            </a:r>
            <a:endParaRPr lang="en-US" altLang="ja-JP" sz="1200" u="heavy" dirty="0">
              <a:uFill>
                <a:solidFill>
                  <a:srgbClr val="FF0000"/>
                </a:solidFill>
              </a:uFill>
              <a:latin typeface="Arial" charset="0"/>
              <a:ea typeface="ＭＳ Ｐゴシック" charset="-128"/>
            </a:endParaRPr>
          </a:p>
          <a:p>
            <a:pPr>
              <a:defRPr/>
            </a:pPr>
            <a:r>
              <a:rPr lang="ja-JP" altLang="en-US" sz="1200" dirty="0">
                <a:uFill>
                  <a:solidFill>
                    <a:srgbClr val="FF0000"/>
                  </a:solidFill>
                </a:uFill>
                <a:latin typeface="Arial" charset="0"/>
                <a:ea typeface="ＭＳ Ｐゴシック" charset="-128"/>
              </a:rPr>
              <a:t>　　</a:t>
            </a:r>
            <a:r>
              <a:rPr lang="ja-JP" altLang="en-US" sz="1200" u="heavy" dirty="0">
                <a:uFill>
                  <a:solidFill>
                    <a:srgbClr val="FF0000"/>
                  </a:solidFill>
                </a:uFill>
                <a:latin typeface="Arial" charset="0"/>
                <a:ea typeface="ＭＳ Ｐゴシック" charset="-128"/>
              </a:rPr>
              <a:t>族が介助</a:t>
            </a:r>
            <a:r>
              <a:rPr lang="ja-JP" altLang="en-US" sz="1200" dirty="0">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n-ea"/>
              </a:rPr>
              <a:t>選択肢の選択基準に含まれていない場合の例（「</a:t>
            </a:r>
            <a:r>
              <a:rPr lang="en-US" altLang="ja-JP" b="1" dirty="0">
                <a:solidFill>
                  <a:schemeClr val="tx1"/>
                </a:solidFill>
                <a:latin typeface="+mn-ea"/>
              </a:rPr>
              <a:t>2-2</a:t>
            </a:r>
            <a:r>
              <a:rPr lang="ja-JP" altLang="en-US" b="1" dirty="0">
                <a:solidFill>
                  <a:schemeClr val="tx1"/>
                </a:solidFill>
                <a:latin typeface="+mn-ea"/>
              </a:rPr>
              <a:t>移動」の例）</a:t>
            </a:r>
            <a:endParaRPr lang="en-US" altLang="ja-JP" b="1" dirty="0">
              <a:solidFill>
                <a:schemeClr val="tx1"/>
              </a:solidFill>
              <a:latin typeface="+mn-ea"/>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a:t>
            </a:r>
            <a:r>
              <a:rPr lang="ja-JP" altLang="en-US" sz="1200" u="heavy" dirty="0">
                <a:solidFill>
                  <a:schemeClr val="tx1"/>
                </a:solidFill>
                <a:uFill>
                  <a:solidFill>
                    <a:srgbClr val="FF0000"/>
                  </a:solidFill>
                </a:uFill>
              </a:rPr>
              <a:t>調査項目に軟膏の</a:t>
            </a:r>
            <a:r>
              <a:rPr lang="ja-JP" altLang="en-US" sz="1200" u="heavy" dirty="0">
                <a:uFill>
                  <a:solidFill>
                    <a:srgbClr val="FF0000"/>
                  </a:solidFill>
                </a:uFill>
              </a:rPr>
              <a:t>　</a:t>
            </a:r>
            <a:endParaRPr lang="en-US" altLang="ja-JP" sz="1200" u="heavy" dirty="0">
              <a:uFill>
                <a:solidFill>
                  <a:srgbClr val="FF0000"/>
                </a:solidFill>
              </a:uFill>
            </a:endParaRPr>
          </a:p>
          <a:p>
            <a:pPr>
              <a:defRPr/>
            </a:pPr>
            <a:r>
              <a:rPr lang="ja-JP" altLang="en-US" sz="1200" dirty="0">
                <a:solidFill>
                  <a:schemeClr val="tx1"/>
                </a:solidFill>
                <a:uFill>
                  <a:solidFill>
                    <a:srgbClr val="FF0000"/>
                  </a:solidFill>
                </a:uFill>
                <a:latin typeface="+mn-ea"/>
              </a:rPr>
              <a:t>　</a:t>
            </a:r>
            <a:r>
              <a:rPr lang="ja-JP" altLang="en-US" sz="1200" u="heavy" dirty="0">
                <a:solidFill>
                  <a:schemeClr val="tx1"/>
                </a:solidFill>
                <a:uFill>
                  <a:solidFill>
                    <a:srgbClr val="FF0000"/>
                  </a:solidFill>
                </a:uFill>
                <a:latin typeface="+mn-ea"/>
              </a:rPr>
              <a:t>塗布の項目なし</a:t>
            </a:r>
            <a:r>
              <a:rPr lang="ja-JP" altLang="en-US" sz="1200" dirty="0">
                <a:solidFill>
                  <a:schemeClr val="tx1"/>
                </a:solidFill>
                <a:latin typeface="+mn-ea"/>
              </a:rPr>
              <a:t>。</a:t>
            </a:r>
          </a:p>
          <a:p>
            <a:pPr>
              <a:defRPr/>
            </a:pPr>
            <a:r>
              <a:rPr lang="ja-JP" altLang="en-US" sz="1200" dirty="0">
                <a:solidFill>
                  <a:schemeClr val="tx1"/>
                </a:solidFill>
                <a:latin typeface="+mn-ea"/>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一日三回の家族</a:t>
            </a:r>
            <a:br>
              <a:rPr lang="ja-JP" altLang="en-US" sz="1200">
                <a:latin typeface="Arial" charset="0"/>
                <a:ea typeface="HG創英角ｺﾞｼｯｸUB" pitchFamily="49" charset="-128"/>
              </a:rPr>
            </a:br>
            <a:r>
              <a:rPr lang="ja-JP" altLang="en-US" sz="1200">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選択すべき</a:t>
            </a:r>
            <a:br>
              <a:rPr lang="ja-JP" altLang="en-US" sz="1200" dirty="0">
                <a:latin typeface="Arial" charset="0"/>
                <a:ea typeface="ＭＳ Ｐゴシック" charset="-128"/>
              </a:rPr>
            </a:br>
            <a:r>
              <a:rPr lang="ja-JP" altLang="en-US" sz="1200" u="heavy" dirty="0">
                <a:uFill>
                  <a:solidFill>
                    <a:srgbClr val="FF0000"/>
                  </a:solidFill>
                </a:uFill>
                <a:latin typeface="Arial" charset="0"/>
                <a:ea typeface="ＭＳ Ｐゴシック" charset="-128"/>
              </a:rPr>
              <a:t>調査項目なし</a:t>
            </a:r>
            <a:r>
              <a:rPr lang="ja-JP" altLang="en-US" sz="1200" dirty="0">
                <a:latin typeface="Arial" charset="0"/>
                <a:ea typeface="ＭＳ Ｐゴシック" charset="-128"/>
              </a:rPr>
              <a:t/>
            </a:r>
            <a:br>
              <a:rPr lang="ja-JP" altLang="en-US" sz="1200" dirty="0">
                <a:latin typeface="Arial" charset="0"/>
                <a:ea typeface="ＭＳ Ｐゴシック" charset="-128"/>
              </a:rPr>
            </a:br>
            <a:r>
              <a:rPr lang="ja-JP" altLang="en-US" sz="1050" dirty="0">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一日三回の軟膏の</a:t>
            </a:r>
            <a:br>
              <a:rPr lang="ja-JP" altLang="en-US" sz="1200" dirty="0">
                <a:latin typeface="Arial" charset="0"/>
                <a:ea typeface="ＭＳ Ｐゴシック" charset="-128"/>
              </a:rPr>
            </a:br>
            <a:r>
              <a:rPr lang="ja-JP" altLang="en-US" sz="1200" dirty="0">
                <a:latin typeface="Arial" charset="0"/>
                <a:ea typeface="ＭＳ Ｐゴシック" charset="-128"/>
              </a:rPr>
              <a:t>　　背中への塗布。</a:t>
            </a:r>
            <a:br>
              <a:rPr lang="ja-JP" altLang="en-US" sz="1200" dirty="0">
                <a:latin typeface="Arial" charset="0"/>
                <a:ea typeface="ＭＳ Ｐゴシック" charset="-128"/>
              </a:rPr>
            </a:b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家族による介助あり</a:t>
            </a:r>
            <a:r>
              <a:rPr lang="ja-JP" altLang="en-US" sz="1200" dirty="0">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いずれの認定調査項目にも実際に発生している介護の手間に対応した項目が設定されていない場合（「軟膏の塗布の例）</a:t>
            </a:r>
            <a:endParaRPr lang="en-US" altLang="ja-JP" sz="1400" b="1"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26</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有無の項目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124744"/>
            <a:ext cx="3312368" cy="2376264"/>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認定調査の基本原則や目的を理解する</a:t>
            </a: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755576" y="4221088"/>
            <a:ext cx="1728192"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テキストは細かな定義の参照で</a:t>
            </a:r>
            <a:r>
              <a:rPr kumimoji="1" lang="en-US" altLang="ja-JP" sz="2400" dirty="0" smtClean="0">
                <a:latin typeface="HGP創英角ｺﾞｼｯｸUB" pitchFamily="50" charset="-128"/>
                <a:ea typeface="HGP創英角ｺﾞｼｯｸUB" pitchFamily="50" charset="-128"/>
              </a:rPr>
              <a:t>OK</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2062103"/>
          </a:xfrm>
          <a:prstGeom prst="rect">
            <a:avLst/>
          </a:prstGeom>
          <a:noFill/>
        </p:spPr>
        <p:txBody>
          <a:bodyPr wrap="square" rtlCol="0">
            <a:spAutoFit/>
          </a:bodyPr>
          <a:lstStyle/>
          <a:p>
            <a:r>
              <a:rPr lang="ja-JP" altLang="en-US" dirty="0" smtClean="0"/>
              <a:t>初めから細かな定義を暗記するのではなく、</a:t>
            </a:r>
            <a:r>
              <a:rPr lang="ja-JP" altLang="en-US" dirty="0" smtClean="0">
                <a:latin typeface="HGP創英角ｺﾞｼｯｸUB" pitchFamily="50" charset="-128"/>
                <a:ea typeface="HGP創英角ｺﾞｼｯｸUB" pitchFamily="50" charset="-128"/>
              </a:rPr>
              <a:t>共通する基本原則を理解する</a:t>
            </a:r>
            <a:r>
              <a:rPr lang="ja-JP" altLang="en-US" dirty="0" smtClean="0"/>
              <a:t>ことで、調査員の学習負担は大幅に抑えられる。</a:t>
            </a:r>
            <a:endParaRPr lang="en-US" altLang="ja-JP" dirty="0" smtClean="0"/>
          </a:p>
          <a:p>
            <a:r>
              <a:rPr kumimoji="1" lang="ja-JP" altLang="en-US" dirty="0" smtClean="0"/>
              <a:t>介護認定審査会での特記事項の活用のされ方を体験すれば、何を書くべきかについて</a:t>
            </a:r>
            <a:r>
              <a:rPr lang="ja-JP" altLang="en-US" dirty="0" smtClean="0"/>
              <a:t>は、自然に理解できるようになる。</a:t>
            </a:r>
            <a:endParaRPr kumimoji="1" lang="ja-JP" altLang="en-US" dirty="0"/>
          </a:p>
        </p:txBody>
      </p:sp>
      <p:pic>
        <p:nvPicPr>
          <p:cNvPr id="2051" name="Picture 3" descr="C:\Documents and Settings\iwana\Local Settings\Temporary Internet Files\Content.IE5\CHAJ0DQ3\MC900304309[1].wmf"/>
          <p:cNvPicPr>
            <a:picLocks noChangeAspect="1" noChangeArrowheads="1"/>
          </p:cNvPicPr>
          <p:nvPr/>
        </p:nvPicPr>
        <p:blipFill>
          <a:blip r:embed="rId4" cstate="print"/>
          <a:srcRect/>
          <a:stretch>
            <a:fillRect/>
          </a:stretch>
        </p:blipFill>
        <p:spPr bwMode="auto">
          <a:xfrm>
            <a:off x="3491880" y="2420888"/>
            <a:ext cx="2093446" cy="3646589"/>
          </a:xfrm>
          <a:prstGeom prst="rect">
            <a:avLst/>
          </a:prstGeom>
          <a:noFill/>
        </p:spPr>
      </p:pic>
      <p:sp>
        <p:nvSpPr>
          <p:cNvPr id="52" name="テキスト ボックス 51"/>
          <p:cNvSpPr txBox="1"/>
          <p:nvPr/>
        </p:nvSpPr>
        <p:spPr>
          <a:xfrm>
            <a:off x="5724128" y="1412776"/>
            <a:ext cx="2376264"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ja-JP" altLang="en-US" sz="2400" dirty="0" smtClean="0">
                <a:latin typeface="HGP創英角ｺﾞｼｯｸUB" pitchFamily="50" charset="-128"/>
                <a:ea typeface="HGP創英角ｺﾞｼｯｸUB" pitchFamily="50" charset="-128"/>
              </a:rPr>
              <a:t>審査会での活用のされ方を体感することで書くべき内容を理解</a:t>
            </a:r>
            <a:endParaRPr kumimoji="1" lang="ja-JP" altLang="en-US" sz="2400" dirty="0">
              <a:latin typeface="HGP創英角ｺﾞｼｯｸUB" pitchFamily="50" charset="-128"/>
              <a:ea typeface="HGP創英角ｺﾞｼｯｸUB" pitchFamily="50" charset="-128"/>
            </a:endParaRPr>
          </a:p>
        </p:txBody>
      </p:sp>
      <p:sp>
        <p:nvSpPr>
          <p:cNvPr id="53" name="角丸四角形 52"/>
          <p:cNvSpPr/>
          <p:nvPr/>
        </p:nvSpPr>
        <p:spPr>
          <a:xfrm>
            <a:off x="1043608" y="1700808"/>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能力の項目</a:t>
            </a:r>
            <a:endParaRPr kumimoji="1" lang="ja-JP" altLang="en-US" dirty="0"/>
          </a:p>
        </p:txBody>
      </p:sp>
      <p:sp>
        <p:nvSpPr>
          <p:cNvPr id="54" name="角丸四角形 53"/>
          <p:cNvSpPr/>
          <p:nvPr/>
        </p:nvSpPr>
        <p:spPr>
          <a:xfrm>
            <a:off x="1043608" y="2204864"/>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介助の方法の項目</a:t>
            </a:r>
            <a:endParaRPr kumimoji="1" lang="ja-JP" altLang="en-US" dirty="0"/>
          </a:p>
        </p:txBody>
      </p:sp>
      <p:sp>
        <p:nvSpPr>
          <p:cNvPr id="55" name="角丸四角形 54"/>
          <p:cNvSpPr/>
          <p:nvPr/>
        </p:nvSpPr>
        <p:spPr>
          <a:xfrm>
            <a:off x="1043608" y="2708920"/>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有無の項目</a:t>
            </a:r>
            <a:endParaRPr kumimoji="1" lang="ja-JP" altLang="en-US" dirty="0"/>
          </a:p>
        </p:txBody>
      </p:sp>
      <p:sp>
        <p:nvSpPr>
          <p:cNvPr id="56" name="テキスト ボックス 55"/>
          <p:cNvSpPr txBox="1"/>
          <p:nvPr/>
        </p:nvSpPr>
        <p:spPr>
          <a:xfrm>
            <a:off x="827584" y="1772816"/>
            <a:ext cx="244827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評価軸毎の基本原則を理解することから始める</a:t>
            </a:r>
            <a:endParaRPr kumimoji="1" lang="ja-JP" altLang="en-US" sz="2400" dirty="0">
              <a:latin typeface="HGP創英角ｺﾞｼｯｸUB" pitchFamily="50" charset="-128"/>
              <a:ea typeface="HGP創英角ｺﾞｼｯｸUB" pitchFamily="50" charset="-128"/>
            </a:endParaRPr>
          </a:p>
        </p:txBody>
      </p:sp>
      <p:pic>
        <p:nvPicPr>
          <p:cNvPr id="2052" name="Picture 4" descr="C:\Documents and Settings\iwana\Local Settings\Temporary Internet Files\Content.IE5\XRRN1L8E\MC900446006[1].wmf"/>
          <p:cNvPicPr>
            <a:picLocks noChangeAspect="1" noChangeArrowheads="1"/>
          </p:cNvPicPr>
          <p:nvPr/>
        </p:nvPicPr>
        <p:blipFill>
          <a:blip r:embed="rId5" cstate="print"/>
          <a:srcRect/>
          <a:stretch>
            <a:fillRect/>
          </a:stretch>
        </p:blipFill>
        <p:spPr bwMode="auto">
          <a:xfrm>
            <a:off x="7164288" y="2636912"/>
            <a:ext cx="1778508" cy="121158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b="1"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bg1">
                              <a:lumMod val="85000"/>
                            </a:schemeClr>
                          </a:solidFill>
                          <a:effectLst/>
                        </a:rPr>
                        <a:t>「日頃の状況」の意味にも留意する</a:t>
                      </a:r>
                      <a:endParaRPr kumimoji="0" lang="ja-JP" altLang="en-US" sz="105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選択と特記事項の基準が異なる点に留意</a:t>
                      </a:r>
                      <a:endParaRPr kumimoji="0" lang="en-US" altLang="ja-JP" sz="1400"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定義以外で手間のかかる類似の行動等がある場合</a:t>
                      </a:r>
                      <a:r>
                        <a:rPr kumimoji="0" lang="en-US" altLang="ja-JP" sz="105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dirty="0" smtClean="0"/>
              <a:t>有無の項目の特徴</a:t>
            </a:r>
          </a:p>
        </p:txBody>
      </p:sp>
      <p:sp>
        <p:nvSpPr>
          <p:cNvPr id="33795" name="Rectangle 3"/>
          <p:cNvSpPr>
            <a:spLocks noGrp="1" noChangeArrowheads="1"/>
          </p:cNvSpPr>
          <p:nvPr>
            <p:ph type="body" idx="1"/>
          </p:nvPr>
        </p:nvSpPr>
        <p:spPr>
          <a:xfrm>
            <a:off x="566738" y="1341439"/>
            <a:ext cx="8001000" cy="1007442"/>
          </a:xfrm>
        </p:spPr>
        <p:txBody>
          <a:bodyPr/>
          <a:lstStyle/>
          <a:p>
            <a:pPr eaLnBrk="1" hangingPunct="1">
              <a:lnSpc>
                <a:spcPct val="90000"/>
              </a:lnSpc>
            </a:pPr>
            <a:r>
              <a:rPr lang="ja-JP" altLang="en-US" sz="2000" dirty="0" smtClean="0"/>
              <a:t>有無は「麻痺・拘縮」と「</a:t>
            </a:r>
            <a:r>
              <a:rPr lang="en-US" altLang="ja-JP" sz="2000" dirty="0" smtClean="0"/>
              <a:t>BPSD</a:t>
            </a:r>
            <a:r>
              <a:rPr lang="ja-JP" altLang="en-US" sz="2000" dirty="0" smtClean="0"/>
              <a:t>関連」の</a:t>
            </a:r>
            <a:r>
              <a:rPr lang="en-US" altLang="ja-JP" sz="2000" dirty="0" smtClean="0"/>
              <a:t>2</a:t>
            </a:r>
            <a:r>
              <a:rPr lang="ja-JP" altLang="en-US" sz="2000" dirty="0" smtClean="0"/>
              <a:t>種類に分類される。</a:t>
            </a:r>
          </a:p>
          <a:p>
            <a:pPr lvl="1" eaLnBrk="1" hangingPunct="1">
              <a:lnSpc>
                <a:spcPct val="90000"/>
              </a:lnSpc>
            </a:pPr>
            <a:r>
              <a:rPr lang="ja-JP" altLang="en-US" sz="1800" dirty="0" smtClean="0"/>
              <a:t>麻痺・拘縮については、調査方法や基本原則について、「能力」に同じであるため、ここでは、以下、</a:t>
            </a:r>
            <a:r>
              <a:rPr lang="en-US" altLang="ja-JP" sz="1800" dirty="0" smtClean="0"/>
              <a:t>BPSD</a:t>
            </a:r>
            <a:r>
              <a:rPr lang="ja-JP" altLang="en-US" sz="1800" dirty="0" smtClean="0"/>
              <a:t>関連の有無に絞っている。</a:t>
            </a:r>
          </a:p>
        </p:txBody>
      </p:sp>
      <p:sp>
        <p:nvSpPr>
          <p:cNvPr id="33796" name="AutoShape 4"/>
          <p:cNvSpPr>
            <a:spLocks noChangeArrowheads="1"/>
          </p:cNvSpPr>
          <p:nvPr/>
        </p:nvSpPr>
        <p:spPr bwMode="auto">
          <a:xfrm>
            <a:off x="179512" y="2420888"/>
            <a:ext cx="8785225" cy="4176464"/>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2000" dirty="0" smtClean="0"/>
              <a:t>【</a:t>
            </a:r>
            <a:r>
              <a:rPr lang="ja-JP" altLang="en-US" sz="2000" dirty="0" smtClean="0"/>
              <a:t>第</a:t>
            </a:r>
            <a:r>
              <a:rPr lang="en-US" altLang="ja-JP" sz="2000" dirty="0" smtClean="0"/>
              <a:t>1</a:t>
            </a:r>
            <a:r>
              <a:rPr lang="ja-JP" altLang="en-US" sz="2000" dirty="0"/>
              <a:t>群</a:t>
            </a:r>
            <a:r>
              <a:rPr lang="en-US" altLang="ja-JP" sz="2000" dirty="0"/>
              <a:t>】</a:t>
            </a:r>
            <a:r>
              <a:rPr lang="ja-JP" altLang="en-US" sz="2000" dirty="0"/>
              <a:t>　</a:t>
            </a:r>
            <a:r>
              <a:rPr lang="en-US" altLang="ja-JP" sz="1800" dirty="0"/>
              <a:t>1-1</a:t>
            </a:r>
            <a:r>
              <a:rPr lang="ja-JP" altLang="en-US" sz="1800" dirty="0"/>
              <a:t>麻痺　　</a:t>
            </a:r>
            <a:r>
              <a:rPr lang="en-US" altLang="ja-JP" sz="1800" dirty="0"/>
              <a:t>1-2</a:t>
            </a:r>
            <a:r>
              <a:rPr lang="ja-JP" altLang="en-US" sz="1800" dirty="0"/>
              <a:t>拘縮</a:t>
            </a:r>
            <a:r>
              <a:rPr lang="ja-JP" altLang="en-US" sz="2800" dirty="0"/>
              <a:t>　</a:t>
            </a:r>
            <a:r>
              <a:rPr lang="ja-JP" altLang="en-US" sz="1100" dirty="0"/>
              <a:t>（以上、調査方法の原則は「能力」に準じる</a:t>
            </a:r>
            <a:r>
              <a:rPr lang="ja-JP" altLang="en-US" sz="1100" dirty="0" smtClean="0"/>
              <a:t>）</a:t>
            </a:r>
            <a:endParaRPr lang="en-US" altLang="ja-JP" sz="1100" dirty="0" smtClean="0"/>
          </a:p>
          <a:p>
            <a:endParaRPr lang="ja-JP" altLang="en-US" sz="1000" dirty="0"/>
          </a:p>
          <a:p>
            <a:r>
              <a:rPr lang="en-US" altLang="ja-JP" sz="2000" dirty="0" smtClean="0"/>
              <a:t>【</a:t>
            </a:r>
            <a:r>
              <a:rPr lang="ja-JP" altLang="en-US" sz="2000" dirty="0" smtClean="0"/>
              <a:t>第</a:t>
            </a:r>
            <a:r>
              <a:rPr lang="en-US" altLang="ja-JP" sz="2000" dirty="0" smtClean="0"/>
              <a:t>2</a:t>
            </a:r>
            <a:r>
              <a:rPr lang="ja-JP" altLang="en-US" sz="2000" dirty="0" smtClean="0"/>
              <a:t>群</a:t>
            </a:r>
            <a:r>
              <a:rPr lang="en-US" altLang="ja-JP" sz="2000" dirty="0" smtClean="0"/>
              <a:t>】</a:t>
            </a:r>
            <a:r>
              <a:rPr lang="ja-JP" altLang="en-US" sz="2800" dirty="0" smtClean="0"/>
              <a:t>　</a:t>
            </a:r>
            <a:r>
              <a:rPr lang="en-US" altLang="ja-JP" sz="1800" dirty="0" smtClean="0"/>
              <a:t>2-12</a:t>
            </a:r>
            <a:r>
              <a:rPr lang="ja-JP" altLang="en-US" sz="1800" dirty="0" smtClean="0"/>
              <a:t>外出頻度</a:t>
            </a:r>
          </a:p>
          <a:p>
            <a:endParaRPr lang="ja-JP" altLang="en-US" sz="1000" dirty="0" smtClean="0"/>
          </a:p>
          <a:p>
            <a:r>
              <a:rPr lang="en-US" altLang="ja-JP" sz="2000" dirty="0" smtClean="0"/>
              <a:t>【</a:t>
            </a:r>
            <a:r>
              <a:rPr lang="ja-JP" altLang="en-US" sz="2000" dirty="0"/>
              <a:t>第</a:t>
            </a:r>
            <a:r>
              <a:rPr lang="en-US" altLang="ja-JP" sz="2000" dirty="0"/>
              <a:t>3</a:t>
            </a:r>
            <a:r>
              <a:rPr lang="ja-JP" altLang="en-US" sz="2000" dirty="0"/>
              <a:t>群</a:t>
            </a:r>
            <a:r>
              <a:rPr lang="en-US" altLang="ja-JP" sz="2000" dirty="0"/>
              <a:t>】</a:t>
            </a:r>
            <a:r>
              <a:rPr lang="ja-JP" altLang="en-US" sz="2000" dirty="0"/>
              <a:t>　</a:t>
            </a:r>
            <a:r>
              <a:rPr lang="en-US" altLang="ja-JP" sz="1800" dirty="0"/>
              <a:t>3-8</a:t>
            </a:r>
            <a:r>
              <a:rPr lang="ja-JP" altLang="en-US" sz="1800" dirty="0"/>
              <a:t>徘徊　　</a:t>
            </a:r>
            <a:r>
              <a:rPr lang="en-US" altLang="ja-JP" sz="1800" dirty="0"/>
              <a:t>3-9</a:t>
            </a:r>
            <a:r>
              <a:rPr lang="ja-JP" altLang="en-US" sz="1800" dirty="0"/>
              <a:t>外出して戻れない　　</a:t>
            </a:r>
          </a:p>
          <a:p>
            <a:endParaRPr lang="ja-JP" altLang="en-US" sz="1000" dirty="0"/>
          </a:p>
          <a:p>
            <a:r>
              <a:rPr lang="en-US" altLang="ja-JP" sz="2000" dirty="0"/>
              <a:t>【</a:t>
            </a:r>
            <a:r>
              <a:rPr lang="ja-JP" altLang="en-US" sz="2000" dirty="0"/>
              <a:t>第</a:t>
            </a:r>
            <a:r>
              <a:rPr lang="en-US" altLang="ja-JP" sz="2000" dirty="0"/>
              <a:t>4</a:t>
            </a:r>
            <a:r>
              <a:rPr lang="ja-JP" altLang="en-US" sz="2000" dirty="0"/>
              <a:t>群</a:t>
            </a:r>
            <a:r>
              <a:rPr lang="en-US" altLang="ja-JP" sz="2000" dirty="0"/>
              <a:t>】</a:t>
            </a:r>
          </a:p>
          <a:p>
            <a:r>
              <a:rPr lang="en-US" altLang="ja-JP" sz="1800" dirty="0"/>
              <a:t>4-1</a:t>
            </a:r>
            <a:r>
              <a:rPr lang="ja-JP" altLang="en-US" sz="1800" dirty="0"/>
              <a:t>被害的　　</a:t>
            </a:r>
            <a:r>
              <a:rPr lang="en-US" altLang="ja-JP" sz="1800" dirty="0"/>
              <a:t>4-2</a:t>
            </a:r>
            <a:r>
              <a:rPr lang="ja-JP" altLang="en-US" sz="1800" dirty="0"/>
              <a:t>作話　　 </a:t>
            </a:r>
            <a:r>
              <a:rPr lang="en-US" altLang="ja-JP" sz="1800" dirty="0"/>
              <a:t>4-3</a:t>
            </a:r>
            <a:r>
              <a:rPr lang="ja-JP" altLang="en-US" sz="1800" dirty="0"/>
              <a:t>感情が不安定　　　</a:t>
            </a:r>
            <a:r>
              <a:rPr lang="en-US" altLang="ja-JP" sz="1800" dirty="0"/>
              <a:t>4-4</a:t>
            </a:r>
            <a:r>
              <a:rPr lang="ja-JP" altLang="en-US" sz="1800" dirty="0"/>
              <a:t>昼夜逆転　　　　 </a:t>
            </a:r>
            <a:r>
              <a:rPr lang="en-US" altLang="ja-JP" sz="1800" dirty="0"/>
              <a:t>4-5</a:t>
            </a:r>
            <a:r>
              <a:rPr lang="ja-JP" altLang="en-US" sz="1800" dirty="0"/>
              <a:t>同じ話を</a:t>
            </a:r>
            <a:r>
              <a:rPr lang="ja-JP" altLang="en-US" sz="1800" dirty="0" smtClean="0"/>
              <a:t>する</a:t>
            </a:r>
            <a:endParaRPr lang="en-US" altLang="ja-JP" sz="1800" dirty="0" smtClean="0"/>
          </a:p>
          <a:p>
            <a:r>
              <a:rPr lang="en-US" altLang="ja-JP" sz="1800" dirty="0" smtClean="0"/>
              <a:t>4-6</a:t>
            </a:r>
            <a:r>
              <a:rPr lang="ja-JP" altLang="en-US" sz="1800" dirty="0"/>
              <a:t>大声を</a:t>
            </a:r>
            <a:r>
              <a:rPr lang="ja-JP" altLang="en-US" sz="1800" dirty="0" smtClean="0"/>
              <a:t>出す　　</a:t>
            </a:r>
            <a:r>
              <a:rPr lang="en-US" altLang="ja-JP" sz="1800" dirty="0" smtClean="0"/>
              <a:t>4-7</a:t>
            </a:r>
            <a:r>
              <a:rPr lang="ja-JP" altLang="en-US" sz="1800" dirty="0"/>
              <a:t>介護に抵抗　　　</a:t>
            </a:r>
            <a:r>
              <a:rPr lang="en-US" altLang="ja-JP" sz="1800" dirty="0" smtClean="0"/>
              <a:t>4-8</a:t>
            </a:r>
            <a:r>
              <a:rPr lang="ja-JP" altLang="en-US" sz="1800" dirty="0"/>
              <a:t>落ち着きなし　　</a:t>
            </a:r>
            <a:r>
              <a:rPr lang="ja-JP" altLang="en-US" sz="1800" dirty="0" smtClean="0"/>
              <a:t>  </a:t>
            </a:r>
            <a:r>
              <a:rPr lang="en-US" altLang="ja-JP" sz="1800" dirty="0"/>
              <a:t>4-9</a:t>
            </a:r>
            <a:r>
              <a:rPr lang="ja-JP" altLang="en-US" sz="1800" dirty="0"/>
              <a:t>一人で</a:t>
            </a:r>
            <a:r>
              <a:rPr lang="ja-JP" altLang="en-US" sz="1800" dirty="0" smtClean="0"/>
              <a:t>出たがる</a:t>
            </a:r>
            <a:r>
              <a:rPr lang="en-US" altLang="ja-JP" sz="1800" dirty="0" smtClean="0"/>
              <a:t/>
            </a:r>
            <a:br>
              <a:rPr lang="en-US" altLang="ja-JP" sz="1800" dirty="0" smtClean="0"/>
            </a:br>
            <a:r>
              <a:rPr lang="en-US" altLang="ja-JP" sz="1800" dirty="0" smtClean="0"/>
              <a:t>4-10</a:t>
            </a:r>
            <a:r>
              <a:rPr lang="ja-JP" altLang="en-US" sz="1800" dirty="0"/>
              <a:t>収集癖　　    </a:t>
            </a:r>
            <a:r>
              <a:rPr lang="en-US" altLang="ja-JP" sz="1800" dirty="0" smtClean="0"/>
              <a:t>4-11</a:t>
            </a:r>
            <a:r>
              <a:rPr lang="ja-JP" altLang="en-US" sz="1800" dirty="0"/>
              <a:t>物や衣類を壊す　</a:t>
            </a:r>
            <a:r>
              <a:rPr lang="ja-JP" altLang="en-US" sz="1800" dirty="0" smtClean="0"/>
              <a:t>　</a:t>
            </a:r>
            <a:r>
              <a:rPr lang="en-US" altLang="ja-JP" sz="1800" dirty="0" smtClean="0"/>
              <a:t>4-12</a:t>
            </a:r>
            <a:r>
              <a:rPr lang="ja-JP" altLang="en-US" sz="1800" dirty="0"/>
              <a:t>ひどい物忘れ   </a:t>
            </a:r>
            <a:r>
              <a:rPr lang="en-US" altLang="ja-JP" sz="1800" dirty="0" smtClean="0"/>
              <a:t>4-13</a:t>
            </a:r>
            <a:r>
              <a:rPr lang="ja-JP" altLang="en-US" sz="1800" dirty="0"/>
              <a:t>独り言・独り</a:t>
            </a:r>
            <a:r>
              <a:rPr lang="ja-JP" altLang="en-US" sz="1800" dirty="0" smtClean="0"/>
              <a:t>笑い</a:t>
            </a:r>
            <a:r>
              <a:rPr lang="en-US" altLang="ja-JP" sz="1800" dirty="0" smtClean="0"/>
              <a:t/>
            </a:r>
            <a:br>
              <a:rPr lang="en-US" altLang="ja-JP" sz="1800" dirty="0" smtClean="0"/>
            </a:br>
            <a:r>
              <a:rPr lang="en-US" altLang="ja-JP" sz="1800" dirty="0" smtClean="0"/>
              <a:t>4-14</a:t>
            </a:r>
            <a:r>
              <a:rPr lang="ja-JP" altLang="en-US" sz="1800" dirty="0"/>
              <a:t>自分勝手に行動する   </a:t>
            </a:r>
            <a:r>
              <a:rPr lang="en-US" altLang="ja-JP" sz="1800" dirty="0" smtClean="0"/>
              <a:t>4-15</a:t>
            </a:r>
            <a:r>
              <a:rPr lang="ja-JP" altLang="en-US" sz="1800" dirty="0"/>
              <a:t>話がまとまらない</a:t>
            </a:r>
          </a:p>
          <a:p>
            <a:endParaRPr lang="ja-JP" altLang="en-US" sz="1000" dirty="0"/>
          </a:p>
          <a:p>
            <a:r>
              <a:rPr lang="en-US" altLang="ja-JP" sz="2000" dirty="0"/>
              <a:t>【</a:t>
            </a:r>
            <a:r>
              <a:rPr lang="ja-JP" altLang="en-US" sz="2000" dirty="0"/>
              <a:t>第</a:t>
            </a:r>
            <a:r>
              <a:rPr lang="en-US" altLang="ja-JP" sz="2000" dirty="0"/>
              <a:t>5</a:t>
            </a:r>
            <a:r>
              <a:rPr lang="ja-JP" altLang="en-US" sz="2000" dirty="0"/>
              <a:t>群</a:t>
            </a:r>
            <a:r>
              <a:rPr lang="en-US" altLang="ja-JP" sz="2000" dirty="0"/>
              <a:t>】</a:t>
            </a:r>
            <a:r>
              <a:rPr lang="ja-JP" altLang="en-US" sz="2000" dirty="0"/>
              <a:t>　</a:t>
            </a:r>
            <a:r>
              <a:rPr lang="en-US" altLang="ja-JP" sz="1800" dirty="0"/>
              <a:t>5-4</a:t>
            </a:r>
            <a:r>
              <a:rPr lang="ja-JP" altLang="en-US" sz="1800" dirty="0"/>
              <a:t>集団への不適応</a:t>
            </a:r>
          </a:p>
          <a:p>
            <a:endParaRPr lang="ja-JP" altLang="en-US" sz="1000" dirty="0"/>
          </a:p>
          <a:p>
            <a:r>
              <a:rPr lang="en-US" altLang="ja-JP" sz="1800" dirty="0"/>
              <a:t>【</a:t>
            </a:r>
            <a:r>
              <a:rPr lang="ja-JP" altLang="en-US" sz="1800" dirty="0"/>
              <a:t>特別な医療</a:t>
            </a:r>
            <a:r>
              <a:rPr lang="en-US" altLang="ja-JP" sz="1800" dirty="0"/>
              <a:t>】</a:t>
            </a:r>
          </a:p>
        </p:txBody>
      </p:sp>
      <p:sp>
        <p:nvSpPr>
          <p:cNvPr id="5" name="円/楕円 4"/>
          <p:cNvSpPr/>
          <p:nvPr/>
        </p:nvSpPr>
        <p:spPr>
          <a:xfrm>
            <a:off x="4499992" y="2996952"/>
            <a:ext cx="4283968"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選択肢に「ある・ない」という表現が含まれている</a:t>
            </a:r>
            <a:r>
              <a:rPr lang="ja-JP" altLang="en-US" sz="1400" dirty="0" smtClean="0"/>
              <a:t>（例外：外出頻度）</a:t>
            </a:r>
            <a:endParaRPr kumimoji="1"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34819" name="Picture 6"/>
          <p:cNvPicPr>
            <a:picLocks noChangeAspect="1" noChangeArrowheads="1"/>
          </p:cNvPicPr>
          <p:nvPr/>
        </p:nvPicPr>
        <p:blipFill>
          <a:blip r:embed="rId3" cstate="print"/>
          <a:srcRect/>
          <a:stretch>
            <a:fillRect/>
          </a:stretch>
        </p:blipFill>
        <p:spPr bwMode="auto">
          <a:xfrm>
            <a:off x="666750" y="1341438"/>
            <a:ext cx="7920038" cy="4941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a:bodyPr>
          <a:lstStyle/>
          <a:p>
            <a:pPr eaLnBrk="1" hangingPunct="1">
              <a:lnSpc>
                <a:spcPct val="120000"/>
              </a:lnSpc>
            </a:pPr>
            <a:r>
              <a:rPr lang="ja-JP" altLang="en-US" sz="2400" dirty="0" smtClean="0"/>
              <a:t>「選択基準」と「特記事項」の視点は異なる</a:t>
            </a:r>
            <a:endParaRPr lang="en-US" altLang="ja-JP" sz="2400" dirty="0" smtClean="0"/>
          </a:p>
          <a:p>
            <a:pPr lvl="1" eaLnBrk="1" hangingPunct="1">
              <a:lnSpc>
                <a:spcPct val="120000"/>
              </a:lnSpc>
            </a:pPr>
            <a:r>
              <a:rPr lang="ja-JP" altLang="en-US" sz="1600" dirty="0" smtClean="0"/>
              <a:t>選択基準＝「行動の有無」とその「頻度（ある・ときどきある）」</a:t>
            </a:r>
            <a:endParaRPr lang="en-US" altLang="ja-JP" sz="1600" dirty="0" smtClean="0"/>
          </a:p>
          <a:p>
            <a:pPr lvl="1" eaLnBrk="1" hangingPunct="1">
              <a:lnSpc>
                <a:spcPct val="120000"/>
              </a:lnSpc>
            </a:pPr>
            <a:r>
              <a:rPr lang="ja-JP" altLang="en-US" sz="1600" dirty="0" smtClean="0"/>
              <a:t>特記事項＝「介護の手間」の具体的な「内容」とその「頻度」</a:t>
            </a:r>
            <a:endParaRPr lang="en-US" altLang="ja-JP" sz="1600" dirty="0" smtClean="0"/>
          </a:p>
          <a:p>
            <a:pPr lvl="1" eaLnBrk="1" hangingPunct="1">
              <a:lnSpc>
                <a:spcPct val="120000"/>
              </a:lnSpc>
              <a:buNone/>
            </a:pPr>
            <a:endParaRPr lang="en-US" altLang="ja-JP" dirty="0" smtClean="0"/>
          </a:p>
        </p:txBody>
      </p:sp>
      <p:sp>
        <p:nvSpPr>
          <p:cNvPr id="4" name="角丸四角形 3"/>
          <p:cNvSpPr/>
          <p:nvPr/>
        </p:nvSpPr>
        <p:spPr>
          <a:xfrm>
            <a:off x="1043608" y="2708920"/>
            <a:ext cx="2448272"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行動の有無（選択基準）</a:t>
            </a:r>
            <a:endParaRPr kumimoji="1" lang="ja-JP" altLang="en-US" dirty="0"/>
          </a:p>
        </p:txBody>
      </p:sp>
      <p:sp>
        <p:nvSpPr>
          <p:cNvPr id="5" name="角丸四角形 4"/>
          <p:cNvSpPr/>
          <p:nvPr/>
        </p:nvSpPr>
        <p:spPr>
          <a:xfrm>
            <a:off x="5148064" y="2708920"/>
            <a:ext cx="2448272" cy="360040"/>
          </a:xfrm>
          <a:prstGeom prst="roundRect">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介護の手間（特記事項）</a:t>
            </a:r>
            <a:endParaRPr kumimoji="1" lang="ja-JP" altLang="en-US" dirty="0"/>
          </a:p>
        </p:txBody>
      </p:sp>
      <p:sp>
        <p:nvSpPr>
          <p:cNvPr id="6" name="正方形/長方形 5"/>
          <p:cNvSpPr/>
          <p:nvPr/>
        </p:nvSpPr>
        <p:spPr>
          <a:xfrm>
            <a:off x="1043608" y="357301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t>定義に規定された行動</a:t>
            </a:r>
            <a:endParaRPr kumimoji="1" lang="en-US" altLang="ja-JP" b="1" dirty="0" smtClean="0"/>
          </a:p>
          <a:p>
            <a:pPr algn="ctr"/>
            <a:r>
              <a:rPr lang="ja-JP" altLang="en-US" dirty="0" smtClean="0">
                <a:solidFill>
                  <a:schemeClr val="accent2"/>
                </a:solidFill>
              </a:rPr>
              <a:t>＜ある・ときどきある＞</a:t>
            </a:r>
            <a:endParaRPr kumimoji="1" lang="ja-JP" altLang="en-US" dirty="0">
              <a:solidFill>
                <a:schemeClr val="accent2"/>
              </a:solidFill>
            </a:endParaRPr>
          </a:p>
        </p:txBody>
      </p:sp>
      <p:sp>
        <p:nvSpPr>
          <p:cNvPr id="7" name="正方形/長方形 6"/>
          <p:cNvSpPr/>
          <p:nvPr/>
        </p:nvSpPr>
        <p:spPr>
          <a:xfrm>
            <a:off x="1043608" y="501317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t>定義に規定された行動</a:t>
            </a:r>
          </a:p>
          <a:p>
            <a:pPr algn="ctr"/>
            <a:r>
              <a:rPr lang="ja-JP" altLang="en-US" dirty="0" smtClean="0">
                <a:solidFill>
                  <a:srgbClr val="0070C0"/>
                </a:solidFill>
              </a:rPr>
              <a:t>＜ない＞</a:t>
            </a:r>
          </a:p>
        </p:txBody>
      </p:sp>
      <p:sp>
        <p:nvSpPr>
          <p:cNvPr id="8" name="正方形/長方形 7"/>
          <p:cNvSpPr/>
          <p:nvPr/>
        </p:nvSpPr>
        <p:spPr>
          <a:xfrm>
            <a:off x="4572000" y="3356992"/>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400" dirty="0" smtClean="0">
                <a:solidFill>
                  <a:schemeClr val="tx2"/>
                </a:solidFill>
              </a:rPr>
              <a:t>＜具体的な対応や頻度等＞</a:t>
            </a:r>
            <a:endParaRPr kumimoji="1" lang="en-US" altLang="ja-JP" sz="1400" dirty="0" smtClean="0">
              <a:solidFill>
                <a:schemeClr val="tx2"/>
              </a:solidFill>
            </a:endParaRPr>
          </a:p>
        </p:txBody>
      </p:sp>
      <p:sp>
        <p:nvSpPr>
          <p:cNvPr id="9" name="正方形/長方形 8"/>
          <p:cNvSpPr/>
          <p:nvPr/>
        </p:nvSpPr>
        <p:spPr>
          <a:xfrm>
            <a:off x="4572000" y="4005064"/>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spc="-150" dirty="0" smtClean="0">
                <a:solidFill>
                  <a:schemeClr val="tx2"/>
                </a:solidFill>
              </a:rPr>
              <a:t>＜何も介護の手間がない場合はそのことを記載＞ </a:t>
            </a:r>
            <a:r>
              <a:rPr lang="en-US" altLang="ja-JP" sz="1000" spc="-150" dirty="0" smtClean="0">
                <a:solidFill>
                  <a:schemeClr val="tx2"/>
                </a:solidFill>
              </a:rPr>
              <a:t>※</a:t>
            </a:r>
            <a:r>
              <a:rPr lang="ja-JP" altLang="en-US" sz="1000" spc="-150" dirty="0" smtClean="0">
                <a:solidFill>
                  <a:schemeClr val="tx2"/>
                </a:solidFill>
              </a:rPr>
              <a:t>独り言など</a:t>
            </a:r>
            <a:endParaRPr lang="ja-JP" altLang="en-US" sz="1200" spc="-150" dirty="0" smtClean="0">
              <a:solidFill>
                <a:schemeClr val="tx2"/>
              </a:solidFill>
            </a:endParaRPr>
          </a:p>
        </p:txBody>
      </p:sp>
      <p:cxnSp>
        <p:nvCxnSpPr>
          <p:cNvPr id="11" name="直線矢印コネクタ 10"/>
          <p:cNvCxnSpPr>
            <a:stCxn id="6" idx="3"/>
            <a:endCxn id="8" idx="1"/>
          </p:cNvCxnSpPr>
          <p:nvPr/>
        </p:nvCxnSpPr>
        <p:spPr>
          <a:xfrm flipV="1">
            <a:off x="3491880" y="3645024"/>
            <a:ext cx="1080120" cy="36004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3"/>
            <a:endCxn id="9" idx="1"/>
          </p:cNvCxnSpPr>
          <p:nvPr/>
        </p:nvCxnSpPr>
        <p:spPr>
          <a:xfrm>
            <a:off x="3491880" y="4005064"/>
            <a:ext cx="1080120" cy="28803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572000" y="4725144"/>
            <a:ext cx="3672408" cy="792088"/>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200" dirty="0" smtClean="0">
                <a:solidFill>
                  <a:schemeClr val="tx2"/>
                </a:solidFill>
              </a:rPr>
              <a:t>＜本人の性格に起因しているものなども含め、項目にはないが介護の手間になっていることなどは記載＞</a:t>
            </a:r>
            <a:endParaRPr kumimoji="1" lang="en-US" altLang="ja-JP" sz="1200" dirty="0" smtClean="0">
              <a:solidFill>
                <a:schemeClr val="tx2"/>
              </a:solidFill>
            </a:endParaRPr>
          </a:p>
        </p:txBody>
      </p:sp>
      <p:sp>
        <p:nvSpPr>
          <p:cNvPr id="15" name="正方形/長方形 14"/>
          <p:cNvSpPr/>
          <p:nvPr/>
        </p:nvSpPr>
        <p:spPr>
          <a:xfrm>
            <a:off x="4572000" y="5589240"/>
            <a:ext cx="3672408" cy="648072"/>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dirty="0" smtClean="0">
                <a:solidFill>
                  <a:schemeClr val="tx2"/>
                </a:solidFill>
              </a:rPr>
              <a:t>＜何も介護の手間がない場合はそのことを記載＞</a:t>
            </a:r>
            <a:endParaRPr lang="en-US" altLang="ja-JP" sz="1200" dirty="0" smtClean="0">
              <a:solidFill>
                <a:schemeClr val="tx2"/>
              </a:solidFill>
            </a:endParaRPr>
          </a:p>
        </p:txBody>
      </p:sp>
      <p:cxnSp>
        <p:nvCxnSpPr>
          <p:cNvPr id="16" name="直線矢印コネクタ 15"/>
          <p:cNvCxnSpPr>
            <a:stCxn id="7" idx="3"/>
            <a:endCxn id="14" idx="1"/>
          </p:cNvCxnSpPr>
          <p:nvPr/>
        </p:nvCxnSpPr>
        <p:spPr>
          <a:xfrm flipV="1">
            <a:off x="3491880" y="5121188"/>
            <a:ext cx="1080120" cy="3240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3"/>
            <a:endCxn id="15" idx="1"/>
          </p:cNvCxnSpPr>
          <p:nvPr/>
        </p:nvCxnSpPr>
        <p:spPr>
          <a:xfrm>
            <a:off x="3491880" y="5445224"/>
            <a:ext cx="1080120" cy="4680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en-US" altLang="ja-JP" dirty="0" smtClean="0"/>
              <a:t>BPSD</a:t>
            </a:r>
            <a:r>
              <a:rPr lang="ja-JP" altLang="en-US" dirty="0" smtClean="0"/>
              <a:t>関連項目は判断が難しい</a:t>
            </a:r>
            <a:endParaRPr lang="en-US" altLang="ja-JP" dirty="0" smtClean="0"/>
          </a:p>
          <a:p>
            <a:pPr lvl="1" eaLnBrk="1" hangingPunct="1">
              <a:lnSpc>
                <a:spcPct val="120000"/>
              </a:lnSpc>
            </a:pPr>
            <a:r>
              <a:rPr lang="ja-JP" altLang="en-US" dirty="0" smtClean="0"/>
              <a:t>調査員に医学的判断は求めない</a:t>
            </a:r>
            <a:endParaRPr lang="en-US" altLang="ja-JP" dirty="0" smtClean="0"/>
          </a:p>
          <a:p>
            <a:pPr lvl="2" eaLnBrk="1" hangingPunct="1">
              <a:lnSpc>
                <a:spcPct val="120000"/>
              </a:lnSpc>
            </a:pPr>
            <a:r>
              <a:rPr lang="ja-JP" altLang="en-US" dirty="0" smtClean="0"/>
              <a:t>「幻視・幻聴」と「作話」の違い</a:t>
            </a:r>
            <a:endParaRPr lang="en-US" altLang="ja-JP" dirty="0" smtClean="0"/>
          </a:p>
          <a:p>
            <a:pPr lvl="2" eaLnBrk="1" hangingPunct="1">
              <a:lnSpc>
                <a:spcPct val="120000"/>
              </a:lnSpc>
            </a:pPr>
            <a:r>
              <a:rPr lang="ja-JP" altLang="en-US" dirty="0" smtClean="0"/>
              <a:t>認知症か他の精神疾患によるものか</a:t>
            </a:r>
            <a:endParaRPr lang="en-US" altLang="ja-JP" dirty="0" smtClean="0"/>
          </a:p>
          <a:p>
            <a:pPr lvl="1" eaLnBrk="1" hangingPunct="1">
              <a:lnSpc>
                <a:spcPct val="120000"/>
              </a:lnSpc>
            </a:pPr>
            <a:r>
              <a:rPr lang="ja-JP" altLang="en-US" dirty="0" smtClean="0"/>
              <a:t>「明らかに周囲の状況と合致しない」の判断</a:t>
            </a:r>
            <a:endParaRPr lang="en-US" altLang="ja-JP" dirty="0" smtClean="0"/>
          </a:p>
          <a:p>
            <a:pPr lvl="2" eaLnBrk="1" hangingPunct="1">
              <a:lnSpc>
                <a:spcPct val="120000"/>
              </a:lnSpc>
            </a:pPr>
            <a:r>
              <a:rPr lang="ja-JP" altLang="en-US" dirty="0" smtClean="0"/>
              <a:t>判断が難しい場合は少なくないが、最終的には、「介護の手間」が重要であることから、選択の有無に関わらず、特記事項の記載が重要。</a:t>
            </a:r>
            <a:endParaRPr lang="en-US" altLang="ja-JP" dirty="0" smtClean="0"/>
          </a:p>
          <a:p>
            <a:pPr lvl="1" eaLnBrk="1" hangingPunct="1">
              <a:lnSpc>
                <a:spcPct val="120000"/>
              </a:lnSpc>
            </a:pPr>
            <a:r>
              <a:rPr lang="ja-JP" altLang="en-US" dirty="0" smtClean="0"/>
              <a:t>専門職以外（家族等）からの聞き取りにはさらに注意が必要。</a:t>
            </a:r>
            <a:endParaRPr lang="en-US" altLang="ja-JP" dirty="0" smtClean="0"/>
          </a:p>
          <a:p>
            <a:pPr lvl="2" eaLnBrk="1" hangingPunct="1">
              <a:lnSpc>
                <a:spcPct val="120000"/>
              </a:lnSpc>
            </a:pPr>
            <a:r>
              <a:rPr lang="ja-JP" altLang="en-US" dirty="0" smtClean="0"/>
              <a:t>聞き取り内容に加え別の行動が発生していないか、一定の聞きなおしなどを行う。</a:t>
            </a:r>
            <a:endParaRPr lang="en-US" altLang="ja-JP" dirty="0" smtClean="0"/>
          </a:p>
          <a:p>
            <a:pPr lvl="2" eaLnBrk="1" hangingPunct="1">
              <a:lnSpc>
                <a:spcPct val="120000"/>
              </a:lnSpc>
            </a:pPr>
            <a:endParaRPr lang="en-US" altLang="ja-JP" dirty="0" smtClean="0"/>
          </a:p>
          <a:p>
            <a:pPr eaLnBrk="1" hangingPunct="1">
              <a:lnSpc>
                <a:spcPct val="120000"/>
              </a:lnSpc>
            </a:pPr>
            <a:r>
              <a:rPr lang="ja-JP" altLang="en-US" dirty="0" smtClean="0"/>
              <a:t>複数選択</a:t>
            </a:r>
          </a:p>
          <a:p>
            <a:pPr lvl="1" eaLnBrk="1" hangingPunct="1">
              <a:lnSpc>
                <a:spcPct val="120000"/>
              </a:lnSpc>
            </a:pPr>
            <a:r>
              <a:rPr lang="ja-JP" altLang="en-US" dirty="0" smtClean="0"/>
              <a:t>申請者に観察された特定の行動が、調査項目上、複数項目にまたがる場合。</a:t>
            </a:r>
          </a:p>
          <a:p>
            <a:pPr lvl="2" eaLnBrk="1" hangingPunct="1">
              <a:lnSpc>
                <a:spcPct val="120000"/>
              </a:lnSpc>
            </a:pPr>
            <a:r>
              <a:rPr lang="ja-JP" altLang="en-US" dirty="0" smtClean="0"/>
              <a:t>例）大声でしつこく同じ作り話を繰り返す。</a:t>
            </a:r>
          </a:p>
          <a:p>
            <a:pPr lvl="2" eaLnBrk="1" hangingPunct="1">
              <a:lnSpc>
                <a:spcPct val="120000"/>
              </a:lnSpc>
            </a:pPr>
            <a:r>
              <a:rPr lang="ja-JP" altLang="en-US" dirty="0" smtClean="0"/>
              <a:t>該当するすべての項目を選択する。</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ja-JP" altLang="en-US" sz="3400" dirty="0" smtClean="0"/>
              <a:t>有無の項目（</a:t>
            </a:r>
            <a:r>
              <a:rPr lang="en-US" altLang="ja-JP" sz="3400" dirty="0" smtClean="0"/>
              <a:t>BPSD</a:t>
            </a:r>
            <a:r>
              <a:rPr lang="ja-JP" altLang="en-US" sz="3400" dirty="0" smtClean="0"/>
              <a:t>関連）で注意すべき点</a:t>
            </a:r>
          </a:p>
        </p:txBody>
      </p:sp>
      <p:sp>
        <p:nvSpPr>
          <p:cNvPr id="35844" name="Rectangle 3"/>
          <p:cNvSpPr>
            <a:spLocks noGrp="1" noChangeArrowheads="1"/>
          </p:cNvSpPr>
          <p:nvPr>
            <p:ph type="body" idx="1"/>
          </p:nvPr>
        </p:nvSpPr>
        <p:spPr>
          <a:xfrm>
            <a:off x="566738" y="1341438"/>
            <a:ext cx="8001000" cy="1943100"/>
          </a:xfrm>
        </p:spPr>
        <p:txBody>
          <a:bodyPr/>
          <a:lstStyle/>
          <a:p>
            <a:pPr eaLnBrk="1" hangingPunct="1">
              <a:lnSpc>
                <a:spcPct val="80000"/>
              </a:lnSpc>
            </a:pPr>
            <a:r>
              <a:rPr lang="ja-JP" altLang="en-US" sz="2600" smtClean="0"/>
              <a:t>軽度者における「隠れ介助」の把握</a:t>
            </a:r>
          </a:p>
          <a:p>
            <a:pPr lvl="1" eaLnBrk="1" hangingPunct="1">
              <a:lnSpc>
                <a:spcPct val="80000"/>
              </a:lnSpc>
            </a:pPr>
            <a:r>
              <a:rPr lang="ja-JP" altLang="en-US" sz="2200" smtClean="0"/>
              <a:t>特に、</a:t>
            </a:r>
            <a:r>
              <a:rPr lang="ja-JP" altLang="en-US" sz="2200" u="sng" smtClean="0"/>
              <a:t>要支援１などの軽度でも</a:t>
            </a:r>
            <a:r>
              <a:rPr lang="ja-JP" altLang="en-US" sz="2200" smtClean="0"/>
              <a:t>、</a:t>
            </a:r>
            <a:r>
              <a:rPr lang="ja-JP" altLang="en-US" sz="2200" u="sng" smtClean="0"/>
              <a:t>「認知症高齢者の日常生活自立度」が</a:t>
            </a:r>
            <a:r>
              <a:rPr lang="en-US" altLang="ja-JP" sz="2200" u="sng" smtClean="0"/>
              <a:t>Ⅱ</a:t>
            </a:r>
            <a:r>
              <a:rPr lang="ja-JP" altLang="en-US" sz="2200" u="sng" smtClean="0"/>
              <a:t>以上のケース</a:t>
            </a:r>
            <a:r>
              <a:rPr lang="ja-JP" altLang="en-US" sz="2200" smtClean="0"/>
              <a:t>では、ＢＰＳＤ関連の行動に係る介護の手間が発生している可能性が高い。</a:t>
            </a:r>
          </a:p>
          <a:p>
            <a:pPr lvl="1" eaLnBrk="1" hangingPunct="1">
              <a:lnSpc>
                <a:spcPct val="80000"/>
              </a:lnSpc>
            </a:pPr>
            <a:r>
              <a:rPr lang="ja-JP" altLang="en-US" sz="2200" smtClean="0"/>
              <a:t>こういった場合でも、</a:t>
            </a:r>
            <a:r>
              <a:rPr lang="ja-JP" altLang="en-US" sz="2200" u="sng" smtClean="0"/>
              <a:t>認定調査員による特記事項が記載されていないことが多い。</a:t>
            </a:r>
          </a:p>
        </p:txBody>
      </p:sp>
      <p:sp>
        <p:nvSpPr>
          <p:cNvPr id="39" name="角丸四角形 38"/>
          <p:cNvSpPr/>
          <p:nvPr/>
        </p:nvSpPr>
        <p:spPr>
          <a:xfrm>
            <a:off x="1882775" y="4267200"/>
            <a:ext cx="1816100" cy="10779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mn-ea"/>
              </a:rPr>
              <a:t>● 定義された行動の</a:t>
            </a:r>
            <a:br>
              <a:rPr lang="ja-JP" altLang="en-US" sz="1200" dirty="0">
                <a:solidFill>
                  <a:schemeClr val="tx1"/>
                </a:solidFill>
                <a:latin typeface="+mn-ea"/>
              </a:rPr>
            </a:br>
            <a:r>
              <a:rPr lang="ja-JP" altLang="en-US" sz="1200" dirty="0">
                <a:solidFill>
                  <a:schemeClr val="tx1"/>
                </a:solidFill>
                <a:latin typeface="+mn-ea"/>
              </a:rPr>
              <a:t>　　発生頻度で選択。</a:t>
            </a:r>
            <a:endParaRPr lang="en-US" altLang="ja-JP" sz="1200" dirty="0">
              <a:solidFill>
                <a:schemeClr val="tx1"/>
              </a:solidFill>
              <a:latin typeface="+mn-ea"/>
            </a:endParaRPr>
          </a:p>
          <a:p>
            <a:pPr>
              <a:defRPr/>
            </a:pPr>
            <a:r>
              <a:rPr lang="ja-JP" altLang="en-US" sz="1200" dirty="0">
                <a:solidFill>
                  <a:schemeClr val="tx1"/>
                </a:solidFill>
                <a:latin typeface="+mn-ea"/>
              </a:rPr>
              <a:t>● 手間は特記事項。</a:t>
            </a:r>
          </a:p>
        </p:txBody>
      </p:sp>
      <p:sp>
        <p:nvSpPr>
          <p:cNvPr id="35846" name="Rectangle 20"/>
          <p:cNvSpPr>
            <a:spLocks noChangeArrowheads="1"/>
          </p:cNvSpPr>
          <p:nvPr/>
        </p:nvSpPr>
        <p:spPr bwMode="auto">
          <a:xfrm>
            <a:off x="3930650" y="5389563"/>
            <a:ext cx="2084388" cy="884237"/>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家族が毎日なだめており、</a:t>
            </a:r>
          </a:p>
          <a:p>
            <a:pPr algn="ctr"/>
            <a:r>
              <a:rPr lang="ja-JP" altLang="en-US" sz="1200">
                <a:latin typeface="Arial" charset="0"/>
                <a:ea typeface="HG創英角ｺﾞｼｯｸUB" pitchFamily="49" charset="-128"/>
              </a:rPr>
              <a:t>手間がかかっている。</a:t>
            </a:r>
          </a:p>
        </p:txBody>
      </p:sp>
      <p:sp>
        <p:nvSpPr>
          <p:cNvPr id="41" name="Rectangle 19"/>
          <p:cNvSpPr>
            <a:spLocks noChangeArrowheads="1"/>
          </p:cNvSpPr>
          <p:nvPr/>
        </p:nvSpPr>
        <p:spPr bwMode="auto">
          <a:xfrm>
            <a:off x="3902075" y="4281488"/>
            <a:ext cx="2151063" cy="900112"/>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感情の不安定さ</a:t>
            </a:r>
            <a:br>
              <a:rPr lang="ja-JP" altLang="en-US" sz="1200" dirty="0">
                <a:latin typeface="Arial" charset="0"/>
                <a:ea typeface="ＭＳ Ｐゴシック" charset="-128"/>
              </a:rPr>
            </a:br>
            <a:r>
              <a:rPr lang="ja-JP" altLang="en-US" sz="1200" dirty="0">
                <a:latin typeface="Arial" charset="0"/>
                <a:ea typeface="ＭＳ Ｐゴシック" charset="-128"/>
              </a:rPr>
              <a:t>が確認できないため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なし</a:t>
            </a:r>
            <a:r>
              <a:rPr lang="ja-JP" altLang="en-US" sz="1200" dirty="0">
                <a:latin typeface="Arial" charset="0"/>
                <a:ea typeface="HG創英角ｺﾞｼｯｸUB" pitchFamily="49" charset="-128"/>
              </a:rPr>
              <a:t>」</a:t>
            </a:r>
            <a:r>
              <a:rPr lang="ja-JP" altLang="en-US" sz="1200" dirty="0">
                <a:latin typeface="Arial" charset="0"/>
                <a:ea typeface="ＭＳ Ｐゴシック" charset="-128"/>
              </a:rPr>
              <a:t>を選択</a:t>
            </a:r>
          </a:p>
        </p:txBody>
      </p:sp>
      <p:sp>
        <p:nvSpPr>
          <p:cNvPr id="35848" name="Rectangle 12"/>
          <p:cNvSpPr>
            <a:spLocks noChangeArrowheads="1"/>
          </p:cNvSpPr>
          <p:nvPr/>
        </p:nvSpPr>
        <p:spPr bwMode="auto">
          <a:xfrm>
            <a:off x="150813" y="4579938"/>
            <a:ext cx="1657350" cy="1284287"/>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「死にたいわ」と毎日</a:t>
            </a:r>
            <a:br>
              <a:rPr lang="ja-JP" altLang="en-US" sz="1200">
                <a:latin typeface="Arial" charset="0"/>
              </a:rPr>
            </a:br>
            <a:r>
              <a:rPr lang="ja-JP" altLang="en-US" sz="1200">
                <a:latin typeface="Arial" charset="0"/>
              </a:rPr>
              <a:t>　　いうが、感情不安定</a:t>
            </a:r>
          </a:p>
          <a:p>
            <a:r>
              <a:rPr lang="ja-JP" altLang="en-US" sz="1200">
                <a:latin typeface="Arial" charset="0"/>
              </a:rPr>
              <a:t>　　とまではいえない。</a:t>
            </a:r>
          </a:p>
          <a:p>
            <a:r>
              <a:rPr lang="ja-JP" altLang="en-US" sz="1200">
                <a:latin typeface="Arial" charset="0"/>
              </a:rPr>
              <a:t>● 家族がなだめている。</a:t>
            </a:r>
          </a:p>
        </p:txBody>
      </p:sp>
      <p:sp>
        <p:nvSpPr>
          <p:cNvPr id="35849" name="AutoShape 11"/>
          <p:cNvSpPr>
            <a:spLocks noChangeArrowheads="1"/>
          </p:cNvSpPr>
          <p:nvPr/>
        </p:nvSpPr>
        <p:spPr bwMode="auto">
          <a:xfrm>
            <a:off x="336550" y="4067175"/>
            <a:ext cx="1243013" cy="363538"/>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5850" name="AutoShape 14"/>
          <p:cNvSpPr>
            <a:spLocks noChangeArrowheads="1"/>
          </p:cNvSpPr>
          <p:nvPr/>
        </p:nvSpPr>
        <p:spPr bwMode="auto">
          <a:xfrm>
            <a:off x="2173288" y="3887788"/>
            <a:ext cx="1243012" cy="215900"/>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5851" name="AutoShape 16"/>
          <p:cNvSpPr>
            <a:spLocks noChangeArrowheads="1"/>
          </p:cNvSpPr>
          <p:nvPr/>
        </p:nvSpPr>
        <p:spPr bwMode="auto">
          <a:xfrm>
            <a:off x="3749675" y="4464050"/>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5852" name="AutoShape 17"/>
          <p:cNvSpPr>
            <a:spLocks noChangeArrowheads="1"/>
          </p:cNvSpPr>
          <p:nvPr/>
        </p:nvSpPr>
        <p:spPr bwMode="auto">
          <a:xfrm>
            <a:off x="3721100" y="55594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5853" name="AutoShape 26"/>
          <p:cNvSpPr>
            <a:spLocks noChangeArrowheads="1"/>
          </p:cNvSpPr>
          <p:nvPr/>
        </p:nvSpPr>
        <p:spPr bwMode="auto">
          <a:xfrm>
            <a:off x="3948113" y="38417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5854" name="AutoShape 27"/>
          <p:cNvSpPr>
            <a:spLocks noChangeArrowheads="1"/>
          </p:cNvSpPr>
          <p:nvPr/>
        </p:nvSpPr>
        <p:spPr bwMode="auto">
          <a:xfrm>
            <a:off x="3652838" y="5324475"/>
            <a:ext cx="2389187" cy="1003300"/>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9" name="右矢印 48"/>
          <p:cNvSpPr/>
          <p:nvPr/>
        </p:nvSpPr>
        <p:spPr>
          <a:xfrm>
            <a:off x="2130425" y="5495925"/>
            <a:ext cx="1147763" cy="436563"/>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右矢印 49"/>
          <p:cNvSpPr/>
          <p:nvPr/>
        </p:nvSpPr>
        <p:spPr>
          <a:xfrm>
            <a:off x="6105525" y="4518025"/>
            <a:ext cx="522288"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1" name="角丸四角形 50"/>
          <p:cNvSpPr/>
          <p:nvPr/>
        </p:nvSpPr>
        <p:spPr>
          <a:xfrm>
            <a:off x="6678613" y="412432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52" name="角丸四角形 51"/>
          <p:cNvSpPr/>
          <p:nvPr/>
        </p:nvSpPr>
        <p:spPr>
          <a:xfrm>
            <a:off x="8393113" y="4097338"/>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53" name="右矢印 52"/>
          <p:cNvSpPr/>
          <p:nvPr/>
        </p:nvSpPr>
        <p:spPr>
          <a:xfrm>
            <a:off x="7356475" y="4505325"/>
            <a:ext cx="882650"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4" name="曲折矢印 53"/>
          <p:cNvSpPr>
            <a:spLocks noChangeArrowheads="1"/>
          </p:cNvSpPr>
          <p:nvPr/>
        </p:nvSpPr>
        <p:spPr bwMode="auto">
          <a:xfrm rot="5400000" flipH="1">
            <a:off x="6701632" y="4517231"/>
            <a:ext cx="652462" cy="1946275"/>
          </a:xfrm>
          <a:custGeom>
            <a:avLst/>
            <a:gdLst>
              <a:gd name="T0" fmla="*/ 490127 w 653503"/>
              <a:gd name="T1" fmla="*/ 0 h 1945265"/>
              <a:gd name="T2" fmla="*/ 490127 w 653503"/>
              <a:gd name="T3" fmla="*/ 326752 h 1945265"/>
              <a:gd name="T4" fmla="*/ 81688 w 653503"/>
              <a:gd name="T5" fmla="*/ 1945265 h 1945265"/>
              <a:gd name="T6" fmla="*/ 653503 w 653503"/>
              <a:gd name="T7" fmla="*/ 163376 h 1945265"/>
              <a:gd name="T8" fmla="*/ 17694720 60000 65536"/>
              <a:gd name="T9" fmla="*/ 5898240 60000 65536"/>
              <a:gd name="T10" fmla="*/ 5898240 60000 65536"/>
              <a:gd name="T11" fmla="*/ 0 60000 65536"/>
              <a:gd name="T12" fmla="*/ 0 w 653503"/>
              <a:gd name="T13" fmla="*/ 0 h 1945265"/>
              <a:gd name="T14" fmla="*/ 653503 w 653503"/>
              <a:gd name="T15" fmla="*/ 1945265 h 1945265"/>
            </a:gdLst>
            <a:ahLst/>
            <a:cxnLst>
              <a:cxn ang="T8">
                <a:pos x="T0" y="T1"/>
              </a:cxn>
              <a:cxn ang="T9">
                <a:pos x="T2" y="T3"/>
              </a:cxn>
              <a:cxn ang="T10">
                <a:pos x="T4" y="T5"/>
              </a:cxn>
              <a:cxn ang="T11">
                <a:pos x="T6" y="T7"/>
              </a:cxn>
            </a:cxnLst>
            <a:rect l="T12" t="T13" r="T14" b="T15"/>
            <a:pathLst>
              <a:path w="653503" h="1945265">
                <a:moveTo>
                  <a:pt x="0" y="194526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194526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5" name="フローチャート : 代替処理 54"/>
          <p:cNvSpPr/>
          <p:nvPr/>
        </p:nvSpPr>
        <p:spPr>
          <a:xfrm>
            <a:off x="6784975" y="5546725"/>
            <a:ext cx="388938"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6" name="フローチャート : 代替処理 55"/>
          <p:cNvSpPr>
            <a:spLocks noChangeArrowheads="1"/>
          </p:cNvSpPr>
          <p:nvPr/>
        </p:nvSpPr>
        <p:spPr bwMode="auto">
          <a:xfrm>
            <a:off x="3779838" y="6453188"/>
            <a:ext cx="2759075" cy="404812"/>
          </a:xfrm>
          <a:prstGeom prst="flowChartAlternateProcess">
            <a:avLst/>
          </a:prstGeom>
          <a:solidFill>
            <a:schemeClr val="bg1"/>
          </a:solidFill>
          <a:ln w="25400" algn="ctr">
            <a:noFill/>
            <a:miter lim="800000"/>
            <a:headEnd/>
            <a:tailEnd/>
          </a:ln>
        </p:spPr>
        <p:txBody>
          <a:bodyPr anchor="ctr"/>
          <a:lstStyle/>
          <a:p>
            <a:pPr algn="ctr">
              <a:defRPr/>
            </a:pPr>
            <a:r>
              <a:rPr lang="ja-JP" altLang="en-US" sz="1400" b="1" dirty="0">
                <a:solidFill>
                  <a:srgbClr val="FF0000"/>
                </a:solidFill>
                <a:latin typeface="+mn-lt"/>
                <a:ea typeface="+mn-ea"/>
              </a:rPr>
              <a:t>記載されていない場合が多い</a:t>
            </a:r>
          </a:p>
        </p:txBody>
      </p:sp>
      <p:sp>
        <p:nvSpPr>
          <p:cNvPr id="57" name="フローチャート : 代替処理 56"/>
          <p:cNvSpPr/>
          <p:nvPr/>
        </p:nvSpPr>
        <p:spPr>
          <a:xfrm>
            <a:off x="7159625" y="59261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5864" name="Rectangle 13"/>
          <p:cNvSpPr>
            <a:spLocks noChangeArrowheads="1"/>
          </p:cNvSpPr>
          <p:nvPr/>
        </p:nvSpPr>
        <p:spPr bwMode="auto">
          <a:xfrm>
            <a:off x="1989138" y="4078288"/>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59" name="角丸四角形 58"/>
          <p:cNvSpPr/>
          <p:nvPr/>
        </p:nvSpPr>
        <p:spPr>
          <a:xfrm>
            <a:off x="200025" y="3359150"/>
            <a:ext cx="2379663" cy="417513"/>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4-3</a:t>
            </a:r>
            <a:r>
              <a:rPr lang="ja-JP" altLang="en-US" sz="1400" b="1" dirty="0">
                <a:solidFill>
                  <a:schemeClr val="tx1"/>
                </a:solidFill>
              </a:rPr>
              <a:t>　感情不安定」の例 </a:t>
            </a:r>
            <a:endParaRPr lang="en-US" altLang="ja-JP" sz="1400" b="1"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sz="4200" dirty="0" smtClean="0"/>
              <a:t>特別な医療</a:t>
            </a:r>
          </a:p>
        </p:txBody>
      </p:sp>
      <p:sp>
        <p:nvSpPr>
          <p:cNvPr id="38915"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ja-JP" altLang="en-US" sz="2600" dirty="0" smtClean="0"/>
              <a:t>「特別な医療」における選択の三原則</a:t>
            </a:r>
          </a:p>
          <a:p>
            <a:pPr lvl="1" eaLnBrk="1" hangingPunct="1">
              <a:lnSpc>
                <a:spcPct val="120000"/>
              </a:lnSpc>
            </a:pPr>
            <a:r>
              <a:rPr lang="ja-JP" altLang="en-US" sz="2200" dirty="0" smtClean="0"/>
              <a:t>医師、または医師の指示に基づき看護師等によって実施される医療行為に限定される（家族等は含まない）</a:t>
            </a:r>
            <a:endParaRPr lang="en-US" altLang="ja-JP" sz="2200" dirty="0" smtClean="0"/>
          </a:p>
          <a:p>
            <a:pPr lvl="2" eaLnBrk="1" hangingPunct="1">
              <a:lnSpc>
                <a:spcPct val="120000"/>
              </a:lnSpc>
            </a:pPr>
            <a:r>
              <a:rPr lang="ja-JP" altLang="en-US" sz="1600" dirty="0" smtClean="0"/>
              <a:t>家族、介護職種の行う類似の行為は含まないが、「７．気管切開の処置」における開口部からの喀痰吸引（気管カニューレ内部の喀痰吸引に限る）及び「９．経管栄養」については、必要な研修を修了した介護職種が医師の指示の下に行う行為も含まれる。</a:t>
            </a:r>
            <a:endParaRPr lang="en-US" altLang="ja-JP" sz="1600" dirty="0" smtClean="0"/>
          </a:p>
          <a:p>
            <a:pPr lvl="1" eaLnBrk="1" hangingPunct="1">
              <a:lnSpc>
                <a:spcPct val="120000"/>
              </a:lnSpc>
            </a:pPr>
            <a:endParaRPr lang="ja-JP" altLang="en-US" sz="2200" dirty="0" smtClean="0"/>
          </a:p>
          <a:p>
            <a:pPr lvl="1" eaLnBrk="1" hangingPunct="1">
              <a:lnSpc>
                <a:spcPct val="120000"/>
              </a:lnSpc>
            </a:pPr>
            <a:r>
              <a:rPr lang="en-US" altLang="ja-JP" sz="2200" dirty="0" smtClean="0"/>
              <a:t>14</a:t>
            </a:r>
            <a:r>
              <a:rPr lang="ja-JP" altLang="en-US" sz="2200" dirty="0" smtClean="0"/>
              <a:t>日以内に実施されたものであること</a:t>
            </a:r>
            <a:endParaRPr lang="en-US" altLang="ja-JP" sz="2200" dirty="0" smtClean="0"/>
          </a:p>
          <a:p>
            <a:pPr lvl="2" eaLnBrk="1" hangingPunct="1">
              <a:lnSpc>
                <a:spcPct val="120000"/>
              </a:lnSpc>
            </a:pPr>
            <a:r>
              <a:rPr lang="ja-JP" altLang="en-US" sz="1900" dirty="0" smtClean="0"/>
              <a:t>「</a:t>
            </a:r>
            <a:r>
              <a:rPr lang="en-US" altLang="ja-JP" sz="1900" dirty="0" smtClean="0"/>
              <a:t>15</a:t>
            </a:r>
            <a:r>
              <a:rPr lang="ja-JP" altLang="en-US" sz="1900" dirty="0" smtClean="0"/>
              <a:t>日前の実施」をどう考えるか？</a:t>
            </a:r>
            <a:endParaRPr lang="en-US" altLang="ja-JP" sz="1900" dirty="0" smtClean="0"/>
          </a:p>
          <a:p>
            <a:pPr lvl="2" eaLnBrk="1" hangingPunct="1">
              <a:lnSpc>
                <a:spcPct val="120000"/>
              </a:lnSpc>
            </a:pPr>
            <a:endParaRPr lang="ja-JP" altLang="en-US" sz="1900" dirty="0" smtClean="0"/>
          </a:p>
          <a:p>
            <a:pPr lvl="1" eaLnBrk="1" hangingPunct="1">
              <a:lnSpc>
                <a:spcPct val="120000"/>
              </a:lnSpc>
            </a:pPr>
            <a:r>
              <a:rPr lang="ja-JP" altLang="en-US" sz="2200" dirty="0" smtClean="0"/>
              <a:t>急性期対応でないこと（継続的に行われているもの）</a:t>
            </a:r>
            <a:endParaRPr lang="en-US" altLang="ja-JP" sz="2200" dirty="0" smtClean="0"/>
          </a:p>
          <a:p>
            <a:pPr lvl="2" eaLnBrk="1" hangingPunct="1">
              <a:lnSpc>
                <a:spcPct val="120000"/>
              </a:lnSpc>
            </a:pPr>
            <a:r>
              <a:rPr lang="ja-JP" altLang="en-US" sz="1900" dirty="0" smtClean="0"/>
              <a:t>急性期対応かどうかの判断ができない場合：開始時期や終了予定時期なども含め可能な限り客観的な情報を聞き取りで把握（医学的判断はしない）。</a:t>
            </a:r>
          </a:p>
          <a:p>
            <a:pPr lvl="1" eaLnBrk="1" hangingPunct="1">
              <a:lnSpc>
                <a:spcPct val="120000"/>
              </a:lnSpc>
            </a:pPr>
            <a:endParaRPr lang="ja-JP" altLang="en-US" sz="2200" dirty="0" smtClean="0"/>
          </a:p>
          <a:p>
            <a:pPr eaLnBrk="1" hangingPunct="1">
              <a:lnSpc>
                <a:spcPct val="120000"/>
              </a:lnSpc>
            </a:pPr>
            <a:r>
              <a:rPr lang="ja-JP" altLang="en-US" sz="2600" dirty="0" smtClean="0"/>
              <a:t>誤った選択は、「要介護認定等基準時間」に大きな影響を与える。</a:t>
            </a:r>
          </a:p>
          <a:p>
            <a:pPr lvl="1" eaLnBrk="1" hangingPunct="1">
              <a:lnSpc>
                <a:spcPct val="120000"/>
              </a:lnSpc>
            </a:pPr>
            <a:r>
              <a:rPr lang="ja-JP" altLang="en-US" sz="2200" dirty="0" smtClean="0"/>
              <a:t>特別な医療は加算方式のため、「選択」をするだけで一次判定の要介護度が大幅に変化することがある。</a:t>
            </a:r>
          </a:p>
          <a:p>
            <a:pPr lvl="1" eaLnBrk="1" hangingPunct="1">
              <a:lnSpc>
                <a:spcPct val="120000"/>
              </a:lnSpc>
            </a:pPr>
            <a:r>
              <a:rPr lang="ja-JP" altLang="en-US" sz="2200" dirty="0" smtClean="0"/>
              <a:t>判断に迷うものは、介護認定審査会の「一次判定の修正・確定」の手順において判断される。</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能 力</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身体の能力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1</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10</a:t>
                      </a:r>
                      <a:r>
                        <a:rPr kumimoji="0" lang="ja-JP" altLang="en-US" sz="13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認知の能力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3</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8</a:t>
                      </a:r>
                      <a:r>
                        <a:rPr kumimoji="0" lang="ja-JP" altLang="en-US" sz="1300" u="none" strike="noStrike" cap="none" normalizeH="0" baseline="0" dirty="0" smtClean="0">
                          <a:ln>
                            <a:noFill/>
                          </a:ln>
                          <a:solidFill>
                            <a:schemeClr val="tx1"/>
                          </a:solidFill>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試行による</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日頃の状況</a:t>
                      </a:r>
                      <a:br>
                        <a:rPr kumimoji="0" lang="ja-JP" altLang="en-US"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選択根拠・試行結果</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tx1"/>
                          </a:solidFill>
                          <a:effectLst/>
                        </a:rPr>
                        <a:t>実際に行ってもらった状況と日頃の状況が異なる場合</a:t>
                      </a:r>
                      <a:endParaRPr kumimoji="0" lang="en-US" altLang="ja-JP" sz="12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tx1"/>
                          </a:solidFill>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「実際に行われている介助が不適切な場合」</a:t>
                      </a:r>
                      <a:endParaRPr kumimoji="0" lang="ja-JP" altLang="en-US"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選択と特記事項の基準が異なる点に留意</a:t>
                      </a:r>
                      <a:endParaRPr kumimoji="0" lang="en-US" altLang="ja-JP" sz="14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定義以外で手間のかかる類似の行動等がある場合</a:t>
                      </a:r>
                      <a:r>
                        <a:rPr kumimoji="0" lang="en-US" altLang="ja-JP" sz="1050" b="1" u="none" strike="noStrike" cap="none" normalizeH="0" baseline="0" dirty="0" smtClean="0">
                          <a:ln>
                            <a:noFill/>
                          </a:ln>
                          <a:solidFill>
                            <a:schemeClr val="tx1"/>
                          </a:solidFill>
                          <a:effectLst/>
                        </a:rPr>
                        <a:t>(BPSD)※</a:t>
                      </a:r>
                      <a:endParaRPr kumimoji="0" lang="en-US" altLang="ja-JP"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4787" name="Rectangle 3"/>
          <p:cNvSpPr>
            <a:spLocks noGrp="1" noChangeArrowheads="1"/>
          </p:cNvSpPr>
          <p:nvPr>
            <p:ph type="title" idx="4294967295"/>
          </p:nvPr>
        </p:nvSpPr>
        <p:spPr>
          <a:xfrm>
            <a:off x="611560" y="451644"/>
            <a:ext cx="8669215" cy="673100"/>
          </a:xfrm>
        </p:spPr>
        <p:txBody>
          <a:bodyPr/>
          <a:lstStyle/>
          <a:p>
            <a:pPr eaLnBrk="1" hangingPunct="1">
              <a:lnSpc>
                <a:spcPct val="110000"/>
              </a:lnSpc>
              <a:defRPr/>
            </a:pPr>
            <a:r>
              <a:rPr lang="ja-JP" altLang="en-US" sz="3400" dirty="0" smtClean="0"/>
              <a:t>能力向上研修会のカリキュラム</a:t>
            </a:r>
            <a:endParaRPr lang="en-US" altLang="ja-JP" sz="3400" dirty="0" smtClean="0"/>
          </a:p>
        </p:txBody>
      </p:sp>
      <p:sp>
        <p:nvSpPr>
          <p:cNvPr id="20" name="正方形/長方形 19"/>
          <p:cNvSpPr/>
          <p:nvPr/>
        </p:nvSpPr>
        <p:spPr>
          <a:xfrm>
            <a:off x="583223" y="1778920"/>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1" name="正方形/長方形 20"/>
          <p:cNvSpPr/>
          <p:nvPr/>
        </p:nvSpPr>
        <p:spPr>
          <a:xfrm>
            <a:off x="4836593" y="3212976"/>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1200" b="1" spc="50" dirty="0">
              <a:ln w="11430"/>
              <a:solidFill>
                <a:srgbClr val="000000"/>
              </a:solidFill>
              <a:effectLst>
                <a:outerShdw blurRad="76200" dist="50800" dir="5400000" algn="tl" rotWithShape="0">
                  <a:srgbClr val="000000">
                    <a:alpha val="65000"/>
                  </a:srgbClr>
                </a:outerShdw>
              </a:effectLst>
            </a:endParaRPr>
          </a:p>
        </p:txBody>
      </p:sp>
      <p:sp>
        <p:nvSpPr>
          <p:cNvPr id="22" name="正方形/長方形 21"/>
          <p:cNvSpPr/>
          <p:nvPr/>
        </p:nvSpPr>
        <p:spPr>
          <a:xfrm>
            <a:off x="583223" y="3316720"/>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61DC8"/>
                </a:solidFill>
                <a:effectLst>
                  <a:outerShdw blurRad="76200" dist="50800" dir="5400000" algn="tl" rotWithShape="0">
                    <a:srgbClr val="000000">
                      <a:alpha val="65000"/>
                    </a:srgbClr>
                  </a:outerShdw>
                </a:effectLst>
              </a:rPr>
              <a:t/>
            </a:r>
            <a:br>
              <a:rPr kumimoji="1" lang="en-US" altLang="ja-JP" b="1" spc="50" dirty="0" smtClean="0">
                <a:ln w="11430"/>
                <a:solidFill>
                  <a:srgbClr val="061DC8"/>
                </a:solidFill>
                <a:effectLst>
                  <a:outerShdw blurRad="76200" dist="50800" dir="5400000" algn="tl" rotWithShape="0">
                    <a:srgbClr val="000000">
                      <a:alpha val="65000"/>
                    </a:srgbClr>
                  </a:outerShdw>
                </a:effectLst>
              </a:rPr>
            </a:br>
            <a:endParaRPr kumimoji="1" lang="ja-JP" altLang="en-US" b="1" spc="50" dirty="0" smtClean="0">
              <a:ln w="11430"/>
              <a:solidFill>
                <a:srgbClr val="061DC8"/>
              </a:solidFill>
              <a:effectLst>
                <a:outerShdw blurRad="76200" dist="50800" dir="5400000" algn="tl" rotWithShape="0">
                  <a:srgbClr val="000000">
                    <a:alpha val="65000"/>
                  </a:srgbClr>
                </a:outerShdw>
              </a:effectLst>
            </a:endParaRPr>
          </a:p>
        </p:txBody>
      </p:sp>
      <p:sp>
        <p:nvSpPr>
          <p:cNvPr id="23" name="正方形/長方形 22"/>
          <p:cNvSpPr/>
          <p:nvPr/>
        </p:nvSpPr>
        <p:spPr>
          <a:xfrm>
            <a:off x="4860032" y="1772816"/>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2000" b="1" spc="50" dirty="0">
              <a:ln w="11430"/>
              <a:solidFill>
                <a:srgbClr val="000000"/>
              </a:solidFill>
              <a:effectLst>
                <a:outerShdw blurRad="76200" dist="50800" dir="5400000" algn="tl" rotWithShape="0">
                  <a:srgbClr val="000000">
                    <a:alpha val="65000"/>
                  </a:srgbClr>
                </a:outerShdw>
              </a:effectLst>
            </a:endParaRPr>
          </a:p>
        </p:txBody>
      </p:sp>
      <p:sp>
        <p:nvSpPr>
          <p:cNvPr id="24" name="正方形/長方形 23"/>
          <p:cNvSpPr/>
          <p:nvPr/>
        </p:nvSpPr>
        <p:spPr>
          <a:xfrm>
            <a:off x="583223" y="4784954"/>
            <a:ext cx="4055246" cy="1596373"/>
          </a:xfrm>
          <a:prstGeom prst="rect">
            <a:avLst/>
          </a:prstGeom>
          <a:solidFill>
            <a:srgbClr val="CCDAE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00000"/>
                </a:solidFill>
                <a:effectLst>
                  <a:outerShdw blurRad="76200" dist="50800" dir="5400000" algn="tl" rotWithShape="0">
                    <a:srgbClr val="000000">
                      <a:alpha val="65000"/>
                    </a:srgbClr>
                  </a:outerShdw>
                </a:effectLst>
              </a:rPr>
              <a:t/>
            </a:r>
            <a:br>
              <a:rPr kumimoji="1" lang="en-US" altLang="ja-JP" b="1" spc="50" dirty="0" smtClean="0">
                <a:ln w="11430"/>
                <a:solidFill>
                  <a:srgbClr val="000000"/>
                </a:solidFill>
                <a:effectLst>
                  <a:outerShdw blurRad="76200" dist="50800" dir="5400000" algn="tl" rotWithShape="0">
                    <a:srgbClr val="000000">
                      <a:alpha val="65000"/>
                    </a:srgbClr>
                  </a:outerShdw>
                </a:effectLst>
              </a:rPr>
            </a:b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5" name="正方形/長方形 24"/>
          <p:cNvSpPr/>
          <p:nvPr/>
        </p:nvSpPr>
        <p:spPr>
          <a:xfrm>
            <a:off x="4836593" y="4784955"/>
            <a:ext cx="4055246" cy="1596373"/>
          </a:xfrm>
          <a:prstGeom prst="rect">
            <a:avLst/>
          </a:prstGeom>
          <a:solidFill>
            <a:srgbClr val="FFFFC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6" name="角丸四角形 25"/>
          <p:cNvSpPr/>
          <p:nvPr/>
        </p:nvSpPr>
        <p:spPr>
          <a:xfrm>
            <a:off x="5580112" y="4892968"/>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7" name="角丸四角形 26"/>
          <p:cNvSpPr/>
          <p:nvPr/>
        </p:nvSpPr>
        <p:spPr>
          <a:xfrm>
            <a:off x="652395" y="3423486"/>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8" name="角丸四角形 27"/>
          <p:cNvSpPr/>
          <p:nvPr/>
        </p:nvSpPr>
        <p:spPr>
          <a:xfrm>
            <a:off x="1273944" y="344117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9" name="角丸四角形 28"/>
          <p:cNvSpPr/>
          <p:nvPr/>
        </p:nvSpPr>
        <p:spPr>
          <a:xfrm>
            <a:off x="4961020" y="188350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0" name="角丸四角形 29"/>
          <p:cNvSpPr/>
          <p:nvPr/>
        </p:nvSpPr>
        <p:spPr>
          <a:xfrm>
            <a:off x="5603551" y="188350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1" name="角丸四角形 30"/>
          <p:cNvSpPr/>
          <p:nvPr/>
        </p:nvSpPr>
        <p:spPr>
          <a:xfrm>
            <a:off x="652395" y="1869105"/>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2" name="角丸四角形 31"/>
          <p:cNvSpPr/>
          <p:nvPr/>
        </p:nvSpPr>
        <p:spPr>
          <a:xfrm>
            <a:off x="4937581" y="330316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6" name="角丸四角形 35"/>
          <p:cNvSpPr/>
          <p:nvPr/>
        </p:nvSpPr>
        <p:spPr>
          <a:xfrm>
            <a:off x="652395" y="488605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7" name="角丸四角形 36"/>
          <p:cNvSpPr/>
          <p:nvPr/>
        </p:nvSpPr>
        <p:spPr>
          <a:xfrm>
            <a:off x="1273944" y="488605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9" name="テキスト ボックス 38"/>
          <p:cNvSpPr txBox="1"/>
          <p:nvPr/>
        </p:nvSpPr>
        <p:spPr>
          <a:xfrm>
            <a:off x="1547664" y="1811616"/>
            <a:ext cx="2909771"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認定調査の基本的な考え方</a:t>
            </a:r>
            <a:endParaRPr kumimoji="1" lang="ja-JP" altLang="en-US" sz="1800" dirty="0">
              <a:solidFill>
                <a:srgbClr val="000000"/>
              </a:solidFill>
              <a:latin typeface="+mn-ea"/>
              <a:ea typeface="+mn-ea"/>
            </a:endParaRPr>
          </a:p>
        </p:txBody>
      </p:sp>
      <p:sp>
        <p:nvSpPr>
          <p:cNvPr id="40" name="テキスト ボックス 39"/>
          <p:cNvSpPr txBox="1"/>
          <p:nvPr/>
        </p:nvSpPr>
        <p:spPr>
          <a:xfrm>
            <a:off x="5585164" y="3229413"/>
            <a:ext cx="3307316"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認定調査項目のポイントと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疑義への対応</a:t>
            </a:r>
            <a:endParaRPr kumimoji="1" lang="ja-JP" altLang="en-US" sz="1800" dirty="0">
              <a:solidFill>
                <a:srgbClr val="000000"/>
              </a:solidFill>
              <a:latin typeface="+mn-ea"/>
              <a:ea typeface="+mn-ea"/>
            </a:endParaRPr>
          </a:p>
        </p:txBody>
      </p:sp>
      <p:sp>
        <p:nvSpPr>
          <p:cNvPr id="41" name="テキスト ボックス 40"/>
          <p:cNvSpPr txBox="1"/>
          <p:nvPr/>
        </p:nvSpPr>
        <p:spPr>
          <a:xfrm>
            <a:off x="1922042" y="3386055"/>
            <a:ext cx="2577950" cy="338554"/>
          </a:xfrm>
          <a:prstGeom prst="rect">
            <a:avLst/>
          </a:prstGeom>
          <a:noFill/>
        </p:spPr>
        <p:txBody>
          <a:bodyPr wrap="none" rtlCol="0">
            <a:spAutoFit/>
          </a:bodyPr>
          <a:lstStyle/>
          <a:p>
            <a:pPr algn="l">
              <a:spcBef>
                <a:spcPct val="0"/>
              </a:spcBef>
              <a:buFontTx/>
              <a:buNone/>
            </a:pPr>
            <a:r>
              <a:rPr kumimoji="1" lang="ja-JP" altLang="en-US" dirty="0" smtClean="0">
                <a:solidFill>
                  <a:srgbClr val="000000"/>
                </a:solidFill>
                <a:latin typeface="+mn-ea"/>
                <a:ea typeface="+mn-ea"/>
              </a:rPr>
              <a:t>一次判定ソフトのメカニズム</a:t>
            </a:r>
            <a:endParaRPr kumimoji="1" lang="ja-JP" altLang="en-US" dirty="0">
              <a:solidFill>
                <a:srgbClr val="000000"/>
              </a:solidFill>
              <a:latin typeface="+mn-ea"/>
              <a:ea typeface="+mn-ea"/>
            </a:endParaRPr>
          </a:p>
        </p:txBody>
      </p:sp>
      <p:sp>
        <p:nvSpPr>
          <p:cNvPr id="42" name="テキスト ボックス 41"/>
          <p:cNvSpPr txBox="1"/>
          <p:nvPr/>
        </p:nvSpPr>
        <p:spPr>
          <a:xfrm>
            <a:off x="6323631" y="1847498"/>
            <a:ext cx="2419252"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業務分析データの解釈</a:t>
            </a:r>
            <a:endParaRPr kumimoji="1" lang="ja-JP" altLang="en-US" sz="1800" dirty="0">
              <a:solidFill>
                <a:srgbClr val="000000"/>
              </a:solidFill>
              <a:latin typeface="+mn-ea"/>
              <a:ea typeface="+mn-ea"/>
            </a:endParaRPr>
          </a:p>
        </p:txBody>
      </p:sp>
      <p:sp>
        <p:nvSpPr>
          <p:cNvPr id="43" name="テキスト ボックス 42"/>
          <p:cNvSpPr txBox="1"/>
          <p:nvPr/>
        </p:nvSpPr>
        <p:spPr>
          <a:xfrm>
            <a:off x="1823878" y="4838963"/>
            <a:ext cx="2892138"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介護認定審査会と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特記事項の書き方</a:t>
            </a:r>
            <a:endParaRPr kumimoji="1" lang="ja-JP" altLang="en-US" sz="1800" dirty="0">
              <a:solidFill>
                <a:srgbClr val="000000"/>
              </a:solidFill>
              <a:latin typeface="+mn-ea"/>
              <a:ea typeface="+mn-ea"/>
            </a:endParaRPr>
          </a:p>
        </p:txBody>
      </p:sp>
      <p:sp>
        <p:nvSpPr>
          <p:cNvPr id="44" name="テキスト ボックス 43"/>
          <p:cNvSpPr txBox="1"/>
          <p:nvPr/>
        </p:nvSpPr>
        <p:spPr>
          <a:xfrm>
            <a:off x="6100786" y="4844972"/>
            <a:ext cx="2853666"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認定調査の適正化プロセス</a:t>
            </a:r>
            <a:endParaRPr kumimoji="1" lang="ja-JP" altLang="en-US" sz="1800" dirty="0">
              <a:solidFill>
                <a:srgbClr val="000000"/>
              </a:solidFill>
              <a:latin typeface="+mn-ea"/>
              <a:ea typeface="+mn-ea"/>
            </a:endParaRPr>
          </a:p>
        </p:txBody>
      </p:sp>
      <p:sp>
        <p:nvSpPr>
          <p:cNvPr id="45" name="テキスト ボックス 44"/>
          <p:cNvSpPr txBox="1"/>
          <p:nvPr/>
        </p:nvSpPr>
        <p:spPr>
          <a:xfrm>
            <a:off x="649944" y="2453987"/>
            <a:ext cx="3888822" cy="830997"/>
          </a:xfrm>
          <a:prstGeom prst="rect">
            <a:avLst/>
          </a:prstGeom>
          <a:noFill/>
        </p:spPr>
        <p:txBody>
          <a:bodyPr wrap="square" rtlCol="0">
            <a:spAutoFit/>
          </a:bodyPr>
          <a:lstStyle/>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３つの評価軸の考え方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基本調査の選択における留意点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特記事項の役割</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8" name="テキスト ボックス 47"/>
          <p:cNvSpPr txBox="1"/>
          <p:nvPr/>
        </p:nvSpPr>
        <p:spPr>
          <a:xfrm>
            <a:off x="4904344" y="3806743"/>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基本調査の</a:t>
            </a:r>
            <a:r>
              <a:rPr kumimoji="1" lang="ja-JP" altLang="en-US" dirty="0" smtClean="0">
                <a:solidFill>
                  <a:srgbClr val="000000"/>
                </a:solidFill>
                <a:latin typeface="HGP創英角ｺﾞｼｯｸUB" pitchFamily="50" charset="-128"/>
                <a:ea typeface="HGP創英角ｺﾞｼｯｸUB" pitchFamily="50" charset="-128"/>
              </a:rPr>
              <a:t>選択における</a:t>
            </a:r>
            <a:r>
              <a:rPr lang="ja-JP" altLang="en-US" dirty="0" smtClean="0">
                <a:solidFill>
                  <a:srgbClr val="000000"/>
                </a:solidFill>
                <a:latin typeface="HGP創英角ｺﾞｼｯｸUB" pitchFamily="50" charset="-128"/>
                <a:ea typeface="HGP創英角ｺﾞｼｯｸUB" pitchFamily="50" charset="-128"/>
              </a:rPr>
              <a:t>よくある間違いと正しい考え方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調査員からの疑義への対応方法</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9" name="テキスト ボックス 48"/>
          <p:cNvSpPr txBox="1"/>
          <p:nvPr/>
        </p:nvSpPr>
        <p:spPr>
          <a:xfrm>
            <a:off x="649944" y="3838428"/>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一次判定ソフトの仕組み</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状態像と介護の手間の関係</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樹形モデルに影響を与えやすい項目</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0" name="テキスト ボックス 49"/>
          <p:cNvSpPr txBox="1"/>
          <p:nvPr/>
        </p:nvSpPr>
        <p:spPr>
          <a:xfrm>
            <a:off x="649944" y="5517232"/>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審査会での特記事項の使われ方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特記事項に記載すべき情報</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特記事項の書き方のポイント</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1" name="テキスト ボックス 50"/>
          <p:cNvSpPr txBox="1"/>
          <p:nvPr/>
        </p:nvSpPr>
        <p:spPr>
          <a:xfrm>
            <a:off x="4927783" y="2309971"/>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業務分析データの読み方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基本調査の選択における</a:t>
            </a:r>
            <a:r>
              <a:rPr kumimoji="1" lang="ja-JP" altLang="en-US" dirty="0" smtClean="0">
                <a:solidFill>
                  <a:srgbClr val="000000"/>
                </a:solidFill>
                <a:latin typeface="HGP創英角ｺﾞｼｯｸUB" pitchFamily="50" charset="-128"/>
                <a:ea typeface="HGP創英角ｺﾞｼｯｸUB" pitchFamily="50" charset="-128"/>
              </a:rPr>
              <a:t>課題の把握方法</a:t>
            </a:r>
            <a:r>
              <a:rPr lang="ja-JP" altLang="en-US" dirty="0" smtClean="0">
                <a:solidFill>
                  <a:srgbClr val="000000"/>
                </a:solidFill>
                <a:latin typeface="HGP創英角ｺﾞｼｯｸUB" pitchFamily="50" charset="-128"/>
                <a:ea typeface="HGP創英角ｺﾞｼｯｸUB" pitchFamily="50" charset="-128"/>
              </a:rPr>
              <a:t>、留意点</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5" name="テキスト ボックス 34"/>
          <p:cNvSpPr txBox="1"/>
          <p:nvPr/>
        </p:nvSpPr>
        <p:spPr>
          <a:xfrm>
            <a:off x="4904344" y="5478324"/>
            <a:ext cx="3888822" cy="830997"/>
          </a:xfrm>
          <a:prstGeom prst="rect">
            <a:avLst/>
          </a:prstGeom>
          <a:noFill/>
        </p:spPr>
        <p:txBody>
          <a:bodyPr wrap="square" rtlCol="0">
            <a:spAutoFit/>
          </a:bodyPr>
          <a:lstStyle/>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研修終了後に実施すること</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適正化に向けた取組方法の例</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適正化プランニング</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8" name="角丸四角形 37"/>
          <p:cNvSpPr/>
          <p:nvPr/>
        </p:nvSpPr>
        <p:spPr>
          <a:xfrm>
            <a:off x="4937581" y="4892968"/>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55" name="正方形/長方形 54"/>
          <p:cNvSpPr/>
          <p:nvPr/>
        </p:nvSpPr>
        <p:spPr bwMode="auto">
          <a:xfrm>
            <a:off x="617099"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＜１</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
        <p:nvSpPr>
          <p:cNvPr id="56" name="正方形/長方形 55"/>
          <p:cNvSpPr/>
          <p:nvPr/>
        </p:nvSpPr>
        <p:spPr bwMode="auto">
          <a:xfrm>
            <a:off x="4845480"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＜２</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26</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基本原則</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「ものさし」は「介護の手間」</a:t>
            </a:r>
          </a:p>
        </p:txBody>
      </p:sp>
      <p:sp>
        <p:nvSpPr>
          <p:cNvPr id="20" name="AutoShape 44"/>
          <p:cNvSpPr>
            <a:spLocks noChangeArrowheads="1"/>
          </p:cNvSpPr>
          <p:nvPr/>
        </p:nvSpPr>
        <p:spPr bwMode="auto">
          <a:xfrm>
            <a:off x="1165225" y="359176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9900"/>
          </a:solidFill>
          <a:ln w="28575" algn="ctr">
            <a:noFill/>
            <a:miter lim="800000"/>
            <a:headEnd/>
            <a:tailEnd/>
          </a:ln>
        </p:spPr>
        <p:txBody>
          <a:bodyPr wrap="none" anchor="ctr"/>
          <a:lstStyle/>
          <a:p>
            <a:endParaRPr lang="ja-JP" altLang="en-US"/>
          </a:p>
        </p:txBody>
      </p:sp>
      <p:sp>
        <p:nvSpPr>
          <p:cNvPr id="24" name="AutoShape 45"/>
          <p:cNvSpPr>
            <a:spLocks noChangeArrowheads="1"/>
          </p:cNvSpPr>
          <p:nvPr/>
        </p:nvSpPr>
        <p:spPr bwMode="auto">
          <a:xfrm flipH="1" flipV="1">
            <a:off x="1236663" y="414421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CC00"/>
          </a:solidFill>
          <a:ln w="28575" algn="ctr">
            <a:noFill/>
            <a:miter lim="800000"/>
            <a:headEnd/>
            <a:tailEnd/>
          </a:ln>
        </p:spPr>
        <p:txBody>
          <a:bodyPr wrap="none" anchor="ctr"/>
          <a:lstStyle/>
          <a:p>
            <a:endParaRPr lang="ja-JP" altLang="en-US"/>
          </a:p>
        </p:txBody>
      </p:sp>
      <p:grpSp>
        <p:nvGrpSpPr>
          <p:cNvPr id="25" name="Group 46"/>
          <p:cNvGrpSpPr>
            <a:grpSpLocks/>
          </p:cNvGrpSpPr>
          <p:nvPr/>
        </p:nvGrpSpPr>
        <p:grpSpPr bwMode="auto">
          <a:xfrm>
            <a:off x="1408113" y="4347418"/>
            <a:ext cx="3343275" cy="1638300"/>
            <a:chOff x="901" y="2781"/>
            <a:chExt cx="2106" cy="1032"/>
          </a:xfrm>
        </p:grpSpPr>
        <p:sp>
          <p:nvSpPr>
            <p:cNvPr id="27" name="Oval 47"/>
            <p:cNvSpPr>
              <a:spLocks noChangeArrowheads="1"/>
            </p:cNvSpPr>
            <p:nvPr/>
          </p:nvSpPr>
          <p:spPr bwMode="auto">
            <a:xfrm>
              <a:off x="2015" y="2820"/>
              <a:ext cx="757"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介助の</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方法</a:t>
              </a:r>
            </a:p>
          </p:txBody>
        </p:sp>
        <p:sp>
          <p:nvSpPr>
            <p:cNvPr id="33" name="Oval 48"/>
            <p:cNvSpPr>
              <a:spLocks noChangeArrowheads="1"/>
            </p:cNvSpPr>
            <p:nvPr/>
          </p:nvSpPr>
          <p:spPr bwMode="auto">
            <a:xfrm>
              <a:off x="901" y="2781"/>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身体能力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1" name="Oval 49"/>
            <p:cNvSpPr>
              <a:spLocks noChangeArrowheads="1"/>
            </p:cNvSpPr>
            <p:nvPr/>
          </p:nvSpPr>
          <p:spPr bwMode="auto">
            <a:xfrm>
              <a:off x="909" y="3387"/>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認知能力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2" name="Oval 50"/>
            <p:cNvSpPr>
              <a:spLocks noChangeArrowheads="1"/>
            </p:cNvSpPr>
            <p:nvPr/>
          </p:nvSpPr>
          <p:spPr bwMode="auto">
            <a:xfrm>
              <a:off x="2250" y="3419"/>
              <a:ext cx="757" cy="394"/>
            </a:xfrm>
            <a:prstGeom prst="ellipse">
              <a:avLst/>
            </a:prstGeom>
            <a:solidFill>
              <a:schemeClr val="accent1"/>
            </a:solidFill>
            <a:ln w="28575" algn="ctr">
              <a:solidFill>
                <a:schemeClr val="tx1"/>
              </a:solidFill>
              <a:round/>
              <a:headEnd/>
              <a:tailEnd/>
            </a:ln>
          </p:spPr>
          <p:txBody>
            <a:bodyPr wrap="none" anchor="ctr"/>
            <a:lstStyle/>
            <a:p>
              <a:pPr algn="ctr"/>
              <a:r>
                <a:rPr lang="en-US" altLang="ja-JP" sz="1800" b="1">
                  <a:latin typeface="Arial" charset="0"/>
                  <a:ea typeface="HG創英角ｺﾞｼｯｸUB" pitchFamily="49" charset="-128"/>
                </a:rPr>
                <a:t>BPSD</a:t>
              </a:r>
            </a:p>
          </p:txBody>
        </p:sp>
      </p:grpSp>
      <p:sp>
        <p:nvSpPr>
          <p:cNvPr id="43" name="Oval 51"/>
          <p:cNvSpPr>
            <a:spLocks noChangeArrowheads="1"/>
          </p:cNvSpPr>
          <p:nvPr/>
        </p:nvSpPr>
        <p:spPr bwMode="auto">
          <a:xfrm>
            <a:off x="2609850" y="3298080"/>
            <a:ext cx="117792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居住環境</a:t>
            </a:r>
          </a:p>
        </p:txBody>
      </p:sp>
      <p:sp>
        <p:nvSpPr>
          <p:cNvPr id="44" name="Oval 52"/>
          <p:cNvSpPr>
            <a:spLocks noChangeArrowheads="1"/>
          </p:cNvSpPr>
          <p:nvPr/>
        </p:nvSpPr>
        <p:spPr bwMode="auto">
          <a:xfrm>
            <a:off x="2011363" y="6115893"/>
            <a:ext cx="1106487"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意欲</a:t>
            </a:r>
          </a:p>
        </p:txBody>
      </p:sp>
      <p:sp>
        <p:nvSpPr>
          <p:cNvPr id="45" name="Line 53"/>
          <p:cNvSpPr>
            <a:spLocks noChangeShapeType="1"/>
          </p:cNvSpPr>
          <p:nvPr/>
        </p:nvSpPr>
        <p:spPr bwMode="auto">
          <a:xfrm flipV="1">
            <a:off x="1117600" y="4704605"/>
            <a:ext cx="312738" cy="71438"/>
          </a:xfrm>
          <a:prstGeom prst="line">
            <a:avLst/>
          </a:prstGeom>
          <a:noFill/>
          <a:ln w="28575">
            <a:solidFill>
              <a:schemeClr val="tx1"/>
            </a:solidFill>
            <a:round/>
            <a:headEnd/>
            <a:tailEnd type="triangle" w="med" len="med"/>
          </a:ln>
        </p:spPr>
        <p:txBody>
          <a:bodyPr/>
          <a:lstStyle/>
          <a:p>
            <a:endParaRPr lang="ja-JP" altLang="en-US"/>
          </a:p>
        </p:txBody>
      </p:sp>
      <p:sp>
        <p:nvSpPr>
          <p:cNvPr id="46" name="Line 54"/>
          <p:cNvSpPr>
            <a:spLocks noChangeShapeType="1"/>
          </p:cNvSpPr>
          <p:nvPr/>
        </p:nvSpPr>
        <p:spPr bwMode="auto">
          <a:xfrm>
            <a:off x="1141413" y="4944318"/>
            <a:ext cx="382587" cy="458787"/>
          </a:xfrm>
          <a:prstGeom prst="line">
            <a:avLst/>
          </a:prstGeom>
          <a:noFill/>
          <a:ln w="28575">
            <a:solidFill>
              <a:schemeClr val="tx1"/>
            </a:solidFill>
            <a:round/>
            <a:headEnd/>
            <a:tailEnd type="triangle" w="med" len="med"/>
          </a:ln>
        </p:spPr>
        <p:txBody>
          <a:bodyPr/>
          <a:lstStyle/>
          <a:p>
            <a:endParaRPr lang="ja-JP" altLang="en-US"/>
          </a:p>
        </p:txBody>
      </p:sp>
      <p:sp>
        <p:nvSpPr>
          <p:cNvPr id="47" name="Line 55"/>
          <p:cNvSpPr>
            <a:spLocks noChangeShapeType="1"/>
          </p:cNvSpPr>
          <p:nvPr/>
        </p:nvSpPr>
        <p:spPr bwMode="auto">
          <a:xfrm>
            <a:off x="2055813" y="5968255"/>
            <a:ext cx="204787" cy="192088"/>
          </a:xfrm>
          <a:prstGeom prst="line">
            <a:avLst/>
          </a:prstGeom>
          <a:noFill/>
          <a:ln w="28575">
            <a:solidFill>
              <a:schemeClr val="tx1"/>
            </a:solidFill>
            <a:round/>
            <a:headEnd/>
            <a:tailEnd type="triangle" w="med" len="med"/>
          </a:ln>
        </p:spPr>
        <p:txBody>
          <a:bodyPr/>
          <a:lstStyle/>
          <a:p>
            <a:endParaRPr lang="ja-JP" altLang="en-US"/>
          </a:p>
        </p:txBody>
      </p:sp>
      <p:sp>
        <p:nvSpPr>
          <p:cNvPr id="48" name="Oval 56"/>
          <p:cNvSpPr>
            <a:spLocks noChangeArrowheads="1"/>
          </p:cNvSpPr>
          <p:nvPr/>
        </p:nvSpPr>
        <p:spPr bwMode="auto">
          <a:xfrm>
            <a:off x="1393825" y="3464768"/>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性別</a:t>
            </a:r>
          </a:p>
        </p:txBody>
      </p:sp>
      <p:sp>
        <p:nvSpPr>
          <p:cNvPr id="49" name="Line 57"/>
          <p:cNvSpPr>
            <a:spLocks noChangeShapeType="1"/>
          </p:cNvSpPr>
          <p:nvPr/>
        </p:nvSpPr>
        <p:spPr bwMode="auto">
          <a:xfrm>
            <a:off x="2224088" y="3775918"/>
            <a:ext cx="1395412" cy="685800"/>
          </a:xfrm>
          <a:prstGeom prst="line">
            <a:avLst/>
          </a:prstGeom>
          <a:noFill/>
          <a:ln w="28575">
            <a:solidFill>
              <a:schemeClr val="tx1"/>
            </a:solidFill>
            <a:round/>
            <a:headEnd/>
            <a:tailEnd type="triangle" w="med" len="med"/>
          </a:ln>
        </p:spPr>
        <p:txBody>
          <a:bodyPr/>
          <a:lstStyle/>
          <a:p>
            <a:endParaRPr lang="ja-JP" altLang="en-US"/>
          </a:p>
        </p:txBody>
      </p:sp>
      <p:sp>
        <p:nvSpPr>
          <p:cNvPr id="50" name="Line 58"/>
          <p:cNvSpPr>
            <a:spLocks noChangeShapeType="1"/>
          </p:cNvSpPr>
          <p:nvPr/>
        </p:nvSpPr>
        <p:spPr bwMode="auto">
          <a:xfrm flipV="1">
            <a:off x="2670175" y="4896693"/>
            <a:ext cx="601663" cy="565150"/>
          </a:xfrm>
          <a:prstGeom prst="line">
            <a:avLst/>
          </a:prstGeom>
          <a:noFill/>
          <a:ln w="28575">
            <a:solidFill>
              <a:schemeClr val="tx1"/>
            </a:solidFill>
            <a:round/>
            <a:headEnd/>
            <a:tailEnd type="triangle" w="med" len="med"/>
          </a:ln>
        </p:spPr>
        <p:txBody>
          <a:bodyPr/>
          <a:lstStyle/>
          <a:p>
            <a:endParaRPr lang="ja-JP" altLang="en-US"/>
          </a:p>
        </p:txBody>
      </p:sp>
      <p:sp>
        <p:nvSpPr>
          <p:cNvPr id="51" name="Line 59"/>
          <p:cNvSpPr>
            <a:spLocks noChangeShapeType="1"/>
          </p:cNvSpPr>
          <p:nvPr/>
        </p:nvSpPr>
        <p:spPr bwMode="auto">
          <a:xfrm flipV="1">
            <a:off x="2959100" y="5028455"/>
            <a:ext cx="541338" cy="1143000"/>
          </a:xfrm>
          <a:prstGeom prst="line">
            <a:avLst/>
          </a:prstGeom>
          <a:noFill/>
          <a:ln w="28575">
            <a:solidFill>
              <a:schemeClr val="tx1"/>
            </a:solidFill>
            <a:round/>
            <a:headEnd/>
            <a:tailEnd type="triangle" w="med" len="med"/>
          </a:ln>
        </p:spPr>
        <p:txBody>
          <a:bodyPr/>
          <a:lstStyle/>
          <a:p>
            <a:endParaRPr lang="ja-JP" altLang="en-US"/>
          </a:p>
        </p:txBody>
      </p:sp>
      <p:sp>
        <p:nvSpPr>
          <p:cNvPr id="52" name="Line 60"/>
          <p:cNvSpPr>
            <a:spLocks noChangeShapeType="1"/>
          </p:cNvSpPr>
          <p:nvPr/>
        </p:nvSpPr>
        <p:spPr bwMode="auto">
          <a:xfrm flipH="1">
            <a:off x="2513013" y="4860180"/>
            <a:ext cx="49212" cy="1239838"/>
          </a:xfrm>
          <a:prstGeom prst="line">
            <a:avLst/>
          </a:prstGeom>
          <a:noFill/>
          <a:ln w="28575">
            <a:solidFill>
              <a:schemeClr val="tx1"/>
            </a:solidFill>
            <a:round/>
            <a:headEnd/>
            <a:tailEnd type="triangle" w="med" len="med"/>
          </a:ln>
        </p:spPr>
        <p:txBody>
          <a:bodyPr/>
          <a:lstStyle/>
          <a:p>
            <a:endParaRPr lang="ja-JP" altLang="en-US"/>
          </a:p>
        </p:txBody>
      </p:sp>
      <p:sp>
        <p:nvSpPr>
          <p:cNvPr id="53" name="Line 61"/>
          <p:cNvSpPr>
            <a:spLocks noChangeShapeType="1"/>
          </p:cNvSpPr>
          <p:nvPr/>
        </p:nvSpPr>
        <p:spPr bwMode="auto">
          <a:xfrm>
            <a:off x="3548063" y="3872755"/>
            <a:ext cx="157162" cy="517525"/>
          </a:xfrm>
          <a:prstGeom prst="line">
            <a:avLst/>
          </a:prstGeom>
          <a:noFill/>
          <a:ln w="28575">
            <a:solidFill>
              <a:schemeClr val="tx1"/>
            </a:solidFill>
            <a:round/>
            <a:headEnd/>
            <a:tailEnd type="triangle" w="med" len="med"/>
          </a:ln>
        </p:spPr>
        <p:txBody>
          <a:bodyPr/>
          <a:lstStyle/>
          <a:p>
            <a:endParaRPr lang="ja-JP" altLang="en-US"/>
          </a:p>
        </p:txBody>
      </p:sp>
      <p:sp>
        <p:nvSpPr>
          <p:cNvPr id="54" name="Line 62"/>
          <p:cNvSpPr>
            <a:spLocks noChangeShapeType="1"/>
          </p:cNvSpPr>
          <p:nvPr/>
        </p:nvSpPr>
        <p:spPr bwMode="auto">
          <a:xfrm>
            <a:off x="2730500" y="5625355"/>
            <a:ext cx="830263" cy="95250"/>
          </a:xfrm>
          <a:prstGeom prst="line">
            <a:avLst/>
          </a:prstGeom>
          <a:noFill/>
          <a:ln w="28575">
            <a:solidFill>
              <a:schemeClr val="tx1"/>
            </a:solidFill>
            <a:round/>
            <a:headEnd/>
            <a:tailEnd type="triangle" w="med" len="med"/>
          </a:ln>
        </p:spPr>
        <p:txBody>
          <a:bodyPr/>
          <a:lstStyle/>
          <a:p>
            <a:endParaRPr lang="ja-JP" altLang="en-US"/>
          </a:p>
        </p:txBody>
      </p:sp>
      <p:sp>
        <p:nvSpPr>
          <p:cNvPr id="55" name="Line 63"/>
          <p:cNvSpPr>
            <a:spLocks noChangeShapeType="1"/>
          </p:cNvSpPr>
          <p:nvPr/>
        </p:nvSpPr>
        <p:spPr bwMode="auto">
          <a:xfrm flipH="1" flipV="1">
            <a:off x="3944938" y="5071318"/>
            <a:ext cx="73025" cy="325437"/>
          </a:xfrm>
          <a:prstGeom prst="line">
            <a:avLst/>
          </a:prstGeom>
          <a:noFill/>
          <a:ln w="28575">
            <a:solidFill>
              <a:schemeClr val="tx1"/>
            </a:solidFill>
            <a:round/>
            <a:headEnd/>
            <a:tailEnd type="triangle" w="med" len="med"/>
          </a:ln>
        </p:spPr>
        <p:txBody>
          <a:bodyPr/>
          <a:lstStyle/>
          <a:p>
            <a:endParaRPr lang="ja-JP" altLang="en-US"/>
          </a:p>
        </p:txBody>
      </p:sp>
      <p:sp>
        <p:nvSpPr>
          <p:cNvPr id="56" name="Line 64"/>
          <p:cNvSpPr>
            <a:spLocks noChangeShapeType="1"/>
          </p:cNvSpPr>
          <p:nvPr/>
        </p:nvSpPr>
        <p:spPr bwMode="auto">
          <a:xfrm flipH="1">
            <a:off x="3079750" y="5084018"/>
            <a:ext cx="541338" cy="1166812"/>
          </a:xfrm>
          <a:prstGeom prst="line">
            <a:avLst/>
          </a:prstGeom>
          <a:noFill/>
          <a:ln w="28575">
            <a:solidFill>
              <a:schemeClr val="tx1"/>
            </a:solidFill>
            <a:round/>
            <a:headEnd/>
            <a:tailEnd type="triangle" w="med" len="med"/>
          </a:ln>
        </p:spPr>
        <p:txBody>
          <a:bodyPr/>
          <a:lstStyle/>
          <a:p>
            <a:endParaRPr lang="ja-JP" altLang="en-US"/>
          </a:p>
        </p:txBody>
      </p:sp>
      <p:sp>
        <p:nvSpPr>
          <p:cNvPr id="57" name="Oval 65"/>
          <p:cNvSpPr>
            <a:spLocks noChangeArrowheads="1"/>
          </p:cNvSpPr>
          <p:nvPr/>
        </p:nvSpPr>
        <p:spPr bwMode="auto">
          <a:xfrm>
            <a:off x="311150" y="375210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疾患</a:t>
            </a:r>
          </a:p>
        </p:txBody>
      </p:sp>
      <p:sp>
        <p:nvSpPr>
          <p:cNvPr id="58" name="Line 66"/>
          <p:cNvSpPr>
            <a:spLocks noChangeShapeType="1"/>
          </p:cNvSpPr>
          <p:nvPr/>
        </p:nvSpPr>
        <p:spPr bwMode="auto">
          <a:xfrm>
            <a:off x="1117600" y="3952130"/>
            <a:ext cx="469900" cy="541338"/>
          </a:xfrm>
          <a:prstGeom prst="line">
            <a:avLst/>
          </a:prstGeom>
          <a:noFill/>
          <a:ln w="28575">
            <a:solidFill>
              <a:schemeClr val="tx1"/>
            </a:solidFill>
            <a:round/>
            <a:headEnd/>
            <a:tailEnd type="triangle" w="med" len="med"/>
          </a:ln>
        </p:spPr>
        <p:txBody>
          <a:bodyPr/>
          <a:lstStyle/>
          <a:p>
            <a:endParaRPr lang="ja-JP" altLang="en-US"/>
          </a:p>
        </p:txBody>
      </p:sp>
      <p:sp>
        <p:nvSpPr>
          <p:cNvPr id="59" name="Line 67"/>
          <p:cNvSpPr>
            <a:spLocks noChangeShapeType="1"/>
          </p:cNvSpPr>
          <p:nvPr/>
        </p:nvSpPr>
        <p:spPr bwMode="auto">
          <a:xfrm>
            <a:off x="973138" y="4349005"/>
            <a:ext cx="769937" cy="1035050"/>
          </a:xfrm>
          <a:prstGeom prst="line">
            <a:avLst/>
          </a:prstGeom>
          <a:noFill/>
          <a:ln w="28575">
            <a:solidFill>
              <a:schemeClr val="tx1"/>
            </a:solidFill>
            <a:round/>
            <a:headEnd/>
            <a:tailEnd type="triangle" w="med" len="med"/>
          </a:ln>
        </p:spPr>
        <p:txBody>
          <a:bodyPr/>
          <a:lstStyle/>
          <a:p>
            <a:endParaRPr lang="ja-JP" altLang="en-US"/>
          </a:p>
        </p:txBody>
      </p:sp>
      <p:sp>
        <p:nvSpPr>
          <p:cNvPr id="60" name="Freeform 68"/>
          <p:cNvSpPr>
            <a:spLocks/>
          </p:cNvSpPr>
          <p:nvPr/>
        </p:nvSpPr>
        <p:spPr bwMode="auto">
          <a:xfrm>
            <a:off x="588963" y="4361705"/>
            <a:ext cx="1431925" cy="2203450"/>
          </a:xfrm>
          <a:custGeom>
            <a:avLst/>
            <a:gdLst>
              <a:gd name="T0" fmla="*/ 0 w 902"/>
              <a:gd name="T1" fmla="*/ 0 h 1388"/>
              <a:gd name="T2" fmla="*/ 2147483647 w 902"/>
              <a:gd name="T3" fmla="*/ 2147483647 h 1388"/>
              <a:gd name="T4" fmla="*/ 2147483647 w 902"/>
              <a:gd name="T5" fmla="*/ 2147483647 h 1388"/>
              <a:gd name="T6" fmla="*/ 0 60000 65536"/>
              <a:gd name="T7" fmla="*/ 0 60000 65536"/>
              <a:gd name="T8" fmla="*/ 0 60000 65536"/>
              <a:gd name="T9" fmla="*/ 0 w 902"/>
              <a:gd name="T10" fmla="*/ 0 h 1388"/>
              <a:gd name="T11" fmla="*/ 902 w 902"/>
              <a:gd name="T12" fmla="*/ 1388 h 1388"/>
            </a:gdLst>
            <a:ahLst/>
            <a:cxnLst>
              <a:cxn ang="T6">
                <a:pos x="T0" y="T1"/>
              </a:cxn>
              <a:cxn ang="T7">
                <a:pos x="T2" y="T3"/>
              </a:cxn>
              <a:cxn ang="T8">
                <a:pos x="T4" y="T5"/>
              </a:cxn>
            </a:cxnLst>
            <a:rect l="T9" t="T10" r="T11" b="T12"/>
            <a:pathLst>
              <a:path w="902" h="1388">
                <a:moveTo>
                  <a:pt x="0" y="0"/>
                </a:moveTo>
                <a:cubicBezTo>
                  <a:pt x="19" y="465"/>
                  <a:pt x="39" y="930"/>
                  <a:pt x="189" y="1159"/>
                </a:cubicBezTo>
                <a:cubicBezTo>
                  <a:pt x="339" y="1388"/>
                  <a:pt x="780" y="1335"/>
                  <a:pt x="902" y="1372"/>
                </a:cubicBezTo>
              </a:path>
            </a:pathLst>
          </a:custGeom>
          <a:noFill/>
          <a:ln w="28575">
            <a:solidFill>
              <a:schemeClr val="tx1"/>
            </a:solidFill>
            <a:round/>
            <a:headEnd/>
            <a:tailEnd type="triangle" w="med" len="med"/>
          </a:ln>
        </p:spPr>
        <p:txBody>
          <a:bodyPr/>
          <a:lstStyle/>
          <a:p>
            <a:endParaRPr lang="ja-JP" altLang="en-US"/>
          </a:p>
        </p:txBody>
      </p:sp>
      <p:sp>
        <p:nvSpPr>
          <p:cNvPr id="61" name="Oval 69"/>
          <p:cNvSpPr>
            <a:spLocks noChangeArrowheads="1"/>
          </p:cNvSpPr>
          <p:nvPr/>
        </p:nvSpPr>
        <p:spPr bwMode="auto">
          <a:xfrm>
            <a:off x="300038" y="457125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年齢</a:t>
            </a:r>
          </a:p>
        </p:txBody>
      </p:sp>
      <p:sp>
        <p:nvSpPr>
          <p:cNvPr id="62" name="AutoShape 70"/>
          <p:cNvSpPr>
            <a:spLocks noChangeArrowheads="1"/>
          </p:cNvSpPr>
          <p:nvPr/>
        </p:nvSpPr>
        <p:spPr bwMode="auto">
          <a:xfrm>
            <a:off x="4559300" y="4349005"/>
            <a:ext cx="1177925" cy="974725"/>
          </a:xfrm>
          <a:prstGeom prst="rightArrow">
            <a:avLst>
              <a:gd name="adj1" fmla="val 50000"/>
              <a:gd name="adj2" fmla="val 30212"/>
            </a:avLst>
          </a:prstGeom>
          <a:solidFill>
            <a:srgbClr val="FF6600"/>
          </a:solidFill>
          <a:ln w="28575" algn="ctr">
            <a:noFill/>
            <a:miter lim="800000"/>
            <a:headEnd/>
            <a:tailEnd/>
          </a:ln>
        </p:spPr>
        <p:txBody>
          <a:bodyPr wrap="none" anchor="ctr"/>
          <a:lstStyle/>
          <a:p>
            <a:endParaRPr lang="ja-JP" altLang="en-US"/>
          </a:p>
        </p:txBody>
      </p:sp>
      <p:sp>
        <p:nvSpPr>
          <p:cNvPr id="63" name="Text Box 71"/>
          <p:cNvSpPr txBox="1">
            <a:spLocks noChangeArrowheads="1"/>
          </p:cNvSpPr>
          <p:nvPr/>
        </p:nvSpPr>
        <p:spPr bwMode="auto">
          <a:xfrm>
            <a:off x="5786438" y="4385518"/>
            <a:ext cx="3117850" cy="879475"/>
          </a:xfrm>
          <a:prstGeom prst="rect">
            <a:avLst/>
          </a:prstGeom>
          <a:solidFill>
            <a:srgbClr val="FFCC99"/>
          </a:solidFill>
          <a:ln w="57150" cmpd="thinThick" algn="ctr">
            <a:solidFill>
              <a:srgbClr val="FF0000"/>
            </a:solidFill>
            <a:miter lim="800000"/>
            <a:headEnd/>
            <a:tailEnd/>
          </a:ln>
        </p:spPr>
        <p:txBody>
          <a:bodyPr>
            <a:spAutoFit/>
          </a:bodyPr>
          <a:lstStyle/>
          <a:p>
            <a:pPr algn="ctr">
              <a:spcBef>
                <a:spcPct val="50000"/>
              </a:spcBef>
            </a:pPr>
            <a:r>
              <a:rPr lang="ja-JP" altLang="en-US" sz="2400">
                <a:latin typeface="Arial" charset="0"/>
                <a:ea typeface="HG創英角ｺﾞｼｯｸUB" pitchFamily="49" charset="-128"/>
              </a:rPr>
              <a:t>結果的に生じている</a:t>
            </a:r>
            <a:br>
              <a:rPr lang="ja-JP" altLang="en-US" sz="2400">
                <a:latin typeface="Arial" charset="0"/>
                <a:ea typeface="HG創英角ｺﾞｼｯｸUB" pitchFamily="49" charset="-128"/>
              </a:rPr>
            </a:br>
            <a:r>
              <a:rPr lang="ja-JP" altLang="en-US" sz="2400">
                <a:latin typeface="Arial" charset="0"/>
                <a:ea typeface="HG創英角ｺﾞｼｯｸUB" pitchFamily="49" charset="-128"/>
              </a:rPr>
              <a:t>「介護の手間」</a:t>
            </a:r>
          </a:p>
        </p:txBody>
      </p:sp>
      <p:sp>
        <p:nvSpPr>
          <p:cNvPr id="64" name="Line 72"/>
          <p:cNvSpPr>
            <a:spLocks noChangeShapeType="1"/>
          </p:cNvSpPr>
          <p:nvPr/>
        </p:nvSpPr>
        <p:spPr bwMode="auto">
          <a:xfrm>
            <a:off x="2730500" y="4679205"/>
            <a:ext cx="457200" cy="60325"/>
          </a:xfrm>
          <a:prstGeom prst="line">
            <a:avLst/>
          </a:prstGeom>
          <a:noFill/>
          <a:ln w="28575">
            <a:solidFill>
              <a:schemeClr val="tx1"/>
            </a:solidFill>
            <a:round/>
            <a:headEnd/>
            <a:tailEnd type="triangle" w="med" len="med"/>
          </a:ln>
        </p:spPr>
        <p:txBody>
          <a:bodyPr/>
          <a:lstStyle/>
          <a:p>
            <a:endParaRPr lang="ja-JP" altLang="en-US"/>
          </a:p>
        </p:txBody>
      </p:sp>
      <p:sp>
        <p:nvSpPr>
          <p:cNvPr id="70" name="Rectangle 6"/>
          <p:cNvSpPr>
            <a:spLocks noChangeArrowheads="1"/>
          </p:cNvSpPr>
          <p:nvPr/>
        </p:nvSpPr>
        <p:spPr bwMode="auto">
          <a:xfrm>
            <a:off x="558800" y="1331913"/>
            <a:ext cx="8229600" cy="2312987"/>
          </a:xfrm>
          <a:prstGeom prst="rect">
            <a:avLst/>
          </a:prstGeom>
          <a:noFill/>
          <a:ln w="9525">
            <a:noFill/>
            <a:miter lim="800000"/>
            <a:headEnd/>
            <a:tailEnd/>
          </a:ln>
          <a:effectLst/>
        </p:spPr>
        <p:txBody>
          <a:bodyPr/>
          <a:lstStyle/>
          <a:p>
            <a:pPr marL="432000" indent="-469900">
              <a:spcBef>
                <a:spcPct val="20000"/>
              </a:spcBef>
              <a:buClr>
                <a:srgbClr val="0066FF"/>
              </a:buClr>
              <a:buFont typeface="Wingdings" pitchFamily="2" charset="2"/>
              <a:buChar char="o"/>
              <a:defRPr/>
            </a:pPr>
            <a:r>
              <a:rPr lang="ja-JP" altLang="en-US" dirty="0" smtClean="0"/>
              <a:t>要介護認定は、「心身の重篤さ」や「能力」ではなく、「介護の手間（時間）」を</a:t>
            </a:r>
            <a:r>
              <a:rPr lang="ja-JP" altLang="en-US" b="1" dirty="0" smtClean="0"/>
              <a:t>ものさし</a:t>
            </a:r>
            <a:r>
              <a:rPr lang="ja-JP" altLang="en-US" dirty="0" smtClean="0"/>
              <a:t>とした評価指標。</a:t>
            </a:r>
            <a:endParaRPr lang="en-US" altLang="ja-JP" dirty="0" smtClean="0">
              <a:ea typeface="ＭＳ Ｐゴシック" pitchFamily="50" charset="-128"/>
            </a:endParaRPr>
          </a:p>
          <a:p>
            <a:pPr marL="432000" indent="-469900">
              <a:spcBef>
                <a:spcPct val="20000"/>
              </a:spcBef>
              <a:buClr>
                <a:srgbClr val="0066FF"/>
              </a:buClr>
              <a:buFont typeface="Wingdings" pitchFamily="2" charset="2"/>
              <a:buChar char="o"/>
              <a:defRPr/>
            </a:pPr>
            <a:r>
              <a:rPr lang="ja-JP" altLang="en-US" dirty="0" smtClean="0">
                <a:ea typeface="ＭＳ Ｐゴシック" pitchFamily="50" charset="-128"/>
              </a:rPr>
              <a:t>「</a:t>
            </a:r>
            <a:r>
              <a:rPr lang="ja-JP" altLang="en-US" dirty="0">
                <a:ea typeface="ＭＳ Ｐゴシック" pitchFamily="50" charset="-128"/>
              </a:rPr>
              <a:t>介護の手間」は様々な心身及び生活上の影響因子（環境なども含む）の組み合わせから、結果的に生じているもの。</a:t>
            </a:r>
          </a:p>
          <a:p>
            <a:pPr marL="432000" indent="-469900">
              <a:spcBef>
                <a:spcPct val="20000"/>
              </a:spcBef>
              <a:buClr>
                <a:srgbClr val="0066FF"/>
              </a:buClr>
              <a:buFont typeface="Wingdings" pitchFamily="2" charset="2"/>
              <a:buChar char="o"/>
              <a:defRPr/>
            </a:pPr>
            <a:r>
              <a:rPr lang="ja-JP" altLang="en-US" dirty="0">
                <a:ea typeface="ＭＳ Ｐゴシック" pitchFamily="50" charset="-128"/>
              </a:rPr>
              <a:t>介護の手間に与える因子は数多くあることから、それらすべてを網羅し、その組み合わせを人間の目だけで評価することは困難</a:t>
            </a:r>
            <a:r>
              <a:rPr lang="ja-JP" altLang="en-US" dirty="0" smtClean="0">
                <a:ea typeface="ＭＳ Ｐゴシック" pitchFamily="50" charset="-128"/>
              </a:rPr>
              <a:t>。</a:t>
            </a:r>
            <a:r>
              <a:rPr lang="ja-JP" altLang="en-US" dirty="0" smtClean="0"/>
              <a:t>様々な要因のうち、介護の手間（時間）に強い影響のある項目を抽出したのが「基本調査項目（</a:t>
            </a:r>
            <a:r>
              <a:rPr lang="en-US" altLang="ja-JP" dirty="0" smtClean="0"/>
              <a:t>74</a:t>
            </a:r>
            <a:r>
              <a:rPr lang="ja-JP" altLang="en-US" dirty="0" smtClean="0"/>
              <a:t>項目）。</a:t>
            </a:r>
            <a:endParaRPr lang="ja-JP" altLang="en-US" dirty="0">
              <a:ea typeface="ＭＳ Ｐゴシック" pitchFamily="50" charset="-128"/>
            </a:endParaRPr>
          </a:p>
        </p:txBody>
      </p:sp>
      <p:sp>
        <p:nvSpPr>
          <p:cNvPr id="71" name="テキスト ボックス 70"/>
          <p:cNvSpPr txBox="1"/>
          <p:nvPr/>
        </p:nvSpPr>
        <p:spPr>
          <a:xfrm>
            <a:off x="3491880" y="6093296"/>
            <a:ext cx="5256584" cy="430887"/>
          </a:xfrm>
          <a:prstGeom prst="rect">
            <a:avLst/>
          </a:prstGeom>
          <a:noFill/>
        </p:spPr>
        <p:txBody>
          <a:bodyPr wrap="square" rtlCol="0">
            <a:spAutoFit/>
          </a:bodyPr>
          <a:lstStyle/>
          <a:p>
            <a:pPr marL="176213" indent="-176213"/>
            <a:r>
              <a:rPr lang="ja-JP" altLang="en-US" sz="1050" dirty="0" smtClean="0"/>
              <a:t>注：</a:t>
            </a:r>
            <a:r>
              <a:rPr kumimoji="1" lang="ja-JP" altLang="en-US" sz="1050" dirty="0" smtClean="0"/>
              <a:t>上図は、要介護認定の介護の手間の要因が複合的であることを示すためのイメージであり、一次判定ソフトの構造を正確に示すものではない。</a:t>
            </a:r>
            <a:endParaRPr kumimoji="1" lang="ja-JP" altLang="en-US" sz="105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a:xfrm>
            <a:off x="250825" y="1771997"/>
            <a:ext cx="4033838" cy="3888581"/>
          </a:xfrm>
          <a:prstGeom prst="roundRect">
            <a:avLst>
              <a:gd name="adj" fmla="val 5329"/>
            </a:avLst>
          </a:prstGeom>
          <a:solidFill>
            <a:srgbClr val="CCEC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 name="正方形/長方形 37"/>
          <p:cNvSpPr/>
          <p:nvPr/>
        </p:nvSpPr>
        <p:spPr>
          <a:xfrm>
            <a:off x="654125" y="3644354"/>
            <a:ext cx="3240360" cy="1944216"/>
          </a:xfrm>
          <a:prstGeom prst="rect">
            <a:avLst/>
          </a:prstGeom>
          <a:solidFill>
            <a:schemeClr val="accent3"/>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5435600" y="1771997"/>
            <a:ext cx="3529013" cy="3888581"/>
          </a:xfrm>
          <a:prstGeom prst="roundRect">
            <a:avLst>
              <a:gd name="adj" fmla="val 5329"/>
            </a:avLst>
          </a:prstGeom>
          <a:solidFill>
            <a:srgbClr val="FFCCC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0179" name="Rectangle 2"/>
          <p:cNvSpPr>
            <a:spLocks noGrp="1" noChangeArrowheads="1"/>
          </p:cNvSpPr>
          <p:nvPr>
            <p:ph type="title"/>
          </p:nvPr>
        </p:nvSpPr>
        <p:spPr>
          <a:xfrm>
            <a:off x="574675" y="304800"/>
            <a:ext cx="8283575" cy="747713"/>
          </a:xfrm>
        </p:spPr>
        <p:txBody>
          <a:bodyPr/>
          <a:lstStyle/>
          <a:p>
            <a:pPr eaLnBrk="1" hangingPunct="1"/>
            <a:r>
              <a:rPr lang="en-US" altLang="ja-JP" sz="2800" dirty="0" smtClean="0"/>
              <a:t/>
            </a:r>
            <a:br>
              <a:rPr lang="en-US" altLang="ja-JP" sz="2800" dirty="0" smtClean="0"/>
            </a:br>
            <a:r>
              <a:rPr lang="ja-JP" altLang="en-US" sz="4000" dirty="0" smtClean="0"/>
              <a:t>基本調査と一次判定ソフト</a:t>
            </a:r>
            <a:endParaRPr lang="ja-JP" altLang="en-US" sz="2800" dirty="0" smtClean="0"/>
          </a:p>
        </p:txBody>
      </p:sp>
      <p:sp>
        <p:nvSpPr>
          <p:cNvPr id="139" name="Text Box 5"/>
          <p:cNvSpPr txBox="1">
            <a:spLocks noChangeArrowheads="1"/>
          </p:cNvSpPr>
          <p:nvPr/>
        </p:nvSpPr>
        <p:spPr bwMode="auto">
          <a:xfrm>
            <a:off x="4151313" y="4108797"/>
            <a:ext cx="1573212" cy="1201738"/>
          </a:xfrm>
          <a:prstGeom prst="rect">
            <a:avLst/>
          </a:prstGeom>
          <a:noFill/>
          <a:ln w="9525">
            <a:noFill/>
            <a:miter lim="800000"/>
            <a:headEnd/>
            <a:tailEnd/>
          </a:ln>
        </p:spPr>
        <p:txBody>
          <a:bodyPr>
            <a:spAutoFit/>
          </a:bodyPr>
          <a:lstStyle/>
          <a:p>
            <a:pPr algn="ctr">
              <a:spcBef>
                <a:spcPct val="50000"/>
              </a:spcBef>
              <a:defRPr/>
            </a:pP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一次判定</a:t>
            </a:r>
            <a:b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b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ソフト</a:t>
            </a:r>
            <a:endParaRPr lang="en-US" altLang="ja-JP" sz="2400" b="1" dirty="0">
              <a:solidFill>
                <a:schemeClr val="tx1">
                  <a:lumMod val="65000"/>
                  <a:lumOff val="35000"/>
                </a:schemeClr>
              </a:solidFill>
              <a:effectLst>
                <a:outerShdw blurRad="38100" dist="38100" dir="2700000" algn="tl">
                  <a:srgbClr val="C0C0C0"/>
                </a:outerShdw>
              </a:effectLst>
              <a:ea typeface="ＭＳ Ｐゴシック" pitchFamily="50" charset="-128"/>
            </a:endParaRPr>
          </a:p>
          <a:p>
            <a:pPr algn="ctr">
              <a:spcBef>
                <a:spcPct val="50000"/>
              </a:spcBef>
              <a:defRPr/>
            </a:pPr>
            <a:r>
              <a:rPr lang="ja-JP" altLang="en-US" b="1" dirty="0">
                <a:solidFill>
                  <a:schemeClr val="tx1">
                    <a:lumMod val="65000"/>
                    <a:lumOff val="35000"/>
                  </a:schemeClr>
                </a:solidFill>
                <a:effectLst>
                  <a:outerShdw blurRad="38100" dist="38100" dir="2700000" algn="tl">
                    <a:srgbClr val="C0C0C0"/>
                  </a:outerShdw>
                </a:effectLst>
                <a:ea typeface="ＭＳ Ｐゴシック" pitchFamily="50" charset="-128"/>
              </a:rPr>
              <a:t>による推計</a:t>
            </a:r>
          </a:p>
        </p:txBody>
      </p:sp>
      <p:sp>
        <p:nvSpPr>
          <p:cNvPr id="140" name="AutoShape 6"/>
          <p:cNvSpPr>
            <a:spLocks noChangeArrowheads="1"/>
          </p:cNvSpPr>
          <p:nvPr/>
        </p:nvSpPr>
        <p:spPr bwMode="auto">
          <a:xfrm>
            <a:off x="5435600" y="1268760"/>
            <a:ext cx="3529013" cy="431800"/>
          </a:xfrm>
          <a:prstGeom prst="roundRect">
            <a:avLst>
              <a:gd name="adj" fmla="val 22060"/>
            </a:avLst>
          </a:prstGeom>
          <a:solidFill>
            <a:schemeClr val="bg1"/>
          </a:solidFill>
          <a:ln w="28575" cap="sq" cmpd="sng">
            <a:solidFill>
              <a:srgbClr val="C00000"/>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C00000"/>
                </a:solidFill>
                <a:effectLst>
                  <a:outerShdw blurRad="38100" dist="38100" dir="2700000" algn="tl">
                    <a:srgbClr val="C0C0C0"/>
                  </a:outerShdw>
                </a:effectLst>
                <a:ea typeface="ＭＳ Ｐゴシック" pitchFamily="50" charset="-128"/>
              </a:rPr>
              <a:t>介護の時間：「要介護認定等基準時間」</a:t>
            </a:r>
          </a:p>
        </p:txBody>
      </p:sp>
      <p:sp>
        <p:nvSpPr>
          <p:cNvPr id="50188" name="AutoShape 8"/>
          <p:cNvSpPr>
            <a:spLocks noChangeArrowheads="1"/>
          </p:cNvSpPr>
          <p:nvPr/>
        </p:nvSpPr>
        <p:spPr bwMode="auto">
          <a:xfrm>
            <a:off x="5868144" y="256487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食事の介助時間</a:t>
            </a:r>
          </a:p>
        </p:txBody>
      </p:sp>
      <p:sp>
        <p:nvSpPr>
          <p:cNvPr id="50189" name="AutoShape 9"/>
          <p:cNvSpPr>
            <a:spLocks noChangeArrowheads="1"/>
          </p:cNvSpPr>
          <p:nvPr/>
        </p:nvSpPr>
        <p:spPr bwMode="auto">
          <a:xfrm>
            <a:off x="5868144" y="2935251"/>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a:t>移動の介助時間</a:t>
            </a:r>
          </a:p>
        </p:txBody>
      </p:sp>
      <p:sp>
        <p:nvSpPr>
          <p:cNvPr id="50190" name="AutoShape 10"/>
          <p:cNvSpPr>
            <a:spLocks noChangeArrowheads="1"/>
          </p:cNvSpPr>
          <p:nvPr/>
        </p:nvSpPr>
        <p:spPr bwMode="auto">
          <a:xfrm>
            <a:off x="5868144" y="3305624"/>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排泄の介助時間</a:t>
            </a:r>
          </a:p>
        </p:txBody>
      </p:sp>
      <p:sp>
        <p:nvSpPr>
          <p:cNvPr id="50191" name="AutoShape 11"/>
          <p:cNvSpPr>
            <a:spLocks noChangeArrowheads="1"/>
          </p:cNvSpPr>
          <p:nvPr/>
        </p:nvSpPr>
        <p:spPr bwMode="auto">
          <a:xfrm>
            <a:off x="5868144" y="3675996"/>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清潔保持の介助時間</a:t>
            </a:r>
          </a:p>
        </p:txBody>
      </p:sp>
      <p:sp>
        <p:nvSpPr>
          <p:cNvPr id="50192" name="AutoShape 12"/>
          <p:cNvSpPr>
            <a:spLocks noChangeArrowheads="1"/>
          </p:cNvSpPr>
          <p:nvPr/>
        </p:nvSpPr>
        <p:spPr bwMode="auto">
          <a:xfrm>
            <a:off x="5868144" y="4046368"/>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間接の介助時間</a:t>
            </a:r>
          </a:p>
        </p:txBody>
      </p:sp>
      <p:sp>
        <p:nvSpPr>
          <p:cNvPr id="50193" name="AutoShape 13"/>
          <p:cNvSpPr>
            <a:spLocks noChangeArrowheads="1"/>
          </p:cNvSpPr>
          <p:nvPr/>
        </p:nvSpPr>
        <p:spPr bwMode="auto">
          <a:xfrm>
            <a:off x="5868144" y="4416741"/>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en-US" altLang="ja-JP" dirty="0"/>
              <a:t>BPSD</a:t>
            </a:r>
            <a:r>
              <a:rPr lang="ja-JP" altLang="en-US" dirty="0"/>
              <a:t>の介助時間</a:t>
            </a:r>
          </a:p>
        </p:txBody>
      </p:sp>
      <p:sp>
        <p:nvSpPr>
          <p:cNvPr id="50194" name="AutoShape 14"/>
          <p:cNvSpPr>
            <a:spLocks noChangeArrowheads="1"/>
          </p:cNvSpPr>
          <p:nvPr/>
        </p:nvSpPr>
        <p:spPr bwMode="auto">
          <a:xfrm>
            <a:off x="5868144" y="4787113"/>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機能訓練の介助時間</a:t>
            </a:r>
          </a:p>
        </p:txBody>
      </p:sp>
      <p:sp>
        <p:nvSpPr>
          <p:cNvPr id="50195" name="Text Box 16"/>
          <p:cNvSpPr txBox="1">
            <a:spLocks noChangeArrowheads="1"/>
          </p:cNvSpPr>
          <p:nvPr/>
        </p:nvSpPr>
        <p:spPr bwMode="auto">
          <a:xfrm>
            <a:off x="6011863" y="1844154"/>
            <a:ext cx="2530475" cy="585787"/>
          </a:xfrm>
          <a:prstGeom prst="rect">
            <a:avLst/>
          </a:prstGeom>
          <a:noFill/>
          <a:ln w="9525">
            <a:noFill/>
            <a:miter lim="800000"/>
            <a:headEnd/>
            <a:tailEnd/>
          </a:ln>
        </p:spPr>
        <p:txBody>
          <a:bodyPr>
            <a:spAutoFit/>
          </a:bodyPr>
          <a:lstStyle/>
          <a:p>
            <a:pPr algn="ctr">
              <a:spcBef>
                <a:spcPct val="50000"/>
              </a:spcBef>
            </a:pPr>
            <a:r>
              <a:rPr lang="en-US" altLang="ja-JP"/>
              <a:t>8</a:t>
            </a:r>
            <a:r>
              <a:rPr lang="ja-JP" altLang="en-US"/>
              <a:t>つの生活場面毎の</a:t>
            </a:r>
            <a:endParaRPr lang="en-US" altLang="ja-JP"/>
          </a:p>
          <a:p>
            <a:pPr algn="ctr"/>
            <a:r>
              <a:rPr lang="ja-JP" altLang="en-US"/>
              <a:t>介助時間の推計値の合計</a:t>
            </a:r>
          </a:p>
        </p:txBody>
      </p:sp>
      <p:sp>
        <p:nvSpPr>
          <p:cNvPr id="25622" name="Oval 17"/>
          <p:cNvSpPr>
            <a:spLocks noChangeArrowheads="1"/>
          </p:cNvSpPr>
          <p:nvPr/>
        </p:nvSpPr>
        <p:spPr bwMode="auto">
          <a:xfrm>
            <a:off x="611560" y="1844824"/>
            <a:ext cx="1482725"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能力</a:t>
            </a:r>
            <a:br>
              <a:rPr lang="ja-JP" altLang="en-US" dirty="0"/>
            </a:br>
            <a:r>
              <a:rPr lang="ja-JP" altLang="en-US" sz="1050" dirty="0"/>
              <a:t>（身体能力）</a:t>
            </a:r>
          </a:p>
          <a:p>
            <a:pPr algn="ctr">
              <a:defRPr/>
            </a:pPr>
            <a:r>
              <a:rPr lang="ja-JP" altLang="en-US" sz="1050" dirty="0"/>
              <a:t>（認知能力）</a:t>
            </a:r>
          </a:p>
        </p:txBody>
      </p:sp>
      <p:sp>
        <p:nvSpPr>
          <p:cNvPr id="25623" name="Oval 18"/>
          <p:cNvSpPr>
            <a:spLocks noChangeArrowheads="1"/>
          </p:cNvSpPr>
          <p:nvPr/>
        </p:nvSpPr>
        <p:spPr bwMode="auto">
          <a:xfrm>
            <a:off x="1547664" y="2707780"/>
            <a:ext cx="1481137"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有無</a:t>
            </a:r>
          </a:p>
        </p:txBody>
      </p:sp>
      <p:sp>
        <p:nvSpPr>
          <p:cNvPr id="25624" name="Oval 19"/>
          <p:cNvSpPr>
            <a:spLocks noChangeArrowheads="1"/>
          </p:cNvSpPr>
          <p:nvPr/>
        </p:nvSpPr>
        <p:spPr bwMode="auto">
          <a:xfrm>
            <a:off x="2451249" y="1844824"/>
            <a:ext cx="1481138"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介助の方法</a:t>
            </a:r>
          </a:p>
        </p:txBody>
      </p:sp>
      <p:sp>
        <p:nvSpPr>
          <p:cNvPr id="50202" name="AutoShape 26"/>
          <p:cNvSpPr>
            <a:spLocks noChangeArrowheads="1"/>
          </p:cNvSpPr>
          <p:nvPr/>
        </p:nvSpPr>
        <p:spPr bwMode="auto">
          <a:xfrm>
            <a:off x="1475656" y="2419078"/>
            <a:ext cx="1656184" cy="412594"/>
          </a:xfrm>
          <a:prstGeom prst="roundRect">
            <a:avLst>
              <a:gd name="adj" fmla="val 50000"/>
            </a:avLst>
          </a:prstGeom>
          <a:solidFill>
            <a:srgbClr val="000099"/>
          </a:solidFill>
          <a:ln w="12700" cap="sq">
            <a:noFill/>
            <a:round/>
            <a:headEnd/>
            <a:tailEnd/>
          </a:ln>
        </p:spPr>
        <p:txBody>
          <a:bodyPr wrap="none" anchor="ctr"/>
          <a:lstStyle/>
          <a:p>
            <a:pPr algn="ctr"/>
            <a:r>
              <a:rPr lang="en-US" altLang="ja-JP" dirty="0" smtClean="0">
                <a:solidFill>
                  <a:schemeClr val="bg1"/>
                </a:solidFill>
              </a:rPr>
              <a:t>3</a:t>
            </a:r>
            <a:r>
              <a:rPr lang="ja-JP" altLang="en-US" dirty="0" err="1" smtClean="0">
                <a:solidFill>
                  <a:schemeClr val="bg1"/>
                </a:solidFill>
              </a:rPr>
              <a:t>つの</a:t>
            </a:r>
            <a:r>
              <a:rPr lang="ja-JP" altLang="en-US" dirty="0" smtClean="0">
                <a:solidFill>
                  <a:schemeClr val="bg1"/>
                </a:solidFill>
              </a:rPr>
              <a:t>評価軸</a:t>
            </a:r>
            <a:endParaRPr lang="en-US" altLang="ja-JP" dirty="0" smtClean="0">
              <a:solidFill>
                <a:schemeClr val="bg1"/>
              </a:solidFill>
            </a:endParaRPr>
          </a:p>
          <a:p>
            <a:pPr algn="ctr"/>
            <a:r>
              <a:rPr lang="ja-JP" altLang="en-US" sz="1100" dirty="0" smtClean="0">
                <a:solidFill>
                  <a:schemeClr val="bg1"/>
                </a:solidFill>
              </a:rPr>
              <a:t>基本調査：</a:t>
            </a:r>
            <a:r>
              <a:rPr lang="en-US" altLang="ja-JP" sz="1100" dirty="0" smtClean="0">
                <a:solidFill>
                  <a:schemeClr val="bg1"/>
                </a:solidFill>
              </a:rPr>
              <a:t>74</a:t>
            </a:r>
            <a:r>
              <a:rPr lang="ja-JP" altLang="en-US" sz="1100" dirty="0">
                <a:solidFill>
                  <a:schemeClr val="bg1"/>
                </a:solidFill>
              </a:rPr>
              <a:t>項目</a:t>
            </a:r>
          </a:p>
        </p:txBody>
      </p:sp>
      <p:sp>
        <p:nvSpPr>
          <p:cNvPr id="42" name="AutoShape 6"/>
          <p:cNvSpPr>
            <a:spLocks noChangeArrowheads="1"/>
          </p:cNvSpPr>
          <p:nvPr/>
        </p:nvSpPr>
        <p:spPr bwMode="auto">
          <a:xfrm>
            <a:off x="250825" y="1268760"/>
            <a:ext cx="4033838" cy="430212"/>
          </a:xfrm>
          <a:prstGeom prst="roundRect">
            <a:avLst>
              <a:gd name="adj" fmla="val 22060"/>
            </a:avLst>
          </a:prstGeom>
          <a:solidFill>
            <a:schemeClr val="bg1"/>
          </a:solidFill>
          <a:ln w="28575" cap="sq" cmpd="sng">
            <a:solidFill>
              <a:srgbClr val="0000FF"/>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000099"/>
                </a:solidFill>
                <a:effectLst>
                  <a:outerShdw blurRad="38100" dist="38100" dir="2700000" algn="tl">
                    <a:srgbClr val="C0C0C0"/>
                  </a:outerShdw>
                </a:effectLst>
                <a:ea typeface="ＭＳ Ｐゴシック" pitchFamily="50" charset="-128"/>
              </a:rPr>
              <a:t>心身の状態：「状態像」</a:t>
            </a:r>
          </a:p>
        </p:txBody>
      </p:sp>
      <p:sp>
        <p:nvSpPr>
          <p:cNvPr id="44" name="右矢印 43"/>
          <p:cNvSpPr/>
          <p:nvPr/>
        </p:nvSpPr>
        <p:spPr>
          <a:xfrm>
            <a:off x="4140200" y="3427760"/>
            <a:ext cx="1511300" cy="576262"/>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 name="AutoShape 14"/>
          <p:cNvSpPr>
            <a:spLocks noChangeArrowheads="1"/>
          </p:cNvSpPr>
          <p:nvPr/>
        </p:nvSpPr>
        <p:spPr bwMode="auto">
          <a:xfrm>
            <a:off x="5868144" y="515748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sz="1400"/>
              <a:t>医療関連の介助時間</a:t>
            </a:r>
          </a:p>
        </p:txBody>
      </p:sp>
      <p:sp>
        <p:nvSpPr>
          <p:cNvPr id="32" name="AutoShape 8"/>
          <p:cNvSpPr>
            <a:spLocks noChangeArrowheads="1"/>
          </p:cNvSpPr>
          <p:nvPr/>
        </p:nvSpPr>
        <p:spPr bwMode="auto">
          <a:xfrm>
            <a:off x="1547664" y="3716362"/>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1</a:t>
            </a:r>
            <a:r>
              <a:rPr lang="ja-JP" altLang="en-US" dirty="0" smtClean="0"/>
              <a:t>群：身体機能・起居動作</a:t>
            </a:r>
            <a:endParaRPr lang="ja-JP" altLang="en-US" dirty="0"/>
          </a:p>
        </p:txBody>
      </p:sp>
      <p:sp>
        <p:nvSpPr>
          <p:cNvPr id="33" name="AutoShape 9"/>
          <p:cNvSpPr>
            <a:spLocks noChangeArrowheads="1"/>
          </p:cNvSpPr>
          <p:nvPr/>
        </p:nvSpPr>
        <p:spPr bwMode="auto">
          <a:xfrm>
            <a:off x="1547664" y="4086734"/>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2</a:t>
            </a:r>
            <a:r>
              <a:rPr lang="ja-JP" altLang="en-US" dirty="0" smtClean="0"/>
              <a:t>群：生活機能</a:t>
            </a:r>
            <a:endParaRPr lang="ja-JP" altLang="en-US" dirty="0"/>
          </a:p>
        </p:txBody>
      </p:sp>
      <p:sp>
        <p:nvSpPr>
          <p:cNvPr id="34" name="AutoShape 10"/>
          <p:cNvSpPr>
            <a:spLocks noChangeArrowheads="1"/>
          </p:cNvSpPr>
          <p:nvPr/>
        </p:nvSpPr>
        <p:spPr bwMode="auto">
          <a:xfrm>
            <a:off x="1547664" y="4457107"/>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3</a:t>
            </a:r>
            <a:r>
              <a:rPr lang="ja-JP" altLang="en-US" dirty="0" smtClean="0"/>
              <a:t>群：認知機能</a:t>
            </a:r>
            <a:endParaRPr lang="ja-JP" altLang="en-US" dirty="0"/>
          </a:p>
        </p:txBody>
      </p:sp>
      <p:sp>
        <p:nvSpPr>
          <p:cNvPr id="35" name="AutoShape 11"/>
          <p:cNvSpPr>
            <a:spLocks noChangeArrowheads="1"/>
          </p:cNvSpPr>
          <p:nvPr/>
        </p:nvSpPr>
        <p:spPr bwMode="auto">
          <a:xfrm>
            <a:off x="1547664" y="4827479"/>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4</a:t>
            </a:r>
            <a:r>
              <a:rPr lang="ja-JP" altLang="en-US" dirty="0" smtClean="0"/>
              <a:t>群：精神・行動障害</a:t>
            </a:r>
            <a:endParaRPr lang="ja-JP" altLang="en-US" dirty="0"/>
          </a:p>
        </p:txBody>
      </p:sp>
      <p:sp>
        <p:nvSpPr>
          <p:cNvPr id="36" name="AutoShape 12"/>
          <p:cNvSpPr>
            <a:spLocks noChangeArrowheads="1"/>
          </p:cNvSpPr>
          <p:nvPr/>
        </p:nvSpPr>
        <p:spPr bwMode="auto">
          <a:xfrm>
            <a:off x="1547664" y="5197851"/>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5</a:t>
            </a:r>
            <a:r>
              <a:rPr lang="ja-JP" altLang="en-US" dirty="0" smtClean="0"/>
              <a:t>群：社会生活への適応</a:t>
            </a:r>
            <a:endParaRPr lang="ja-JP" altLang="en-US" dirty="0"/>
          </a:p>
        </p:txBody>
      </p:sp>
      <p:sp>
        <p:nvSpPr>
          <p:cNvPr id="37" name="二等辺三角形 36"/>
          <p:cNvSpPr/>
          <p:nvPr/>
        </p:nvSpPr>
        <p:spPr>
          <a:xfrm flipV="1">
            <a:off x="1302197" y="3429000"/>
            <a:ext cx="2088232"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611560" y="4292426"/>
            <a:ext cx="1008112" cy="584775"/>
          </a:xfrm>
          <a:prstGeom prst="rect">
            <a:avLst/>
          </a:prstGeom>
          <a:noFill/>
        </p:spPr>
        <p:txBody>
          <a:bodyPr wrap="square" rtlCol="0">
            <a:spAutoFit/>
          </a:bodyPr>
          <a:lstStyle/>
          <a:p>
            <a:r>
              <a:rPr kumimoji="1" lang="ja-JP" altLang="en-US" dirty="0" smtClean="0"/>
              <a:t>中間評価項目得点</a:t>
            </a:r>
            <a:endParaRPr kumimoji="1" lang="ja-JP" altLang="en-US" dirty="0"/>
          </a:p>
        </p:txBody>
      </p:sp>
      <p:sp>
        <p:nvSpPr>
          <p:cNvPr id="47" name="AutoShape 58"/>
          <p:cNvSpPr>
            <a:spLocks noChangeArrowheads="1"/>
          </p:cNvSpPr>
          <p:nvPr/>
        </p:nvSpPr>
        <p:spPr bwMode="auto">
          <a:xfrm>
            <a:off x="1241698" y="5732586"/>
            <a:ext cx="6570662" cy="1051818"/>
          </a:xfrm>
          <a:prstGeom prst="roundRect">
            <a:avLst>
              <a:gd name="adj" fmla="val 16667"/>
            </a:avLst>
          </a:prstGeom>
          <a:solidFill>
            <a:srgbClr val="CCFFCC"/>
          </a:solidFill>
          <a:ln w="9525">
            <a:noFill/>
            <a:round/>
            <a:headEnd/>
            <a:tailEnd/>
          </a:ln>
        </p:spPr>
        <p:txBody>
          <a:bodyPr wrap="none" anchor="ctr"/>
          <a:lstStyle/>
          <a:p>
            <a:endParaRPr lang="ja-JP" altLang="en-US"/>
          </a:p>
        </p:txBody>
      </p:sp>
      <p:pic>
        <p:nvPicPr>
          <p:cNvPr id="48" name="Picture 51"/>
          <p:cNvPicPr>
            <a:picLocks noChangeAspect="1" noChangeArrowheads="1"/>
          </p:cNvPicPr>
          <p:nvPr/>
        </p:nvPicPr>
        <p:blipFill>
          <a:blip r:embed="rId3" cstate="print"/>
          <a:srcRect/>
          <a:stretch>
            <a:fillRect/>
          </a:stretch>
        </p:blipFill>
        <p:spPr bwMode="auto">
          <a:xfrm>
            <a:off x="1170260" y="5853236"/>
            <a:ext cx="6611938" cy="847725"/>
          </a:xfrm>
          <a:prstGeom prst="rect">
            <a:avLst/>
          </a:prstGeom>
          <a:noFill/>
          <a:ln w="9525">
            <a:noFill/>
            <a:miter lim="800000"/>
            <a:headEnd/>
            <a:tailEnd/>
          </a:ln>
        </p:spPr>
      </p:pic>
      <p:sp>
        <p:nvSpPr>
          <p:cNvPr id="49" name="Text Box 59"/>
          <p:cNvSpPr txBox="1">
            <a:spLocks noChangeArrowheads="1"/>
          </p:cNvSpPr>
          <p:nvPr/>
        </p:nvSpPr>
        <p:spPr bwMode="auto">
          <a:xfrm>
            <a:off x="7668344" y="6020618"/>
            <a:ext cx="1368152" cy="307777"/>
          </a:xfrm>
          <a:prstGeom prst="rect">
            <a:avLst/>
          </a:prstGeom>
          <a:noFill/>
          <a:ln w="9525">
            <a:noFill/>
            <a:miter lim="800000"/>
            <a:headEnd/>
            <a:tailEnd/>
          </a:ln>
        </p:spPr>
        <p:txBody>
          <a:bodyPr wrap="square">
            <a:spAutoFit/>
          </a:bodyPr>
          <a:lstStyle/>
          <a:p>
            <a:pPr algn="ctr">
              <a:spcBef>
                <a:spcPct val="50000"/>
              </a:spcBef>
            </a:pPr>
            <a:r>
              <a:rPr lang="ja-JP" altLang="en-US" sz="1400" dirty="0" smtClean="0">
                <a:solidFill>
                  <a:srgbClr val="006600"/>
                </a:solidFill>
                <a:ea typeface="HG創英角ｺﾞｼｯｸUB" pitchFamily="49" charset="-128"/>
              </a:rPr>
              <a:t>一次判定結果</a:t>
            </a:r>
            <a:endParaRPr lang="ja-JP" altLang="en-US" sz="1400" dirty="0">
              <a:solidFill>
                <a:srgbClr val="006600"/>
              </a:solidFill>
              <a:ea typeface="HG創英角ｺﾞｼｯｸUB" pitchFamily="49" charset="-128"/>
            </a:endParaRPr>
          </a:p>
        </p:txBody>
      </p:sp>
      <p:sp>
        <p:nvSpPr>
          <p:cNvPr id="51" name="右中かっこ 50"/>
          <p:cNvSpPr/>
          <p:nvPr/>
        </p:nvSpPr>
        <p:spPr>
          <a:xfrm>
            <a:off x="7889602" y="2564234"/>
            <a:ext cx="144016" cy="2880320"/>
          </a:xfrm>
          <a:prstGeom prst="rightBrace">
            <a:avLst/>
          </a:prstGeom>
          <a:no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テキスト ボックス 51"/>
          <p:cNvSpPr txBox="1"/>
          <p:nvPr/>
        </p:nvSpPr>
        <p:spPr>
          <a:xfrm>
            <a:off x="8100392" y="2708250"/>
            <a:ext cx="430887" cy="2520280"/>
          </a:xfrm>
          <a:prstGeom prst="rect">
            <a:avLst/>
          </a:prstGeom>
          <a:noFill/>
        </p:spPr>
        <p:txBody>
          <a:bodyPr vert="eaVert" wrap="square" rtlCol="0">
            <a:spAutoFit/>
          </a:bodyPr>
          <a:lstStyle/>
          <a:p>
            <a:pPr algn="ctr"/>
            <a:r>
              <a:rPr kumimoji="1" lang="ja-JP" altLang="en-US" dirty="0" smtClean="0"/>
              <a:t>要介護認定等基準時間</a:t>
            </a:r>
            <a:endParaRPr kumimoji="1" lang="ja-JP" altLang="en-US" dirty="0"/>
          </a:p>
        </p:txBody>
      </p:sp>
      <p:sp>
        <p:nvSpPr>
          <p:cNvPr id="53" name="下矢印 52"/>
          <p:cNvSpPr/>
          <p:nvPr/>
        </p:nvSpPr>
        <p:spPr>
          <a:xfrm>
            <a:off x="8244408" y="5084514"/>
            <a:ext cx="144016" cy="864096"/>
          </a:xfrm>
          <a:prstGeom prst="downArrow">
            <a:avLst/>
          </a:prstGeom>
          <a:solidFill>
            <a:schemeClr val="accent2">
              <a:lumMod val="40000"/>
              <a:lumOff val="60000"/>
            </a:schemeClr>
          </a:solidFill>
          <a:ln w="6350">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特記事項と審査会</a:t>
            </a:r>
          </a:p>
        </p:txBody>
      </p:sp>
      <p:sp>
        <p:nvSpPr>
          <p:cNvPr id="48" name="Rectangle 2"/>
          <p:cNvSpPr>
            <a:spLocks noChangeArrowheads="1"/>
          </p:cNvSpPr>
          <p:nvPr/>
        </p:nvSpPr>
        <p:spPr bwMode="auto">
          <a:xfrm>
            <a:off x="1116385" y="2276475"/>
            <a:ext cx="3024187" cy="1223963"/>
          </a:xfrm>
          <a:prstGeom prst="rect">
            <a:avLst/>
          </a:prstGeom>
          <a:solidFill>
            <a:srgbClr val="FF6600"/>
          </a:solidFill>
          <a:ln w="9525">
            <a:noFill/>
            <a:miter lim="800000"/>
            <a:headEnd/>
            <a:tailEnd/>
          </a:ln>
          <a:effectLst/>
        </p:spPr>
        <p:txBody>
          <a:bodyPr wrap="none" anchor="ctr"/>
          <a:lstStyle/>
          <a:p>
            <a:pPr algn="ctr">
              <a:defRPr/>
            </a:pPr>
            <a:endParaRPr lang="en-US" altLang="ja-JP" sz="1800" dirty="0">
              <a:ea typeface="ＭＳ Ｐゴシック" pitchFamily="50" charset="-128"/>
            </a:endParaRPr>
          </a:p>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標準化された「選択」</a:t>
            </a:r>
          </a:p>
          <a:p>
            <a:pPr algn="ctr">
              <a:defRPr/>
            </a:pP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r>
              <a:rPr lang="ja-JP" altLang="en-US" sz="1200" b="1" dirty="0" smtClean="0">
                <a:solidFill>
                  <a:schemeClr val="bg1"/>
                </a:solidFill>
                <a:effectLst>
                  <a:outerShdw blurRad="38100" dist="38100" dir="2700000" sx="1000" sy="1000" algn="tl">
                    <a:srgbClr val="000000"/>
                  </a:outerShdw>
                </a:effectLst>
              </a:rPr>
              <a:t>特殊要因をすべて取り込むことは困難</a:t>
            </a: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endParaRPr lang="ja-JP" altLang="en-US" sz="1200" b="1" dirty="0">
              <a:solidFill>
                <a:schemeClr val="bg1"/>
              </a:solidFill>
              <a:effectLst>
                <a:outerShdw blurRad="38100" dist="38100" dir="2700000" sx="1000" sy="1000" algn="tl">
                  <a:srgbClr val="000000"/>
                </a:outerShdw>
              </a:effectLst>
              <a:ea typeface="ＭＳ Ｐゴシック" pitchFamily="50" charset="-128"/>
            </a:endParaRPr>
          </a:p>
        </p:txBody>
      </p:sp>
      <p:sp>
        <p:nvSpPr>
          <p:cNvPr id="49" name="AutoShape 4"/>
          <p:cNvSpPr>
            <a:spLocks noChangeArrowheads="1"/>
          </p:cNvSpPr>
          <p:nvPr/>
        </p:nvSpPr>
        <p:spPr bwMode="auto">
          <a:xfrm>
            <a:off x="1619622" y="1700213"/>
            <a:ext cx="2089150" cy="86469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基本調査</a:t>
            </a:r>
          </a:p>
        </p:txBody>
      </p:sp>
      <p:sp>
        <p:nvSpPr>
          <p:cNvPr id="50" name="Rectangle 5"/>
          <p:cNvSpPr>
            <a:spLocks noChangeArrowheads="1"/>
          </p:cNvSpPr>
          <p:nvPr/>
        </p:nvSpPr>
        <p:spPr bwMode="auto">
          <a:xfrm>
            <a:off x="1116385" y="4076700"/>
            <a:ext cx="3024187" cy="1223963"/>
          </a:xfrm>
          <a:prstGeom prst="rect">
            <a:avLst/>
          </a:prstGeom>
          <a:solidFill>
            <a:srgbClr val="FF6600"/>
          </a:solidFill>
          <a:ln w="9525">
            <a:noFill/>
            <a:miter lim="800000"/>
            <a:headEnd/>
            <a:tailEnd/>
          </a:ln>
          <a:effectLst/>
        </p:spPr>
        <p:txBody>
          <a:bodyPr wrap="none" anchor="ctr"/>
          <a:lstStyle/>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実態に沿った具体的記述</a:t>
            </a:r>
          </a:p>
          <a:p>
            <a:pPr algn="ctr">
              <a:defRPr/>
            </a:pPr>
            <a:r>
              <a:rPr lang="ja-JP" altLang="en-US" b="1" dirty="0">
                <a:solidFill>
                  <a:schemeClr val="bg1"/>
                </a:solidFill>
                <a:effectLst>
                  <a:outerShdw blurRad="38100" dist="38100" dir="2700000" sx="1000" sy="1000" algn="tl">
                    <a:srgbClr val="000000"/>
                  </a:outerShdw>
                </a:effectLst>
                <a:ea typeface="ＭＳ Ｐゴシック" pitchFamily="50" charset="-128"/>
              </a:rPr>
              <a:t>＜個別性のある自由な記述＞</a:t>
            </a:r>
          </a:p>
          <a:p>
            <a:pPr algn="ctr">
              <a:defRPr/>
            </a:pPr>
            <a:endParaRPr lang="en-US" altLang="ja-JP" sz="1800" b="1" dirty="0">
              <a:solidFill>
                <a:schemeClr val="bg1"/>
              </a:solidFill>
              <a:effectLst>
                <a:outerShdw blurRad="38100" dist="38100" dir="2700000" sx="1000" sy="1000" algn="tl">
                  <a:srgbClr val="000000"/>
                </a:outerShdw>
              </a:effectLst>
              <a:ea typeface="ＭＳ Ｐゴシック" pitchFamily="50" charset="-128"/>
            </a:endParaRPr>
          </a:p>
        </p:txBody>
      </p:sp>
      <p:sp>
        <p:nvSpPr>
          <p:cNvPr id="51" name="AutoShape 6"/>
          <p:cNvSpPr>
            <a:spLocks noChangeArrowheads="1"/>
          </p:cNvSpPr>
          <p:nvPr/>
        </p:nvSpPr>
        <p:spPr bwMode="auto">
          <a:xfrm>
            <a:off x="1692647" y="5085183"/>
            <a:ext cx="2089150" cy="79174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特記事項</a:t>
            </a:r>
          </a:p>
        </p:txBody>
      </p:sp>
      <p:sp>
        <p:nvSpPr>
          <p:cNvPr id="57" name="Rectangle 13"/>
          <p:cNvSpPr>
            <a:spLocks noChangeArrowheads="1"/>
          </p:cNvSpPr>
          <p:nvPr/>
        </p:nvSpPr>
        <p:spPr bwMode="auto">
          <a:xfrm>
            <a:off x="4788669" y="2924250"/>
            <a:ext cx="3455739" cy="1728886"/>
          </a:xfrm>
          <a:prstGeom prst="rect">
            <a:avLst/>
          </a:prstGeom>
          <a:solidFill>
            <a:srgbClr val="FF6600"/>
          </a:solidFill>
          <a:ln w="9525">
            <a:noFill/>
            <a:miter lim="800000"/>
            <a:headEnd/>
            <a:tailEnd/>
          </a:ln>
          <a:effectLst/>
        </p:spPr>
        <p:txBody>
          <a:bodyPr wrap="none" anchor="ctr"/>
          <a:lstStyle/>
          <a:p>
            <a:pPr algn="ctr">
              <a:defRPr/>
            </a:pPr>
            <a:r>
              <a:rPr lang="ja-JP" altLang="en-US" sz="1200" b="1" dirty="0" smtClean="0">
                <a:solidFill>
                  <a:schemeClr val="bg1"/>
                </a:solidFill>
                <a:effectLst>
                  <a:outerShdw blurRad="38100" dist="38100" dir="2700000" algn="tl">
                    <a:srgbClr val="000000"/>
                  </a:outerShdw>
                </a:effectLst>
              </a:rPr>
              <a:t>申請者固</a:t>
            </a: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r>
              <a:rPr lang="ja-JP" altLang="en-US" b="1" dirty="0" smtClean="0">
                <a:solidFill>
                  <a:schemeClr val="bg1"/>
                </a:solidFill>
                <a:effectLst>
                  <a:outerShdw blurRad="38100" dist="38100" dir="2700000" sx="1000" sy="1000" algn="tl">
                    <a:srgbClr val="FFFFFF"/>
                  </a:outerShdw>
                </a:effectLst>
              </a:rPr>
              <a:t>申請者固有の「介護の手間」も含め</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て最終評価することが審査会の目的。</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統計的な推計値（一次判定）を</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「特記事項」で補うのが</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審査会の役割。</a:t>
            </a:r>
          </a:p>
          <a:p>
            <a:pPr algn="ctr">
              <a:defRPr/>
            </a:pPr>
            <a:endParaRPr lang="ja-JP" altLang="en-US" sz="1800" b="1" dirty="0">
              <a:solidFill>
                <a:schemeClr val="bg1"/>
              </a:solidFill>
              <a:effectLst>
                <a:outerShdw blurRad="38100" dist="38100" dir="2700000" algn="tl">
                  <a:srgbClr val="000000"/>
                </a:outerShdw>
              </a:effectLst>
              <a:ea typeface="ＭＳ Ｐゴシック" pitchFamily="50" charset="-128"/>
            </a:endParaRPr>
          </a:p>
        </p:txBody>
      </p:sp>
      <p:sp>
        <p:nvSpPr>
          <p:cNvPr id="58" name="AutoShape 14"/>
          <p:cNvSpPr>
            <a:spLocks noChangeArrowheads="1"/>
          </p:cNvSpPr>
          <p:nvPr/>
        </p:nvSpPr>
        <p:spPr bwMode="auto">
          <a:xfrm rot="16200000">
            <a:off x="3563864" y="3428330"/>
            <a:ext cx="1728886" cy="720725"/>
          </a:xfrm>
          <a:prstGeom prst="triangle">
            <a:avLst>
              <a:gd name="adj" fmla="val 50000"/>
            </a:avLst>
          </a:prstGeom>
          <a:solidFill>
            <a:schemeClr val="accent2"/>
          </a:solidFill>
          <a:ln w="9525">
            <a:noFill/>
            <a:miter lim="800000"/>
            <a:headEnd/>
            <a:tailEnd/>
          </a:ln>
        </p:spPr>
        <p:txBody>
          <a:bodyPr wrap="none" anchor="ctr"/>
          <a:lstStyle/>
          <a:p>
            <a:endParaRPr lang="ja-JP" altLang="en-US"/>
          </a:p>
        </p:txBody>
      </p:sp>
      <p:sp>
        <p:nvSpPr>
          <p:cNvPr id="59" name="AutoShape 15"/>
          <p:cNvSpPr>
            <a:spLocks noChangeArrowheads="1"/>
          </p:cNvSpPr>
          <p:nvPr/>
        </p:nvSpPr>
        <p:spPr bwMode="auto">
          <a:xfrm>
            <a:off x="5292080" y="2636912"/>
            <a:ext cx="2305050" cy="620713"/>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介護認定審査会</a:t>
            </a:r>
          </a:p>
        </p:txBody>
      </p:sp>
      <p:sp>
        <p:nvSpPr>
          <p:cNvPr id="60" name="上矢印 59"/>
          <p:cNvSpPr/>
          <p:nvPr/>
        </p:nvSpPr>
        <p:spPr>
          <a:xfrm>
            <a:off x="3563888" y="3284984"/>
            <a:ext cx="216024" cy="864096"/>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1331640" y="3501008"/>
            <a:ext cx="2232248" cy="461665"/>
          </a:xfrm>
          <a:prstGeom prst="rect">
            <a:avLst/>
          </a:prstGeom>
          <a:noFill/>
        </p:spPr>
        <p:txBody>
          <a:bodyPr wrap="square" rtlCol="0">
            <a:spAutoFit/>
          </a:bodyPr>
          <a:lstStyle/>
          <a:p>
            <a:r>
              <a:rPr kumimoji="1" lang="ja-JP" altLang="en-US" sz="1200" dirty="0" smtClean="0"/>
              <a:t>統計で表現しきれない</a:t>
            </a:r>
            <a:r>
              <a:rPr kumimoji="1" lang="en-US" altLang="ja-JP" sz="1200" dirty="0" smtClean="0"/>
              <a:t/>
            </a:r>
            <a:br>
              <a:rPr kumimoji="1" lang="en-US" altLang="ja-JP" sz="1200" dirty="0" smtClean="0"/>
            </a:br>
            <a:r>
              <a:rPr lang="ja-JP" altLang="en-US" sz="1200" dirty="0" smtClean="0"/>
              <a:t>介護の手間を特記事項で補う。</a:t>
            </a:r>
            <a:endParaRPr kumimoji="1" lang="ja-JP" alt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20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20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2000"/>
                                        <p:tgtEl>
                                          <p:spTgt spid="4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fade">
                                      <p:cBhvr>
                                        <p:cTn id="20"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26</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【3</a:t>
            </a:r>
            <a:r>
              <a:rPr lang="ja-JP" altLang="en-US" sz="2800" dirty="0" err="1" smtClean="0"/>
              <a:t>つの</a:t>
            </a:r>
            <a:r>
              <a:rPr lang="ja-JP" altLang="en-US" sz="2800" dirty="0" smtClean="0"/>
              <a:t>評価軸</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3585</TotalTime>
  <Words>4149</Words>
  <Application>Microsoft Office PowerPoint</Application>
  <PresentationFormat>画面に合わせる (4:3)</PresentationFormat>
  <Paragraphs>558</Paragraphs>
  <Slides>37</Slides>
  <Notes>37</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Profile</vt:lpstr>
      <vt:lpstr>認定調査の基本的な考え方</vt:lpstr>
      <vt:lpstr> なぜ認定調査は難しく感じられるのか？</vt:lpstr>
      <vt:lpstr> 認定調査の基本原則や目的を理解する</vt:lpstr>
      <vt:lpstr>能力向上研修会のカリキュラム</vt:lpstr>
      <vt:lpstr>認定調査の基本的な考え方</vt:lpstr>
      <vt:lpstr> 「ものさし」は「介護の手間」</vt:lpstr>
      <vt:lpstr> 基本調査と一次判定ソフト</vt:lpstr>
      <vt:lpstr> 特記事項と審査会</vt:lpstr>
      <vt:lpstr>認定調査の基本的な考え方</vt:lpstr>
      <vt:lpstr>3つの評価軸の特徴（埋めてみましょう）</vt:lpstr>
      <vt:lpstr>認定調査の基本的な考え方</vt:lpstr>
      <vt:lpstr>3つの評価軸の特徴</vt:lpstr>
      <vt:lpstr>能力の項目の特徴</vt:lpstr>
      <vt:lpstr>調査の基本的な方法</vt:lpstr>
      <vt:lpstr>能力の項目の留意点</vt:lpstr>
      <vt:lpstr>能力の項目と他の評価軸</vt:lpstr>
      <vt:lpstr>認定調査の基本的な考え方</vt:lpstr>
      <vt:lpstr>3つの評価軸の特徴</vt:lpstr>
      <vt:lpstr>介助の方法の項目の特徴</vt:lpstr>
      <vt:lpstr>調査の基本的な方法</vt:lpstr>
      <vt:lpstr>調査の基本的な方法</vt:lpstr>
      <vt:lpstr>介助の方法の項目と他の評価軸</vt:lpstr>
      <vt:lpstr>介助の方法における「頻度」の考え方</vt:lpstr>
      <vt:lpstr>「実際の介助の方法」が不適切な場合の考え方</vt:lpstr>
      <vt:lpstr>「実際の介助の方法」が不適切な場合のポイント</vt:lpstr>
      <vt:lpstr>特記事項の役割（審査会での活用）</vt:lpstr>
      <vt:lpstr>介助の方法で留意すべき点（１）</vt:lpstr>
      <vt:lpstr>介助の方法で留意すべき点（２）</vt:lpstr>
      <vt:lpstr>認定調査の基本的な考え方</vt:lpstr>
      <vt:lpstr>3つの評価軸の特徴</vt:lpstr>
      <vt:lpstr>有無の項目の特徴</vt:lpstr>
      <vt:lpstr>調査の基本的な方法</vt:lpstr>
      <vt:lpstr>BPSD関連で注意すべき点</vt:lpstr>
      <vt:lpstr>BPSD関連で注意すべき点</vt:lpstr>
      <vt:lpstr>有無の項目（BPSD関連）で注意すべき点</vt:lpstr>
      <vt:lpstr>特別な医療</vt:lpstr>
      <vt:lpstr>3つの評価軸の特徴</vt:lpstr>
    </vt:vector>
  </TitlesOfParts>
  <Company>IWANA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ただ　えつこ</cp:lastModifiedBy>
  <cp:revision>188</cp:revision>
  <dcterms:created xsi:type="dcterms:W3CDTF">2010-08-22T03:01:41Z</dcterms:created>
  <dcterms:modified xsi:type="dcterms:W3CDTF">2016-02-10T01:23:36Z</dcterms:modified>
</cp:coreProperties>
</file>