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4F72"/>
    <a:srgbClr val="E95C35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5" autoAdjust="0"/>
    <p:restoredTop sz="95451" autoAdjust="0"/>
  </p:normalViewPr>
  <p:slideViewPr>
    <p:cSldViewPr snapToGrid="0">
      <p:cViewPr>
        <p:scale>
          <a:sx n="100" d="100"/>
          <a:sy n="100" d="100"/>
        </p:scale>
        <p:origin x="114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5673" tIns="47837" rIns="95673" bIns="4783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5673" tIns="47837" rIns="95673" bIns="47837" rtlCol="0"/>
          <a:lstStyle>
            <a:lvl1pPr algn="r">
              <a:defRPr sz="1300"/>
            </a:lvl1pPr>
          </a:lstStyle>
          <a:p>
            <a:fld id="{4A1B7751-F3EA-43EF-A8F0-CF61464DA3EF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3" tIns="47837" rIns="95673" bIns="4783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3"/>
          </a:xfrm>
          <a:prstGeom prst="rect">
            <a:avLst/>
          </a:prstGeom>
        </p:spPr>
        <p:txBody>
          <a:bodyPr vert="horz" lIns="95673" tIns="47837" rIns="95673" bIns="4783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8"/>
            <a:ext cx="2949787" cy="498692"/>
          </a:xfrm>
          <a:prstGeom prst="rect">
            <a:avLst/>
          </a:prstGeom>
        </p:spPr>
        <p:txBody>
          <a:bodyPr vert="horz" lIns="95673" tIns="47837" rIns="95673" bIns="4783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8"/>
            <a:ext cx="2949787" cy="498692"/>
          </a:xfrm>
          <a:prstGeom prst="rect">
            <a:avLst/>
          </a:prstGeom>
        </p:spPr>
        <p:txBody>
          <a:bodyPr vert="horz" lIns="95673" tIns="47837" rIns="95673" bIns="47837" rtlCol="0" anchor="b"/>
          <a:lstStyle>
            <a:lvl1pPr algn="r">
              <a:defRPr sz="1300"/>
            </a:lvl1pPr>
          </a:lstStyle>
          <a:p>
            <a:fld id="{779FC489-E084-499F-9B61-D60927C5F7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39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FC489-E084-499F-9B61-D60927C5F77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963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5F57-BB62-43FD-9E9B-E42A53D4BB5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5654-60BE-4746-9B30-4ADDE8B5D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68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5F57-BB62-43FD-9E9B-E42A53D4BB5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5654-60BE-4746-9B30-4ADDE8B5D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94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5F57-BB62-43FD-9E9B-E42A53D4BB5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5654-60BE-4746-9B30-4ADDE8B5D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69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5F57-BB62-43FD-9E9B-E42A53D4BB5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5654-60BE-4746-9B30-4ADDE8B5D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039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5F57-BB62-43FD-9E9B-E42A53D4BB5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5654-60BE-4746-9B30-4ADDE8B5D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29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5F57-BB62-43FD-9E9B-E42A53D4BB5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5654-60BE-4746-9B30-4ADDE8B5D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91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5F57-BB62-43FD-9E9B-E42A53D4BB5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5654-60BE-4746-9B30-4ADDE8B5D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36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5F57-BB62-43FD-9E9B-E42A53D4BB5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5654-60BE-4746-9B30-4ADDE8B5D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668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5F57-BB62-43FD-9E9B-E42A53D4BB5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5654-60BE-4746-9B30-4ADDE8B5D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84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5F57-BB62-43FD-9E9B-E42A53D4BB5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5654-60BE-4746-9B30-4ADDE8B5D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67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5F57-BB62-43FD-9E9B-E42A53D4BB5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5654-60BE-4746-9B30-4ADDE8B5D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66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05F57-BB62-43FD-9E9B-E42A53D4BB5C}" type="datetimeFigureOut">
              <a:rPr kumimoji="1" lang="ja-JP" altLang="en-US" smtClean="0"/>
              <a:t>2024/9/1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D5654-60BE-4746-9B30-4ADDE8B5D2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51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DFC70C7-4C83-2F7F-707F-0A11360373C7}"/>
              </a:ext>
            </a:extLst>
          </p:cNvPr>
          <p:cNvSpPr/>
          <p:nvPr/>
        </p:nvSpPr>
        <p:spPr>
          <a:xfrm>
            <a:off x="0" y="0"/>
            <a:ext cx="6858000" cy="3990266"/>
          </a:xfrm>
          <a:prstGeom prst="rect">
            <a:avLst/>
          </a:prstGeom>
          <a:solidFill>
            <a:schemeClr val="accent4">
              <a:lumMod val="20000"/>
              <a:lumOff val="8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BBBA492-5736-E231-F711-B4662C83AFD3}"/>
              </a:ext>
            </a:extLst>
          </p:cNvPr>
          <p:cNvSpPr txBox="1"/>
          <p:nvPr/>
        </p:nvSpPr>
        <p:spPr>
          <a:xfrm>
            <a:off x="119724" y="73941"/>
            <a:ext cx="1597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岡山市主催</a:t>
            </a: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E44E9434-D90A-7868-C984-274780138370}"/>
              </a:ext>
            </a:extLst>
          </p:cNvPr>
          <p:cNvSpPr/>
          <p:nvPr/>
        </p:nvSpPr>
        <p:spPr>
          <a:xfrm>
            <a:off x="125411" y="4049489"/>
            <a:ext cx="1376818" cy="31164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プログラム日程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EAAD737-60D9-CD0D-7D2C-A9C17D205134}"/>
              </a:ext>
            </a:extLst>
          </p:cNvPr>
          <p:cNvSpPr txBox="1"/>
          <p:nvPr/>
        </p:nvSpPr>
        <p:spPr>
          <a:xfrm>
            <a:off x="1592942" y="3917274"/>
            <a:ext cx="21299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2024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kumimoji="1"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日（水）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13:30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16:30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18380187-1E2B-476C-E0E8-16838A74A480}"/>
              </a:ext>
            </a:extLst>
          </p:cNvPr>
          <p:cNvSpPr/>
          <p:nvPr/>
        </p:nvSpPr>
        <p:spPr>
          <a:xfrm>
            <a:off x="125411" y="5000173"/>
            <a:ext cx="1376818" cy="31164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応募締切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B13F959-984C-5891-776F-89A44C2503D4}"/>
              </a:ext>
            </a:extLst>
          </p:cNvPr>
          <p:cNvSpPr txBox="1"/>
          <p:nvPr/>
        </p:nvSpPr>
        <p:spPr>
          <a:xfrm>
            <a:off x="1592942" y="4841690"/>
            <a:ext cx="2163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2024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kumimoji="1"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41742537-99C4-CE1E-A1C4-FF20E95774DE}"/>
              </a:ext>
            </a:extLst>
          </p:cNvPr>
          <p:cNvSpPr/>
          <p:nvPr/>
        </p:nvSpPr>
        <p:spPr>
          <a:xfrm>
            <a:off x="125411" y="5682885"/>
            <a:ext cx="564018" cy="31164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定員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A428DF3-41FF-A309-F4AD-32FFD16E88CC}"/>
              </a:ext>
            </a:extLst>
          </p:cNvPr>
          <p:cNvSpPr txBox="1"/>
          <p:nvPr/>
        </p:nvSpPr>
        <p:spPr>
          <a:xfrm>
            <a:off x="689429" y="5607872"/>
            <a:ext cx="172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80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先着順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39F5C8EB-5DEB-1C3B-CB8A-0604A50D29F2}"/>
              </a:ext>
            </a:extLst>
          </p:cNvPr>
          <p:cNvSpPr/>
          <p:nvPr/>
        </p:nvSpPr>
        <p:spPr>
          <a:xfrm>
            <a:off x="2247100" y="5697397"/>
            <a:ext cx="713809" cy="3116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参加費</a:t>
            </a: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BB957DB5-D891-C60D-89E2-2FD8D7685745}"/>
              </a:ext>
            </a:extLst>
          </p:cNvPr>
          <p:cNvGrpSpPr/>
          <p:nvPr/>
        </p:nvGrpSpPr>
        <p:grpSpPr>
          <a:xfrm>
            <a:off x="4540710" y="605128"/>
            <a:ext cx="2184622" cy="1901191"/>
            <a:chOff x="4649789" y="609780"/>
            <a:chExt cx="2002972" cy="1774741"/>
          </a:xfrm>
        </p:grpSpPr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FAEDC988-B81E-494C-3746-64E86E7D57D6}"/>
                </a:ext>
              </a:extLst>
            </p:cNvPr>
            <p:cNvSpPr/>
            <p:nvPr/>
          </p:nvSpPr>
          <p:spPr>
            <a:xfrm>
              <a:off x="4649789" y="1027029"/>
              <a:ext cx="729458" cy="66419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B970255E-C72C-3C7E-0197-A994A0D0879C}"/>
                </a:ext>
              </a:extLst>
            </p:cNvPr>
            <p:cNvSpPr/>
            <p:nvPr/>
          </p:nvSpPr>
          <p:spPr>
            <a:xfrm>
              <a:off x="4838234" y="1857005"/>
              <a:ext cx="541014" cy="527516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CEF02F0B-D292-190B-5CAC-CA081B9C4957}"/>
                </a:ext>
              </a:extLst>
            </p:cNvPr>
            <p:cNvSpPr/>
            <p:nvPr/>
          </p:nvSpPr>
          <p:spPr>
            <a:xfrm>
              <a:off x="5546414" y="1590271"/>
              <a:ext cx="729458" cy="66419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楕円 13">
              <a:extLst>
                <a:ext uri="{FF2B5EF4-FFF2-40B4-BE49-F238E27FC236}">
                  <a16:creationId xmlns:a16="http://schemas.microsoft.com/office/drawing/2014/main" id="{95AF8F5D-7490-FE71-6ABA-7D5E43013001}"/>
                </a:ext>
              </a:extLst>
            </p:cNvPr>
            <p:cNvSpPr/>
            <p:nvPr/>
          </p:nvSpPr>
          <p:spPr>
            <a:xfrm>
              <a:off x="5528178" y="609780"/>
              <a:ext cx="1124583" cy="11686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AA2DB49-3C1E-125D-F8B8-C1FEC10E76BD}"/>
                </a:ext>
              </a:extLst>
            </p:cNvPr>
            <p:cNvCxnSpPr>
              <a:cxnSpLocks/>
              <a:stCxn id="14" idx="2"/>
              <a:endCxn id="12" idx="7"/>
            </p:cNvCxnSpPr>
            <p:nvPr/>
          </p:nvCxnSpPr>
          <p:spPr>
            <a:xfrm flipH="1">
              <a:off x="5300017" y="1194087"/>
              <a:ext cx="228161" cy="740171"/>
            </a:xfrm>
            <a:prstGeom prst="line">
              <a:avLst/>
            </a:prstGeom>
            <a:ln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32D46F94-13F9-0813-5DFD-15E1E1DFFDBD}"/>
                </a:ext>
              </a:extLst>
            </p:cNvPr>
            <p:cNvCxnSpPr>
              <a:cxnSpLocks/>
              <a:stCxn id="13" idx="2"/>
              <a:endCxn id="11" idx="5"/>
            </p:cNvCxnSpPr>
            <p:nvPr/>
          </p:nvCxnSpPr>
          <p:spPr>
            <a:xfrm flipH="1" flipV="1">
              <a:off x="5272421" y="1593951"/>
              <a:ext cx="273994" cy="328415"/>
            </a:xfrm>
            <a:prstGeom prst="line">
              <a:avLst/>
            </a:prstGeom>
            <a:ln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A000144-5752-3CA9-34BE-15A21DAAD2B7}"/>
              </a:ext>
            </a:extLst>
          </p:cNvPr>
          <p:cNvSpPr txBox="1"/>
          <p:nvPr/>
        </p:nvSpPr>
        <p:spPr>
          <a:xfrm>
            <a:off x="2962442" y="5679126"/>
            <a:ext cx="925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無料</a:t>
            </a:r>
            <a:endParaRPr kumimoji="1"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D69D511A-2D26-B3A4-297C-1778D6239FAC}"/>
              </a:ext>
            </a:extLst>
          </p:cNvPr>
          <p:cNvSpPr/>
          <p:nvPr/>
        </p:nvSpPr>
        <p:spPr>
          <a:xfrm>
            <a:off x="125411" y="6323192"/>
            <a:ext cx="3452360" cy="1470983"/>
          </a:xfrm>
          <a:prstGeom prst="round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こんな方におすすめ</a:t>
            </a:r>
            <a:endParaRPr kumimoji="1" lang="en-US" altLang="ja-JP" sz="14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・経営層の方</a:t>
            </a:r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・効率化、生産性向上を進めたい方</a:t>
            </a:r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・デジタル化を進めたいがイメージがわかない方</a:t>
            </a:r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kumimoji="1" lang="en-US" altLang="ja-JP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DX</a:t>
            </a:r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等新たな取組を考えている方</a:t>
            </a:r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・身近な企業の具体的な事例を知りたい方</a:t>
            </a:r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・企業のデジタル化・</a:t>
            </a:r>
            <a:r>
              <a:rPr kumimoji="1" lang="en-US" altLang="ja-JP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DX</a:t>
            </a:r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支援に関心のある方</a:t>
            </a:r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B4907DE4-FB3B-7BEC-371B-B7C1F70C9862}"/>
              </a:ext>
            </a:extLst>
          </p:cNvPr>
          <p:cNvSpPr/>
          <p:nvPr/>
        </p:nvSpPr>
        <p:spPr>
          <a:xfrm>
            <a:off x="125412" y="7967997"/>
            <a:ext cx="3452359" cy="650118"/>
          </a:xfrm>
          <a:prstGeom prst="round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会場</a:t>
            </a:r>
            <a:endParaRPr kumimoji="1" lang="en-US" altLang="ja-JP" sz="14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杜の街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グレース　オフィススクエア３階　ホール</a:t>
            </a:r>
            <a:r>
              <a:rPr kumimoji="1" lang="en-US" altLang="ja-JP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</a:t>
            </a:r>
            <a:r>
              <a:rPr kumimoji="1"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kumimoji="1" lang="en-US" altLang="ja-JP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住所：</a:t>
            </a:r>
            <a:r>
              <a:rPr kumimoji="1" lang="en-US" altLang="ja-JP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700-0907</a:t>
            </a:r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岡山市北区下石井二丁目</a:t>
            </a:r>
            <a:r>
              <a:rPr kumimoji="1" lang="en-US" altLang="ja-JP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番</a:t>
            </a:r>
            <a:r>
              <a:rPr kumimoji="1" lang="en-US" altLang="ja-JP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号</a:t>
            </a:r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01632389-7D59-6BC1-1EAE-DFCEF937443C}"/>
              </a:ext>
            </a:extLst>
          </p:cNvPr>
          <p:cNvSpPr/>
          <p:nvPr/>
        </p:nvSpPr>
        <p:spPr>
          <a:xfrm>
            <a:off x="3800585" y="7954874"/>
            <a:ext cx="3033826" cy="644987"/>
          </a:xfrm>
          <a:prstGeom prst="round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申込方法</a:t>
            </a:r>
            <a:endParaRPr kumimoji="1" lang="en-US" altLang="ja-JP" sz="16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右記コードもしくは裏面申込書</a:t>
            </a:r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よりお申込みください。</a:t>
            </a:r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4EFCC98C-78CA-5FD8-E25C-EF77FC986959}"/>
              </a:ext>
            </a:extLst>
          </p:cNvPr>
          <p:cNvCxnSpPr>
            <a:cxnSpLocks/>
          </p:cNvCxnSpPr>
          <p:nvPr/>
        </p:nvCxnSpPr>
        <p:spPr>
          <a:xfrm>
            <a:off x="67354" y="8701317"/>
            <a:ext cx="67688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63BEF282-15CA-F2BD-CAA8-1E46CD006DEE}"/>
              </a:ext>
            </a:extLst>
          </p:cNvPr>
          <p:cNvSpPr/>
          <p:nvPr/>
        </p:nvSpPr>
        <p:spPr>
          <a:xfrm>
            <a:off x="3722913" y="3993946"/>
            <a:ext cx="3111498" cy="3859472"/>
          </a:xfrm>
          <a:prstGeom prst="rect">
            <a:avLst/>
          </a:prstGeom>
          <a:solidFill>
            <a:srgbClr val="E95C35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DE4341D6-986E-F122-204F-F84C109F97D5}"/>
              </a:ext>
            </a:extLst>
          </p:cNvPr>
          <p:cNvSpPr/>
          <p:nvPr/>
        </p:nvSpPr>
        <p:spPr>
          <a:xfrm>
            <a:off x="3743667" y="3993946"/>
            <a:ext cx="1670731" cy="26141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当日の流れ・日程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BC3798A-21B5-86D3-7A53-6828A6C8A5CB}"/>
              </a:ext>
            </a:extLst>
          </p:cNvPr>
          <p:cNvSpPr/>
          <p:nvPr/>
        </p:nvSpPr>
        <p:spPr>
          <a:xfrm>
            <a:off x="98374" y="709263"/>
            <a:ext cx="528115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中小企業デジタル化・ＤＸ</a:t>
            </a:r>
            <a:endParaRPr lang="en-US" altLang="ja-JP" sz="3200" b="1" dirty="0">
              <a:solidFill>
                <a:srgbClr val="FF0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b="1" dirty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3200" b="1" dirty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  <a:r>
              <a:rPr lang="ja-JP" altLang="en-US" sz="3200" b="1" dirty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成果発表会</a:t>
            </a:r>
            <a:r>
              <a:rPr lang="en-US" altLang="ja-JP" sz="3200" b="1" dirty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F3957BD-7494-3754-A3C4-ECC79E87439E}"/>
              </a:ext>
            </a:extLst>
          </p:cNvPr>
          <p:cNvSpPr txBox="1"/>
          <p:nvPr/>
        </p:nvSpPr>
        <p:spPr>
          <a:xfrm>
            <a:off x="194353" y="1969244"/>
            <a:ext cx="65148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Ｒ２年度より実施してきた「岡山市中小企業デジタル化推進事業」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本年度初めて、これまでの成果発表会を実施します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岡山市内企業のデジタルによる変化をご覧あれ！！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DEBB6E3-5CE7-D8A6-C274-81B948B5A479}"/>
              </a:ext>
            </a:extLst>
          </p:cNvPr>
          <p:cNvSpPr txBox="1"/>
          <p:nvPr/>
        </p:nvSpPr>
        <p:spPr>
          <a:xfrm>
            <a:off x="276506" y="2863786"/>
            <a:ext cx="64297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現在、企業の人手不足が深刻化する中、生き残りのためには省力化・省人化・労働生産性向上が急務となっています。デジタル化・</a:t>
            </a:r>
            <a:r>
              <a:rPr kumimoji="1"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DX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はその課題を解決する可能性を秘めており、本成果発表会では、これまでの活動の成果を岡山市内企業５社が発表します。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身近な企業のリアルな内容で、具体的なデジタルの活用方法、</a:t>
            </a:r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変革、新事業へ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のヒントを得ることができます。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経営層の方から本テーマに関連する担当者の方、関心を</a:t>
            </a:r>
            <a:r>
              <a:rPr kumimoji="1"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お持ちの方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まで幅広く御参加をお待ちしております。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9A3435A-CE63-7AD6-8DC4-FC09F10A1BC5}"/>
              </a:ext>
            </a:extLst>
          </p:cNvPr>
          <p:cNvSpPr txBox="1"/>
          <p:nvPr/>
        </p:nvSpPr>
        <p:spPr>
          <a:xfrm>
            <a:off x="3743667" y="4256789"/>
            <a:ext cx="3114333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13:30</a:t>
            </a:r>
            <a:r>
              <a:rPr kumimoji="1" lang="ja-JP" altLang="en-US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kumimoji="1" lang="en-US" altLang="ja-JP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13:35</a:t>
            </a:r>
            <a:r>
              <a:rPr kumimoji="1" lang="ja-JP" altLang="en-US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オープニング</a:t>
            </a:r>
            <a:endParaRPr kumimoji="1" lang="en-US" altLang="ja-JP" sz="14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主催者あいさつ　岡山市長　大森雅夫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13:35</a:t>
            </a:r>
            <a:r>
              <a:rPr kumimoji="1" lang="ja-JP" altLang="en-US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kumimoji="1" lang="en-US" altLang="ja-JP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13:55</a:t>
            </a:r>
            <a:r>
              <a:rPr kumimoji="1" lang="ja-JP" altLang="en-US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事業趣旨、効果等</a:t>
            </a:r>
            <a:endParaRPr kumimoji="1" lang="en-US" altLang="ja-JP" sz="14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本市よりデジタル化のトレンド・方法・効果を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講演　　話者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：岡山市　亀田章浩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14:00</a:t>
            </a:r>
            <a:r>
              <a:rPr kumimoji="1" lang="ja-JP" altLang="en-US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kumimoji="1" lang="en-US" altLang="ja-JP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14:50</a:t>
            </a:r>
            <a:r>
              <a:rPr kumimoji="1" lang="ja-JP" altLang="en-US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成果発表（第一部）</a:t>
            </a:r>
            <a:endParaRPr kumimoji="1" lang="en-US" altLang="ja-JP" sz="14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株式会社セイキ、淵本重工業株式会社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15:00</a:t>
            </a:r>
            <a:r>
              <a:rPr kumimoji="1" lang="ja-JP" altLang="en-US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kumimoji="1" lang="en-US" altLang="ja-JP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16:15</a:t>
            </a:r>
            <a:r>
              <a:rPr kumimoji="1" lang="ja-JP" altLang="en-US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成果発表（第二部）</a:t>
            </a:r>
            <a:endParaRPr kumimoji="1" lang="en-US" altLang="ja-JP" sz="14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木村スチール株式会社、株式会社長谷井商店、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オカネツ工業株式会社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16:15</a:t>
            </a:r>
            <a:r>
              <a:rPr kumimoji="1" lang="ja-JP" altLang="en-US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kumimoji="1" lang="en-US" altLang="ja-JP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16:25</a:t>
            </a:r>
            <a:r>
              <a:rPr kumimoji="1" lang="ja-JP" altLang="en-US" sz="14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おわりに</a:t>
            </a:r>
            <a:endParaRPr kumimoji="1" lang="en-US" altLang="ja-JP" sz="14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支援制度の案内、あいさつ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四角形: 角度付き 37">
            <a:extLst>
              <a:ext uri="{FF2B5EF4-FFF2-40B4-BE49-F238E27FC236}">
                <a16:creationId xmlns:a16="http://schemas.microsoft.com/office/drawing/2014/main" id="{2DAE8EC8-2D5F-BB92-AE5F-3D99E4A68B31}"/>
              </a:ext>
            </a:extLst>
          </p:cNvPr>
          <p:cNvSpPr/>
          <p:nvPr/>
        </p:nvSpPr>
        <p:spPr>
          <a:xfrm>
            <a:off x="4843915" y="36836"/>
            <a:ext cx="1990496" cy="458824"/>
          </a:xfrm>
          <a:prstGeom prst="bevel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参加企業募集</a:t>
            </a:r>
            <a:r>
              <a:rPr kumimoji="1" lang="ja-JP" altLang="en-US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！</a:t>
            </a:r>
            <a:endParaRPr kumimoji="1" lang="ja-JP" altLang="en-US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6D7CA74-9AA4-1235-171D-1F00A6850788}"/>
              </a:ext>
            </a:extLst>
          </p:cNvPr>
          <p:cNvSpPr txBox="1"/>
          <p:nvPr/>
        </p:nvSpPr>
        <p:spPr>
          <a:xfrm>
            <a:off x="234268" y="8697561"/>
            <a:ext cx="62074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主催・運営・問合せ先：岡山市産業振興課</a:t>
            </a:r>
            <a:endParaRPr kumimoji="1" lang="en-US" altLang="ja-JP" sz="1100" dirty="0"/>
          </a:p>
          <a:p>
            <a:r>
              <a:rPr kumimoji="1" lang="en-US" altLang="ja-JP" sz="1100" dirty="0"/>
              <a:t>TEL</a:t>
            </a:r>
            <a:r>
              <a:rPr kumimoji="1" lang="ja-JP" altLang="en-US" sz="1100" dirty="0"/>
              <a:t>：</a:t>
            </a:r>
            <a:r>
              <a:rPr kumimoji="1" lang="en-US" altLang="ja-JP" sz="1100" dirty="0"/>
              <a:t>086-803-1329 </a:t>
            </a:r>
            <a:r>
              <a:rPr kumimoji="1" lang="ja-JP" altLang="en-US" sz="1100" dirty="0"/>
              <a:t>　</a:t>
            </a:r>
            <a:r>
              <a:rPr kumimoji="1" lang="en-US" altLang="ja-JP" sz="1100" dirty="0"/>
              <a:t>FAX</a:t>
            </a:r>
            <a:r>
              <a:rPr kumimoji="1" lang="ja-JP" altLang="en-US" sz="1100" dirty="0"/>
              <a:t>：</a:t>
            </a:r>
            <a:r>
              <a:rPr kumimoji="1" lang="en-US" altLang="ja-JP" sz="1100" dirty="0"/>
              <a:t>086-803-1738</a:t>
            </a:r>
            <a:r>
              <a:rPr kumimoji="1" lang="ja-JP" altLang="en-US" sz="1100" dirty="0"/>
              <a:t>　</a:t>
            </a:r>
            <a:r>
              <a:rPr kumimoji="1" lang="en-US" altLang="ja-JP" sz="1100" dirty="0"/>
              <a:t>E-mail</a:t>
            </a:r>
            <a:r>
              <a:rPr kumimoji="1" lang="ja-JP" altLang="en-US" sz="1100" dirty="0" smtClean="0"/>
              <a:t>：</a:t>
            </a:r>
            <a:r>
              <a:rPr kumimoji="1" lang="en-US" altLang="ja-JP" sz="1100" dirty="0" smtClean="0"/>
              <a:t>kougyoushinkou@city.okayama.lg.jp</a:t>
            </a:r>
            <a:endParaRPr kumimoji="1" lang="ja-JP" altLang="en-US" sz="11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06541" y="7965277"/>
            <a:ext cx="626964" cy="626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984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19313" y="159657"/>
            <a:ext cx="6183086" cy="36421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岡山市　中小企業デジタル化・ＤＸ　成果発表会</a:t>
            </a:r>
            <a:endParaRPr kumimoji="1" lang="ja-JP" altLang="en-US" sz="16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319311" y="549263"/>
            <a:ext cx="6183087" cy="1807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/>
              <a:t>Web</a:t>
            </a:r>
            <a:r>
              <a:rPr kumimoji="1" lang="ja-JP" altLang="en-US" sz="1400" b="1" dirty="0"/>
              <a:t>フォーム</a:t>
            </a:r>
            <a:r>
              <a:rPr kumimoji="1" lang="ja-JP" altLang="en-US" sz="1400" b="1" dirty="0" smtClean="0"/>
              <a:t>：</a:t>
            </a:r>
            <a:endParaRPr kumimoji="1" lang="en-US" altLang="ja-JP" sz="1400" b="1" dirty="0" smtClean="0"/>
          </a:p>
          <a:p>
            <a:r>
              <a:rPr kumimoji="1" lang="en-US" altLang="ja-JP" sz="1400" b="1" u="sng" dirty="0" smtClean="0"/>
              <a:t>https</a:t>
            </a:r>
            <a:r>
              <a:rPr kumimoji="1" lang="en-US" altLang="ja-JP" sz="1400" b="1" u="sng" dirty="0"/>
              <a:t>://06fb9641.form.kintoneapp.com/public/42ab8c2aa0803eaab13b95e66fbdfbb4502ef8c8f39b74cc6c393f398d7e2731</a:t>
            </a:r>
          </a:p>
          <a:p>
            <a:r>
              <a:rPr kumimoji="1" lang="en-US" altLang="ja-JP" sz="1400" b="1" dirty="0" smtClean="0"/>
              <a:t>E-mail</a:t>
            </a:r>
            <a:r>
              <a:rPr kumimoji="1" lang="ja-JP" altLang="en-US" sz="1400" b="1" dirty="0" smtClean="0"/>
              <a:t>：</a:t>
            </a:r>
            <a:r>
              <a:rPr kumimoji="1" lang="en-US" altLang="ja-JP" sz="1400" b="1" dirty="0" smtClean="0">
                <a:solidFill>
                  <a:schemeClr val="bg1"/>
                </a:solidFill>
              </a:rPr>
              <a:t>kougyoushinkou@city.okayama.lg.jp</a:t>
            </a:r>
          </a:p>
          <a:p>
            <a:r>
              <a:rPr kumimoji="1" lang="en-US" altLang="ja-JP" sz="1400" b="1" dirty="0" smtClean="0"/>
              <a:t>FAX</a:t>
            </a:r>
            <a:r>
              <a:rPr kumimoji="1" lang="ja-JP" altLang="en-US" sz="1400" b="1" dirty="0"/>
              <a:t> ： </a:t>
            </a:r>
            <a:r>
              <a:rPr kumimoji="1" lang="en-US" altLang="ja-JP" sz="1400" b="1" dirty="0" smtClean="0"/>
              <a:t>086-803-1738</a:t>
            </a:r>
          </a:p>
          <a:p>
            <a:endParaRPr kumimoji="1" lang="en-US" altLang="ja-JP" sz="1400" b="1" dirty="0" smtClean="0"/>
          </a:p>
          <a:p>
            <a:r>
              <a:rPr kumimoji="1" lang="en-US" altLang="ja-JP" sz="1400" b="1" dirty="0" smtClean="0"/>
              <a:t>Web</a:t>
            </a:r>
            <a:r>
              <a:rPr kumimoji="1" lang="ja-JP" altLang="en-US" sz="1400" b="1" dirty="0" smtClean="0"/>
              <a:t>フォーム</a:t>
            </a:r>
            <a:endParaRPr kumimoji="1" lang="en-US" altLang="ja-JP" sz="1400" b="1" dirty="0" smtClean="0"/>
          </a:p>
          <a:p>
            <a:r>
              <a:rPr kumimoji="1" lang="ja-JP" altLang="en-US" sz="1400" b="1" dirty="0" smtClean="0"/>
              <a:t>または、以下参加申込書記載のうえ</a:t>
            </a:r>
            <a:r>
              <a:rPr kumimoji="1" lang="en-US" altLang="ja-JP" sz="1400" b="1" dirty="0" smtClean="0"/>
              <a:t>E-mail</a:t>
            </a:r>
            <a:r>
              <a:rPr kumimoji="1" lang="ja-JP" altLang="en-US" sz="1400" b="1" dirty="0" err="1" smtClean="0"/>
              <a:t>、</a:t>
            </a:r>
            <a:r>
              <a:rPr kumimoji="1" lang="en-US" altLang="ja-JP" sz="1400" b="1" dirty="0" smtClean="0"/>
              <a:t>FAX</a:t>
            </a:r>
            <a:r>
              <a:rPr kumimoji="1" lang="ja-JP" altLang="en-US" sz="1400" b="1" dirty="0" smtClean="0"/>
              <a:t>より</a:t>
            </a:r>
            <a:r>
              <a:rPr kumimoji="1" lang="ja-JP" altLang="en-US" sz="1400" b="1" dirty="0"/>
              <a:t>お申込み</a:t>
            </a:r>
            <a:r>
              <a:rPr kumimoji="1" lang="ja-JP" altLang="en-US" sz="1400" b="1" dirty="0" smtClean="0"/>
              <a:t>ください。　</a:t>
            </a:r>
            <a:endParaRPr kumimoji="1" lang="ja-JP" altLang="en-US" sz="14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35032" y="2357205"/>
            <a:ext cx="1351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参加申込書</a:t>
            </a:r>
            <a:endParaRPr kumimoji="1" lang="ja-JP" altLang="en-US" dirty="0"/>
          </a:p>
        </p:txBody>
      </p:sp>
      <p:graphicFrame>
        <p:nvGraphicFramePr>
          <p:cNvPr id="7" name="Group 2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550713"/>
              </p:ext>
            </p:extLst>
          </p:nvPr>
        </p:nvGraphicFramePr>
        <p:xfrm>
          <a:off x="14911" y="2859326"/>
          <a:ext cx="6828575" cy="5042704"/>
        </p:xfrm>
        <a:graphic>
          <a:graphicData uri="http://schemas.openxmlformats.org/drawingml/2006/table">
            <a:tbl>
              <a:tblPr/>
              <a:tblGrid>
                <a:gridCol w="730209">
                  <a:extLst>
                    <a:ext uri="{9D8B030D-6E8A-4147-A177-3AD203B41FA5}">
                      <a16:colId xmlns:a16="http://schemas.microsoft.com/office/drawing/2014/main" val="2432408968"/>
                    </a:ext>
                  </a:extLst>
                </a:gridCol>
                <a:gridCol w="1816793">
                  <a:extLst>
                    <a:ext uri="{9D8B030D-6E8A-4147-A177-3AD203B41FA5}">
                      <a16:colId xmlns:a16="http://schemas.microsoft.com/office/drawing/2014/main" val="112542268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42793677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073435868"/>
                    </a:ext>
                  </a:extLst>
                </a:gridCol>
                <a:gridCol w="2625389">
                  <a:extLst>
                    <a:ext uri="{9D8B030D-6E8A-4147-A177-3AD203B41FA5}">
                      <a16:colId xmlns:a16="http://schemas.microsoft.com/office/drawing/2014/main" val="4097976499"/>
                    </a:ext>
                  </a:extLst>
                </a:gridCol>
              </a:tblGrid>
              <a:tr h="84211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貴社名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法人名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代表者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役職・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653634"/>
                  </a:ext>
                </a:extLst>
              </a:tr>
              <a:tr h="71889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所在地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 marL="36003" marR="90008" marT="18003" marB="468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</a:p>
                  </a:txBody>
                  <a:tcPr marL="36003" marR="90008" marT="18003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36003" marR="90008" marT="18003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300615"/>
                  </a:ext>
                </a:extLst>
              </a:tr>
              <a:tr h="2609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部署名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Ｅメールアドレス　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＊必須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617152"/>
                  </a:ext>
                </a:extLst>
              </a:tr>
              <a:tr h="468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参加者①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＠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024072"/>
                  </a:ext>
                </a:extLst>
              </a:tr>
              <a:tr h="2082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部署名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Ｅメールアドレス　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926036"/>
                  </a:ext>
                </a:extLst>
              </a:tr>
              <a:tr h="468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参加者②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＠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895231"/>
                  </a:ext>
                </a:extLst>
              </a:tr>
              <a:tr h="217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部署名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Ｅメールアドレス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774684"/>
                  </a:ext>
                </a:extLst>
              </a:tr>
              <a:tr h="468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参加者③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＠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990795"/>
                  </a:ext>
                </a:extLst>
              </a:tr>
              <a:tr h="227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部署名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Ｅメールアドレス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22831"/>
                  </a:ext>
                </a:extLst>
              </a:tr>
              <a:tr h="468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参加者④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＠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834188"/>
                  </a:ext>
                </a:extLst>
              </a:tr>
              <a:tr h="227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部署名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Ｅメールアドレス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171320"/>
                  </a:ext>
                </a:extLst>
              </a:tr>
              <a:tr h="468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参加者⑤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＠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692100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480457" y="8437197"/>
            <a:ext cx="444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/>
              <a:t>多数のご応募お待ちしております！！</a:t>
            </a:r>
            <a:endParaRPr kumimoji="1" lang="ja-JP" altLang="en-US" u="sng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50361" y="1238267"/>
            <a:ext cx="742933" cy="742933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5493194" y="1056476"/>
            <a:ext cx="10439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b="1" dirty="0" smtClean="0">
                <a:solidFill>
                  <a:schemeClr val="bg1"/>
                </a:solidFill>
              </a:rPr>
              <a:t>WEB</a:t>
            </a:r>
            <a:r>
              <a:rPr kumimoji="1" lang="ja-JP" altLang="en-US" sz="900" b="1" dirty="0" smtClean="0">
                <a:solidFill>
                  <a:schemeClr val="bg1"/>
                </a:solidFill>
              </a:rPr>
              <a:t>フォーム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600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TM04033919[[fn=回路]]</Template>
  <TotalTime>691</TotalTime>
  <Words>535</Words>
  <Application>Microsoft Office PowerPoint</Application>
  <PresentationFormat>画面に合わせる (4:3)</PresentationFormat>
  <Paragraphs>110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章浩 亀田</dc:creator>
  <cp:lastModifiedBy>かめだ　あきひろ</cp:lastModifiedBy>
  <cp:revision>36</cp:revision>
  <cp:lastPrinted>2024-08-20T07:59:46Z</cp:lastPrinted>
  <dcterms:created xsi:type="dcterms:W3CDTF">2024-08-17T16:52:45Z</dcterms:created>
  <dcterms:modified xsi:type="dcterms:W3CDTF">2024-09-01T04:05:03Z</dcterms:modified>
</cp:coreProperties>
</file>