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71" r:id="rId5"/>
  </p:sldIdLst>
  <p:sldSz cx="6858000" cy="9906000" type="A4"/>
  <p:notesSz cx="6807200" cy="9939338"/>
  <p:custDataLst>
    <p:tags r:id="rId8"/>
  </p:custDataLst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1236" y="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0" d="100"/>
          <a:sy n="10" d="100"/>
        </p:scale>
        <p:origin x="-102" y="-26"/>
      </p:cViewPr>
      <p:guideLst>
        <p:guide orient="horz" pos="2163"/>
        <p:guide pos="288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815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90" tIns="45745" rIns="91490" bIns="45745" numCol="1" anchor="t" anchorCtr="0" compatLnSpc="1">
            <a:prstTxWarp prst="textNoShape">
              <a:avLst/>
            </a:prstTxWarp>
          </a:bodyPr>
          <a:lstStyle>
            <a:lvl1pPr defTabSz="914000" eaLnBrk="1" hangingPunct="1">
              <a:buSzPct val="100000"/>
              <a:defRPr kumimoji="1" sz="1200" smtClean="0"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0963" y="0"/>
            <a:ext cx="2900362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90" tIns="45745" rIns="91490" bIns="45745" numCol="1" anchor="t" anchorCtr="0" compatLnSpc="1">
            <a:prstTxWarp prst="textNoShape">
              <a:avLst/>
            </a:prstTxWarp>
          </a:bodyPr>
          <a:lstStyle>
            <a:lvl1pPr algn="r" defTabSz="914000" eaLnBrk="1" hangingPunct="1">
              <a:buSzPct val="100000"/>
              <a:defRPr kumimoji="1" sz="1200" smtClean="0"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5124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61500"/>
            <a:ext cx="297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90" tIns="45745" rIns="91490" bIns="45745" numCol="1" anchor="b" anchorCtr="0" compatLnSpc="1">
            <a:prstTxWarp prst="textNoShape">
              <a:avLst/>
            </a:prstTxWarp>
          </a:bodyPr>
          <a:lstStyle>
            <a:lvl1pPr defTabSz="914000" eaLnBrk="1" hangingPunct="1">
              <a:buSzPct val="100000"/>
              <a:defRPr kumimoji="1" sz="1200" smtClean="0"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5125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0963" y="9461500"/>
            <a:ext cx="29003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90" tIns="45745" rIns="91490" bIns="45745" numCol="1" anchor="b" anchorCtr="0" compatLnSpc="1">
            <a:prstTxWarp prst="textNoShape">
              <a:avLst/>
            </a:prstTxWarp>
          </a:bodyPr>
          <a:lstStyle>
            <a:lvl1pPr algn="r" defTabSz="914000" eaLnBrk="1" hangingPunct="1">
              <a:buSzPct val="100000"/>
              <a:defRPr kumimoji="1" sz="1200" smtClean="0"/>
            </a:lvl1pPr>
          </a:lstStyle>
          <a:p>
            <a:pPr>
              <a:defRPr/>
            </a:pPr>
            <a:fld id="{39B72B83-C32C-4DCD-907D-1FEE63319AB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ヘッダー プレースホルダー 1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329" tIns="44165" rIns="88329" bIns="44165" numCol="1" anchor="t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defRPr kumimoji="1" sz="1200" smtClean="0"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4099" name="日付プレースホルダー 2"/>
          <p:cNvSpPr>
            <a:spLocks noGrp="1" noChangeArrowheads="1"/>
          </p:cNvSpPr>
          <p:nvPr>
            <p:ph type="dt" idx="1"/>
          </p:nvPr>
        </p:nvSpPr>
        <p:spPr bwMode="auto">
          <a:xfrm>
            <a:off x="3854450" y="0"/>
            <a:ext cx="29511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329" tIns="44165" rIns="88329" bIns="44165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defRPr kumimoji="1" sz="1200" smtClean="0"/>
            </a:lvl1pPr>
          </a:lstStyle>
          <a:p>
            <a:pPr>
              <a:defRPr/>
            </a:pPr>
            <a:fld id="{A50C6635-A79A-448A-B875-13D4179A645E}" type="datetime1">
              <a:rPr lang="ja-JP" altLang="en-US"/>
              <a:pPr>
                <a:defRPr/>
              </a:pPr>
              <a:t>2024/2/13</a:t>
            </a:fld>
            <a:endParaRPr lang="ja-JP" altLang="en-US"/>
          </a:p>
        </p:txBody>
      </p:sp>
      <p:sp>
        <p:nvSpPr>
          <p:cNvPr id="3076" name="スライド イメージ プレースホルダー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2114550" y="746125"/>
            <a:ext cx="2579688" cy="3727450"/>
          </a:xfrm>
          <a:prstGeom prst="rect">
            <a:avLst/>
          </a:prstGeom>
          <a:noFill/>
          <a:ln w="12700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ノート プレースホルダー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21225"/>
            <a:ext cx="5445125" cy="447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329" tIns="44165" rIns="88329" bIns="441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4102" name="フッター プレースホルダー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511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329" tIns="44165" rIns="88329" bIns="44165" numCol="1" anchor="b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defRPr kumimoji="1" sz="1200" smtClean="0"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4103" name="スライド番号プレースホルダー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450" y="9442450"/>
            <a:ext cx="29511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329" tIns="44165" rIns="88329" bIns="44165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defRPr kumimoji="1" sz="1200" smtClean="0"/>
            </a:lvl1pPr>
          </a:lstStyle>
          <a:p>
            <a:pPr>
              <a:defRPr/>
            </a:pPr>
            <a:fld id="{09690029-48F8-483A-9E54-94186A620BB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1"/>
          <p:cNvSpPr>
            <a:spLocks noGrp="1" noChangeArrowheads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 anchor="t"/>
          <a:lstStyle>
            <a:lvl1pPr>
              <a:defRPr/>
            </a:lvl1pPr>
          </a:lstStyle>
          <a:p>
            <a:pPr lvl="0"/>
            <a:r>
              <a:rPr lang="ja-JP" altLang="en-US" noProof="0" smtClean="0"/>
              <a:t>マスタ タイトルの書式設定</a:t>
            </a:r>
          </a:p>
        </p:txBody>
      </p:sp>
      <p:sp>
        <p:nvSpPr>
          <p:cNvPr id="2051" name="サブタイトル 2"/>
          <p:cNvSpPr>
            <a:spLocks noGrp="1" noChangeArrowheads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ja-JP" altLang="en-US" noProof="0" smtClean="0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DAB8C50-953F-4311-A576-18C6265C0D9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54615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C6469E-8580-4709-9E36-FC9EE270BC1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86220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8463"/>
            <a:ext cx="1543050" cy="845185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8463"/>
            <a:ext cx="4476750" cy="845185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C00AC7-44BF-4C5C-AA20-73FABAF51BB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25983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A4039E-DA6D-4E6C-9CE8-88BE5E088BC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16473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8313" y="2470150"/>
            <a:ext cx="5915025" cy="41195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8313" y="6629400"/>
            <a:ext cx="5915025" cy="2166938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F80EDB-0271-461F-A14F-61B401DBE75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24018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2988"/>
            <a:ext cx="3009900" cy="65373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05200" y="2312988"/>
            <a:ext cx="3009900" cy="65373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CD17A-371B-459E-9124-74057DCB224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51426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3075" y="527050"/>
            <a:ext cx="5915025" cy="19145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3075" y="2428875"/>
            <a:ext cx="2900363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3075" y="3617913"/>
            <a:ext cx="2900363" cy="532288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3" y="2428875"/>
            <a:ext cx="2916237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3" y="3617913"/>
            <a:ext cx="2916237" cy="532288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7F2B66-FE87-4D89-ADB0-E1109E45AAF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29110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AC128A-E584-4C51-A027-01A2D447CD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92625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50BFF4-0A7C-4C15-A7FE-6F478649A11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3506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87BA6F-9777-44B6-88DB-E2DE5E0CA4B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58795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302881-E796-43D1-AE48-B236AAE5854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3548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98463"/>
            <a:ext cx="6172200" cy="165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12988"/>
            <a:ext cx="6172200" cy="653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9020175"/>
            <a:ext cx="1600200" cy="687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defRPr kumimoji="1" sz="1400" smtClean="0"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0175"/>
            <a:ext cx="2171700" cy="687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buSzPct val="100000"/>
              <a:defRPr kumimoji="1" sz="1400" smtClean="0"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0175"/>
            <a:ext cx="1600200" cy="687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defRPr kumimoji="1" sz="1400" smtClean="0"/>
            </a:lvl1pPr>
          </a:lstStyle>
          <a:p>
            <a:pPr>
              <a:defRPr/>
            </a:pPr>
            <a:fld id="{33705BA3-B745-4821-8FF6-54C52CAF124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hyperlink" Target="https://www.city.okayama.jp/jigyosha/0000056740.html" TargetMode="External"/><Relationship Id="rId7" Type="http://schemas.openxmlformats.org/officeDocument/2006/relationships/hyperlink" Target="mailto:kougyoushinkou@city.okayama.lg.jp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10" Type="http://schemas.openxmlformats.org/officeDocument/2006/relationships/image" Target="../media/image6.png"/><Relationship Id="rId4" Type="http://schemas.openxmlformats.org/officeDocument/2006/relationships/hyperlink" Target="https://www.city.okayama.jp/" TargetMode="External"/><Relationship Id="rId9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10454" y="2938796"/>
            <a:ext cx="6840000" cy="3782989"/>
          </a:xfrm>
          <a:prstGeom prst="parallelogram">
            <a:avLst>
              <a:gd name="adj" fmla="val 0"/>
            </a:avLst>
          </a:prstGeom>
          <a:gradFill flip="none" rotWithShape="1">
            <a:gsLst>
              <a:gs pos="0">
                <a:srgbClr val="9ED3D7"/>
              </a:gs>
              <a:gs pos="100000">
                <a:srgbClr val="FFFFFF"/>
              </a:gs>
            </a:gsLst>
            <a:lin ang="2700000" scaled="1"/>
            <a:tileRect/>
          </a:gradFill>
          <a:ln>
            <a:noFill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180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123" name="Line 3"/>
          <p:cNvSpPr>
            <a:spLocks noChangeShapeType="1"/>
          </p:cNvSpPr>
          <p:nvPr/>
        </p:nvSpPr>
        <p:spPr bwMode="auto">
          <a:xfrm flipV="1">
            <a:off x="16238" y="6712942"/>
            <a:ext cx="6795671" cy="11473"/>
          </a:xfrm>
          <a:prstGeom prst="line">
            <a:avLst/>
          </a:prstGeom>
          <a:noFill/>
          <a:ln w="12700" cap="rnd" algn="ctr">
            <a:solidFill>
              <a:srgbClr val="8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ja-JP" altLang="en-US"/>
          </a:p>
        </p:txBody>
      </p:sp>
      <p:sp>
        <p:nvSpPr>
          <p:cNvPr id="5124" name="AutoShape 5"/>
          <p:cNvSpPr>
            <a:spLocks noChangeArrowheads="1"/>
          </p:cNvSpPr>
          <p:nvPr/>
        </p:nvSpPr>
        <p:spPr bwMode="auto">
          <a:xfrm>
            <a:off x="115888" y="1281113"/>
            <a:ext cx="6742112" cy="2016125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8F8F8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ja-JP" sz="1800"/>
          </a:p>
        </p:txBody>
      </p:sp>
      <p:sp>
        <p:nvSpPr>
          <p:cNvPr id="5125" name="Text Box 31"/>
          <p:cNvSpPr>
            <a:spLocks noChangeArrowheads="1"/>
          </p:cNvSpPr>
          <p:nvPr/>
        </p:nvSpPr>
        <p:spPr bwMode="auto">
          <a:xfrm>
            <a:off x="787490" y="3008784"/>
            <a:ext cx="22193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4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２０２４年３月１</a:t>
            </a:r>
            <a:r>
              <a:rPr lang="en-US" altLang="ja-JP" sz="14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4</a:t>
            </a:r>
            <a:r>
              <a:rPr lang="ja-JP" altLang="en-US" sz="14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日（</a:t>
            </a:r>
            <a:r>
              <a:rPr lang="ja-JP" altLang="en-US" sz="14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木</a:t>
            </a:r>
            <a:r>
              <a:rPr lang="ja-JP" altLang="en-US" sz="14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）</a:t>
            </a:r>
            <a:r>
              <a:rPr lang="ja-JP" altLang="en-US" sz="14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</a:t>
            </a:r>
            <a:endParaRPr lang="en-US" altLang="ja-JP" sz="1400" dirty="0">
              <a:solidFill>
                <a:srgbClr val="00206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126" name="Line 35"/>
          <p:cNvSpPr>
            <a:spLocks noChangeShapeType="1"/>
          </p:cNvSpPr>
          <p:nvPr/>
        </p:nvSpPr>
        <p:spPr bwMode="auto">
          <a:xfrm flipV="1">
            <a:off x="70159" y="2956718"/>
            <a:ext cx="6687830" cy="281"/>
          </a:xfrm>
          <a:prstGeom prst="line">
            <a:avLst/>
          </a:prstGeom>
          <a:noFill/>
          <a:ln w="25400" algn="ctr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27" name="Line 36"/>
          <p:cNvSpPr>
            <a:spLocks noChangeShapeType="1"/>
          </p:cNvSpPr>
          <p:nvPr/>
        </p:nvSpPr>
        <p:spPr bwMode="auto">
          <a:xfrm flipV="1">
            <a:off x="87255" y="3981106"/>
            <a:ext cx="3168650" cy="9525"/>
          </a:xfrm>
          <a:prstGeom prst="line">
            <a:avLst/>
          </a:prstGeom>
          <a:noFill/>
          <a:ln w="25400" algn="ctr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28" name="Line 46"/>
          <p:cNvSpPr>
            <a:spLocks noChangeShapeType="1"/>
          </p:cNvSpPr>
          <p:nvPr/>
        </p:nvSpPr>
        <p:spPr bwMode="auto">
          <a:xfrm flipV="1">
            <a:off x="93605" y="3431307"/>
            <a:ext cx="3168650" cy="9525"/>
          </a:xfrm>
          <a:prstGeom prst="line">
            <a:avLst/>
          </a:prstGeom>
          <a:noFill/>
          <a:ln w="25400" algn="ctr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29" name="Text Box 76"/>
          <p:cNvSpPr>
            <a:spLocks noChangeArrowheads="1"/>
          </p:cNvSpPr>
          <p:nvPr/>
        </p:nvSpPr>
        <p:spPr bwMode="auto">
          <a:xfrm>
            <a:off x="3684011" y="3444813"/>
            <a:ext cx="3433000" cy="36933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●</a:t>
            </a:r>
            <a:r>
              <a:rPr lang="ja-JP" altLang="en-US" sz="18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話者：</a:t>
            </a:r>
            <a:r>
              <a:rPr lang="en-US" altLang="ja-JP" sz="18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KOBASHI</a:t>
            </a:r>
            <a:r>
              <a:rPr lang="ja-JP" altLang="en-US" sz="18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／クレスコ</a:t>
            </a:r>
          </a:p>
        </p:txBody>
      </p:sp>
      <p:sp>
        <p:nvSpPr>
          <p:cNvPr id="5130" name="Line 106"/>
          <p:cNvSpPr>
            <a:spLocks noChangeShapeType="1"/>
          </p:cNvSpPr>
          <p:nvPr/>
        </p:nvSpPr>
        <p:spPr bwMode="auto">
          <a:xfrm flipV="1">
            <a:off x="84080" y="4655443"/>
            <a:ext cx="3168650" cy="9525"/>
          </a:xfrm>
          <a:prstGeom prst="line">
            <a:avLst/>
          </a:prstGeom>
          <a:noFill/>
          <a:ln w="25400" algn="ctr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31" name="Text Box 108"/>
          <p:cNvSpPr>
            <a:spLocks noChangeArrowheads="1"/>
          </p:cNvSpPr>
          <p:nvPr/>
        </p:nvSpPr>
        <p:spPr bwMode="auto">
          <a:xfrm>
            <a:off x="780993" y="3440832"/>
            <a:ext cx="2613025" cy="562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SzPct val="100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6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１４時－１６時　</a:t>
            </a:r>
            <a:endParaRPr lang="en-US" altLang="ja-JP" sz="1600" dirty="0" smtClean="0">
              <a:solidFill>
                <a:srgbClr val="00206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0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（開催時間の</a:t>
            </a:r>
            <a:r>
              <a:rPr lang="en-US" altLang="ja-JP" sz="10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30</a:t>
            </a:r>
            <a:r>
              <a:rPr lang="ja-JP" altLang="en-US" sz="10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分前から入室可能です。）</a:t>
            </a:r>
            <a:endParaRPr lang="ja-JP" altLang="en-US" sz="1000" dirty="0">
              <a:solidFill>
                <a:srgbClr val="00206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132" name="Text Box 109"/>
          <p:cNvSpPr>
            <a:spLocks noChangeArrowheads="1"/>
          </p:cNvSpPr>
          <p:nvPr/>
        </p:nvSpPr>
        <p:spPr bwMode="auto">
          <a:xfrm>
            <a:off x="794682" y="4964033"/>
            <a:ext cx="174744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ja-JP" sz="12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※</a:t>
            </a:r>
            <a:r>
              <a:rPr lang="ja-JP" altLang="en-US" sz="12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定員先着３０名程度</a:t>
            </a:r>
            <a:r>
              <a:rPr lang="ja-JP" altLang="en-US" sz="12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</a:t>
            </a:r>
          </a:p>
        </p:txBody>
      </p:sp>
      <p:sp>
        <p:nvSpPr>
          <p:cNvPr id="5133" name="Line 119"/>
          <p:cNvSpPr>
            <a:spLocks noChangeShapeType="1"/>
          </p:cNvSpPr>
          <p:nvPr/>
        </p:nvSpPr>
        <p:spPr bwMode="auto">
          <a:xfrm>
            <a:off x="103130" y="5241032"/>
            <a:ext cx="3362466" cy="7590"/>
          </a:xfrm>
          <a:prstGeom prst="line">
            <a:avLst/>
          </a:prstGeom>
          <a:noFill/>
          <a:ln w="25400" algn="ctr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34" name="Text Box 120"/>
          <p:cNvSpPr>
            <a:spLocks noChangeArrowheads="1"/>
          </p:cNvSpPr>
          <p:nvPr/>
        </p:nvSpPr>
        <p:spPr bwMode="auto">
          <a:xfrm>
            <a:off x="787490" y="4686870"/>
            <a:ext cx="8715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6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無料　　　　</a:t>
            </a:r>
          </a:p>
        </p:txBody>
      </p:sp>
      <p:graphicFrame>
        <p:nvGraphicFramePr>
          <p:cNvPr id="2071" name="Group 2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2287322"/>
              </p:ext>
            </p:extLst>
          </p:nvPr>
        </p:nvGraphicFramePr>
        <p:xfrm>
          <a:off x="17902" y="7636346"/>
          <a:ext cx="6828575" cy="2119612"/>
        </p:xfrm>
        <a:graphic>
          <a:graphicData uri="http://schemas.openxmlformats.org/drawingml/2006/table">
            <a:tbl>
              <a:tblPr/>
              <a:tblGrid>
                <a:gridCol w="730209">
                  <a:extLst>
                    <a:ext uri="{9D8B030D-6E8A-4147-A177-3AD203B41FA5}">
                      <a16:colId xmlns:a16="http://schemas.microsoft.com/office/drawing/2014/main" val="2432408968"/>
                    </a:ext>
                  </a:extLst>
                </a:gridCol>
                <a:gridCol w="1816793">
                  <a:extLst>
                    <a:ext uri="{9D8B030D-6E8A-4147-A177-3AD203B41FA5}">
                      <a16:colId xmlns:a16="http://schemas.microsoft.com/office/drawing/2014/main" val="1125422685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427936775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1073435868"/>
                    </a:ext>
                  </a:extLst>
                </a:gridCol>
                <a:gridCol w="2625389">
                  <a:extLst>
                    <a:ext uri="{9D8B030D-6E8A-4147-A177-3AD203B41FA5}">
                      <a16:colId xmlns:a16="http://schemas.microsoft.com/office/drawing/2014/main" val="4097976499"/>
                    </a:ext>
                  </a:extLst>
                </a:gridCol>
              </a:tblGrid>
              <a:tr h="33686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貴社名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法人名</a:t>
                      </a:r>
                    </a:p>
                  </a:txBody>
                  <a:tcPr marL="36003" marR="3600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</a:endParaRP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代表者</a:t>
                      </a:r>
                      <a:endParaRPr kumimoji="1" lang="en-US" altLang="ja-JP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役職・氏名</a:t>
                      </a: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ja-JP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</a:endParaRP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0653634"/>
                  </a:ext>
                </a:extLst>
              </a:tr>
              <a:tr h="49456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所在地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</a:endParaRPr>
                    </a:p>
                  </a:txBody>
                  <a:tcPr marL="36003" marR="3600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〒</a:t>
                      </a:r>
                    </a:p>
                  </a:txBody>
                  <a:tcPr marL="36003" marR="90008" marT="18003" marB="468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個別面談</a:t>
                      </a:r>
                      <a:endParaRPr kumimoji="1" lang="en-US" altLang="ja-JP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希望</a:t>
                      </a:r>
                      <a:endParaRPr kumimoji="1" lang="en-US" altLang="ja-JP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3" marR="90008" marT="18003" marB="468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有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無</a:t>
                      </a: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個別面談の希望があれば、“有”に〇をしてください。（希望者多数の場合は抽選等させていただきます。）</a:t>
                      </a:r>
                    </a:p>
                  </a:txBody>
                  <a:tcPr marL="36003" marR="90008" marT="18003" marB="468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8300615"/>
                  </a:ext>
                </a:extLst>
              </a:tr>
              <a:tr h="32812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ＴＥＬ</a:t>
                      </a:r>
                    </a:p>
                  </a:txBody>
                  <a:tcPr marL="36003" marR="3600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</a:endParaRPr>
                    </a:p>
                  </a:txBody>
                  <a:tcPr marL="91441" marR="91441" marT="45729" marB="4572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お車で来られる方：台数</a:t>
                      </a:r>
                    </a:p>
                  </a:txBody>
                  <a:tcPr marL="72001" marR="72001" marT="36007" marB="36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　　　　　　　　　　　　　　　台</a:t>
                      </a:r>
                      <a:endParaRPr kumimoji="1" lang="ja-JP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</a:endParaRPr>
                    </a:p>
                  </a:txBody>
                  <a:tcPr marL="91441" marR="91441" marT="45729" marB="4572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477057"/>
                  </a:ext>
                </a:extLst>
              </a:tr>
              <a:tr h="1443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フリガナ</a:t>
                      </a:r>
                    </a:p>
                  </a:txBody>
                  <a:tcPr marL="36003" marR="3600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</a:endParaRP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部署名</a:t>
                      </a: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役職</a:t>
                      </a: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Ｅメールアドレス　</a:t>
                      </a: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＊必須</a:t>
                      </a: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9617152"/>
                  </a:ext>
                </a:extLst>
              </a:tr>
              <a:tr h="28877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参加者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氏名</a:t>
                      </a:r>
                    </a:p>
                  </a:txBody>
                  <a:tcPr marL="36003" marR="3600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</a:endParaRP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</a:endParaRP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</a:endParaRP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＠</a:t>
                      </a: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7024072"/>
                  </a:ext>
                </a:extLst>
              </a:tr>
              <a:tr h="1443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フリガナ</a:t>
                      </a:r>
                    </a:p>
                  </a:txBody>
                  <a:tcPr marL="36003" marR="3600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</a:endParaRP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部署名</a:t>
                      </a: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役職</a:t>
                      </a: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Ｅメールアドレス　</a:t>
                      </a: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＊必須</a:t>
                      </a: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4926036"/>
                  </a:ext>
                </a:extLst>
              </a:tr>
              <a:tr h="28877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参加者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氏名</a:t>
                      </a:r>
                    </a:p>
                  </a:txBody>
                  <a:tcPr marL="36003" marR="3600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</a:endParaRP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</a:endParaRP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</a:endParaRP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100000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</a:rPr>
                        <a:t>＠</a:t>
                      </a:r>
                    </a:p>
                  </a:txBody>
                  <a:tcPr marL="90008" marR="9000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0895231"/>
                  </a:ext>
                </a:extLst>
              </a:tr>
            </a:tbl>
          </a:graphicData>
        </a:graphic>
      </p:graphicFrame>
      <p:sp>
        <p:nvSpPr>
          <p:cNvPr id="5187" name="Text Box 74"/>
          <p:cNvSpPr>
            <a:spLocks noChangeArrowheads="1"/>
          </p:cNvSpPr>
          <p:nvPr/>
        </p:nvSpPr>
        <p:spPr bwMode="auto">
          <a:xfrm>
            <a:off x="-9845" y="1515455"/>
            <a:ext cx="6802771" cy="1305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SzPct val="100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長引く物価高騰の影響でコストがかさみ、</a:t>
            </a:r>
            <a:r>
              <a:rPr lang="ja-JP" altLang="en-US" sz="12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企業経営</a:t>
            </a:r>
            <a:r>
              <a:rPr lang="ja-JP" altLang="en-US" sz="1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の厳しさが増して</a:t>
            </a:r>
            <a:r>
              <a:rPr lang="ja-JP" altLang="en-US" sz="12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いる中、ウィズコロナ</a:t>
            </a:r>
            <a:r>
              <a:rPr lang="ja-JP" altLang="en-US" sz="1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の浸透で消費者ニーズも変化し、各社は新規事業による市場の拡大が求められて</a:t>
            </a:r>
            <a:r>
              <a:rPr lang="ja-JP" altLang="en-US" sz="12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います。</a:t>
            </a:r>
            <a:endParaRPr lang="en-US" altLang="ja-JP" sz="1200" dirty="0" smtClean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2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</a:t>
            </a:r>
            <a:r>
              <a:rPr lang="ja-JP" altLang="en-US" sz="12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今回、既存</a:t>
            </a:r>
            <a:r>
              <a:rPr lang="ja-JP" altLang="en-US" sz="1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事業がある中</a:t>
            </a:r>
            <a:r>
              <a:rPr lang="ja-JP" altLang="en-US" sz="12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での新規事業創出の方法や考え方について、セミナーを開催します。事例を交えながら、企業</a:t>
            </a:r>
            <a:r>
              <a:rPr lang="ja-JP" altLang="en-US" sz="1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の新規事業への挑戦を後押し</a:t>
            </a:r>
            <a:r>
              <a:rPr lang="ja-JP" altLang="en-US" sz="12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する内容となっておりますので、ふるって</a:t>
            </a:r>
            <a:r>
              <a:rPr lang="ja-JP" altLang="en-US" sz="1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ご参加下さい</a:t>
            </a:r>
            <a:r>
              <a:rPr lang="ja-JP" altLang="en-US" sz="12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。</a:t>
            </a:r>
            <a:endParaRPr lang="en-US" altLang="ja-JP" sz="1200" dirty="0" smtClean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100" u="sng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※</a:t>
            </a:r>
            <a:r>
              <a:rPr lang="ja-JP" altLang="en-US" sz="1100" u="sng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こんな方におすすめ：企業の新規事業</a:t>
            </a:r>
            <a:r>
              <a:rPr lang="ja-JP" altLang="en-US" sz="1100" u="sng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責任</a:t>
            </a:r>
            <a:r>
              <a:rPr lang="ja-JP" altLang="en-US" sz="1100" u="sng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者</a:t>
            </a:r>
            <a:r>
              <a:rPr lang="ja-JP" altLang="en-US" sz="1100" u="sng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様、経営層の</a:t>
            </a:r>
            <a:r>
              <a:rPr lang="ja-JP" altLang="en-US" sz="1100" u="sng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方、経営企画部署の方、事業企画に関わる方</a:t>
            </a:r>
            <a:r>
              <a:rPr lang="ja-JP" altLang="en-US" sz="11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</a:t>
            </a:r>
            <a:r>
              <a:rPr lang="ja-JP" altLang="en-US" sz="1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　　　　</a:t>
            </a:r>
            <a:r>
              <a:rPr lang="ja-JP" altLang="en-US" sz="1200" dirty="0">
                <a:ea typeface="HGS創英角ｺﾞｼｯｸUB" panose="020B0900000000000000" pitchFamily="50" charset="-128"/>
              </a:rPr>
              <a:t>　　　　　　　　　　　　　　　　　　　　　　　　　　　　　　　　　　　　　　　　　　　　　　　　　　　　　　　　　　　　　　　　　　　</a:t>
            </a:r>
          </a:p>
        </p:txBody>
      </p:sp>
      <p:sp>
        <p:nvSpPr>
          <p:cNvPr id="5188" name="Text Box 4"/>
          <p:cNvSpPr>
            <a:spLocks noChangeArrowheads="1"/>
          </p:cNvSpPr>
          <p:nvPr/>
        </p:nvSpPr>
        <p:spPr bwMode="auto">
          <a:xfrm>
            <a:off x="21710" y="6687596"/>
            <a:ext cx="680463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1200" u="sng" dirty="0" smtClean="0">
                <a:solidFill>
                  <a:schemeClr val="accent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★お申込みの場合は「</a:t>
            </a:r>
            <a:r>
              <a:rPr lang="en-US" altLang="ja-JP" sz="1200" u="sng" dirty="0" smtClean="0">
                <a:solidFill>
                  <a:schemeClr val="accent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Web</a:t>
            </a:r>
            <a:r>
              <a:rPr lang="ja-JP" altLang="en-US" sz="1200" u="sng" dirty="0" smtClean="0">
                <a:solidFill>
                  <a:schemeClr val="accent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フォーム」から、もしくは以下「参加申込書」をメール・</a:t>
            </a:r>
            <a:r>
              <a:rPr lang="en-US" altLang="ja-JP" sz="1200" u="sng" dirty="0" smtClean="0">
                <a:solidFill>
                  <a:schemeClr val="accent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FAX</a:t>
            </a:r>
            <a:r>
              <a:rPr lang="ja-JP" altLang="en-US" sz="1200" u="sng" dirty="0" smtClean="0">
                <a:solidFill>
                  <a:schemeClr val="accent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等でご提出ください。</a:t>
            </a:r>
            <a:endParaRPr lang="en-US" altLang="ja-JP" sz="1200" u="sng" dirty="0" smtClean="0">
              <a:solidFill>
                <a:schemeClr val="accent2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189" name="Text Box 31"/>
          <p:cNvSpPr>
            <a:spLocks noChangeArrowheads="1"/>
          </p:cNvSpPr>
          <p:nvPr/>
        </p:nvSpPr>
        <p:spPr bwMode="auto">
          <a:xfrm>
            <a:off x="745450" y="4001672"/>
            <a:ext cx="261302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ja-JP" altLang="en-US" sz="1600" dirty="0">
              <a:solidFill>
                <a:srgbClr val="00206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grpSp>
        <p:nvGrpSpPr>
          <p:cNvPr id="5190" name="AutoShape 72"/>
          <p:cNvGrpSpPr>
            <a:grpSpLocks/>
          </p:cNvGrpSpPr>
          <p:nvPr/>
        </p:nvGrpSpPr>
        <p:grpSpPr bwMode="auto">
          <a:xfrm>
            <a:off x="2067" y="476250"/>
            <a:ext cx="6851650" cy="1133475"/>
            <a:chOff x="8" y="300"/>
            <a:chExt cx="4316" cy="714"/>
          </a:xfrm>
        </p:grpSpPr>
        <p:pic>
          <p:nvPicPr>
            <p:cNvPr id="5209" name="AutoShape 72"/>
            <p:cNvPicPr preferRelativeResize="0"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" y="300"/>
              <a:ext cx="4316" cy="7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129" name="Rectangle 81"/>
            <p:cNvSpPr>
              <a:spLocks noChangeArrowheads="1"/>
            </p:cNvSpPr>
            <p:nvPr/>
          </p:nvSpPr>
          <p:spPr bwMode="auto">
            <a:xfrm>
              <a:off x="34" y="316"/>
              <a:ext cx="4263" cy="6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SzPct val="100000"/>
                <a:defRPr/>
              </a:pPr>
              <a:endParaRPr lang="ja-JP" altLang="ja-JP" b="1" smtClean="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sp>
        <p:nvSpPr>
          <p:cNvPr id="2130" name="WordArt 166"/>
          <p:cNvSpPr>
            <a:spLocks noChangeArrowheads="1" noChangeShapeType="1"/>
          </p:cNvSpPr>
          <p:nvPr/>
        </p:nvSpPr>
        <p:spPr bwMode="auto">
          <a:xfrm>
            <a:off x="701675" y="587375"/>
            <a:ext cx="5448300" cy="508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1" hangingPunct="1">
              <a:buSzPct val="100000"/>
              <a:defRPr/>
            </a:pPr>
            <a:r>
              <a:rPr lang="ja-JP" altLang="en-US" sz="3600" b="1" kern="10" dirty="0">
                <a:ln w="76200" cap="flat" algn="ctr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  <a:noFill/>
                <a:latin typeface="Meiryo UI" panose="020B0604030504040204" pitchFamily="50" charset="-128"/>
                <a:ea typeface="Meiryo UI" panose="020B0604030504040204" pitchFamily="50" charset="-128"/>
              </a:rPr>
              <a:t>既存事業を生かした新規事業の創り方</a:t>
            </a:r>
            <a:r>
              <a:rPr lang="ja-JP" altLang="en-US" sz="3600" b="1" kern="10" dirty="0" smtClean="0">
                <a:ln w="76200" cap="flat" algn="ctr">
                  <a:solidFill>
                    <a:srgbClr val="FFFFFF"/>
                  </a:solidFill>
                  <a:prstDash val="solid"/>
                  <a:round/>
                  <a:headEnd type="none" w="med" len="med"/>
                  <a:tailEnd type="none" w="med" len="med"/>
                </a:ln>
                <a:noFill/>
                <a:latin typeface="Meiryo UI" panose="020B0604030504040204" pitchFamily="50" charset="-128"/>
                <a:ea typeface="Meiryo UI" panose="020B0604030504040204" pitchFamily="50" charset="-128"/>
              </a:rPr>
              <a:t>セミナー</a:t>
            </a:r>
            <a:endParaRPr lang="ja-JP" altLang="en-US" sz="3600" b="1" kern="10" dirty="0">
              <a:ln w="76200" cap="flat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noFill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31" name="WordArt 167"/>
          <p:cNvSpPr>
            <a:spLocks noChangeArrowheads="1" noChangeShapeType="1"/>
          </p:cNvSpPr>
          <p:nvPr/>
        </p:nvSpPr>
        <p:spPr bwMode="auto">
          <a:xfrm>
            <a:off x="701675" y="600029"/>
            <a:ext cx="5448300" cy="5080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1" hangingPunct="1">
              <a:buSzPct val="100000"/>
              <a:defRPr/>
            </a:pPr>
            <a:r>
              <a:rPr lang="ja-JP" altLang="en-US" sz="3600" b="1" kern="10" dirty="0">
                <a:solidFill>
                  <a:srgbClr val="0000C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既存事業を生かした新規事業の創り方</a:t>
            </a:r>
            <a:r>
              <a:rPr lang="ja-JP" altLang="en-US" sz="3600" b="1" kern="10" dirty="0" smtClean="0">
                <a:solidFill>
                  <a:srgbClr val="0000C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セミナー</a:t>
            </a:r>
            <a:endParaRPr lang="ja-JP" altLang="en-US" sz="3600" b="1" kern="10" dirty="0">
              <a:solidFill>
                <a:srgbClr val="0000CC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194" name="テキスト ボックス 72"/>
          <p:cNvSpPr>
            <a:spLocks noChangeArrowheads="1"/>
          </p:cNvSpPr>
          <p:nvPr/>
        </p:nvSpPr>
        <p:spPr bwMode="auto">
          <a:xfrm>
            <a:off x="34925" y="84138"/>
            <a:ext cx="43942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dirty="0" smtClean="0">
                <a:latin typeface="ＭＳ Ｐゴシック" panose="020B0600070205080204" pitchFamily="50" charset="-128"/>
                <a:ea typeface="Meiryo UI" panose="020B0604030504040204" pitchFamily="50" charset="-128"/>
              </a:rPr>
              <a:t>地元企業（岡山市内企業）の</a:t>
            </a:r>
            <a:r>
              <a:rPr lang="ja-JP" altLang="en-US" sz="1600" dirty="0">
                <a:latin typeface="ＭＳ Ｐゴシック" panose="020B0600070205080204" pitchFamily="50" charset="-128"/>
                <a:ea typeface="Meiryo UI" panose="020B0604030504040204" pitchFamily="50" charset="-128"/>
              </a:rPr>
              <a:t>皆さまへ</a:t>
            </a:r>
          </a:p>
        </p:txBody>
      </p:sp>
      <p:sp>
        <p:nvSpPr>
          <p:cNvPr id="2134" name="角丸四角形 2"/>
          <p:cNvSpPr>
            <a:spLocks noChangeArrowheads="1"/>
          </p:cNvSpPr>
          <p:nvPr/>
        </p:nvSpPr>
        <p:spPr bwMode="auto">
          <a:xfrm>
            <a:off x="126157" y="3027834"/>
            <a:ext cx="647700" cy="287337"/>
          </a:xfrm>
          <a:prstGeom prst="roundRect">
            <a:avLst>
              <a:gd name="adj" fmla="val 16667"/>
            </a:avLst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buSzPct val="100000"/>
              <a:defRPr/>
            </a:pPr>
            <a:r>
              <a:rPr lang="ja-JP" altLang="en-US" sz="12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日程</a:t>
            </a:r>
          </a:p>
        </p:txBody>
      </p:sp>
      <p:sp>
        <p:nvSpPr>
          <p:cNvPr id="2135" name="角丸四角形 59"/>
          <p:cNvSpPr>
            <a:spLocks noChangeArrowheads="1"/>
          </p:cNvSpPr>
          <p:nvPr/>
        </p:nvSpPr>
        <p:spPr bwMode="auto">
          <a:xfrm>
            <a:off x="125355" y="4088904"/>
            <a:ext cx="647700" cy="287337"/>
          </a:xfrm>
          <a:prstGeom prst="roundRect">
            <a:avLst>
              <a:gd name="adj" fmla="val 16667"/>
            </a:avLst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buSzPct val="100000"/>
              <a:defRPr/>
            </a:pPr>
            <a:r>
              <a:rPr lang="ja-JP" altLang="en-US" sz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場所</a:t>
            </a:r>
            <a:endParaRPr lang="ja-JP" altLang="en-US" sz="1200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136" name="角丸四角形 60"/>
          <p:cNvSpPr>
            <a:spLocks noChangeArrowheads="1"/>
          </p:cNvSpPr>
          <p:nvPr/>
        </p:nvSpPr>
        <p:spPr bwMode="auto">
          <a:xfrm>
            <a:off x="123768" y="3514405"/>
            <a:ext cx="647700" cy="288925"/>
          </a:xfrm>
          <a:prstGeom prst="roundRect">
            <a:avLst>
              <a:gd name="adj" fmla="val 16667"/>
            </a:avLst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buSzPct val="100000"/>
              <a:defRPr/>
            </a:pPr>
            <a:r>
              <a:rPr lang="ja-JP" altLang="en-US" sz="1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時間</a:t>
            </a:r>
          </a:p>
        </p:txBody>
      </p:sp>
      <p:sp>
        <p:nvSpPr>
          <p:cNvPr id="2137" name="角丸四角形 61"/>
          <p:cNvSpPr>
            <a:spLocks noChangeArrowheads="1"/>
          </p:cNvSpPr>
          <p:nvPr/>
        </p:nvSpPr>
        <p:spPr bwMode="auto">
          <a:xfrm>
            <a:off x="138055" y="4736083"/>
            <a:ext cx="647700" cy="288925"/>
          </a:xfrm>
          <a:prstGeom prst="roundRect">
            <a:avLst>
              <a:gd name="adj" fmla="val 16667"/>
            </a:avLst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buSzPct val="100000"/>
              <a:defRPr/>
            </a:pPr>
            <a:r>
              <a:rPr lang="ja-JP" altLang="en-US" sz="11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参加費</a:t>
            </a:r>
          </a:p>
        </p:txBody>
      </p:sp>
      <p:sp>
        <p:nvSpPr>
          <p:cNvPr id="5199" name="テキスト ボックス 46"/>
          <p:cNvSpPr>
            <a:spLocks noChangeArrowheads="1"/>
          </p:cNvSpPr>
          <p:nvPr/>
        </p:nvSpPr>
        <p:spPr bwMode="auto">
          <a:xfrm>
            <a:off x="3717032" y="3789400"/>
            <a:ext cx="1663993" cy="76944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sym typeface="Wingdings" panose="05000000000000000000" pitchFamily="2" charset="2"/>
              </a:rPr>
              <a:t>KOBASHI </a:t>
            </a:r>
            <a:r>
              <a:rPr lang="en-US" altLang="zh-TW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sym typeface="Wingdings" panose="05000000000000000000" pitchFamily="2" charset="2"/>
              </a:rPr>
              <a:t>ROBOTICS</a:t>
            </a:r>
            <a:r>
              <a:rPr lang="zh-TW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sym typeface="Wingdings" panose="05000000000000000000" pitchFamily="2" charset="2"/>
              </a:rPr>
              <a:t>株式</a:t>
            </a:r>
            <a:r>
              <a:rPr lang="zh-TW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sym typeface="Wingdings" panose="05000000000000000000" pitchFamily="2" charset="2"/>
              </a:rPr>
              <a:t>会社　</a:t>
            </a:r>
            <a:endParaRPr lang="en-US" altLang="zh-TW" sz="1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sym typeface="Wingdings" panose="05000000000000000000" pitchFamily="2" charset="2"/>
              </a:rPr>
              <a:t>執行</a:t>
            </a:r>
            <a:r>
              <a:rPr lang="zh-TW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sym typeface="Wingdings" panose="05000000000000000000" pitchFamily="2" charset="2"/>
              </a:rPr>
              <a:t>役員　</a:t>
            </a:r>
            <a:endParaRPr lang="en-US" altLang="zh-TW" sz="1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sym typeface="Wingdings" panose="05000000000000000000" pitchFamily="2" charset="2"/>
              </a:rPr>
              <a:t>手塚</a:t>
            </a:r>
            <a:r>
              <a:rPr lang="zh-TW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sym typeface="Wingdings" panose="05000000000000000000" pitchFamily="2" charset="2"/>
              </a:rPr>
              <a:t>　裕</a:t>
            </a:r>
            <a:r>
              <a:rPr lang="zh-TW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sym typeface="Wingdings" panose="05000000000000000000" pitchFamily="2" charset="2"/>
              </a:rPr>
              <a:t>亮</a:t>
            </a:r>
            <a:endParaRPr lang="ja-JP" altLang="en-US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  <a:sym typeface="Wingdings" panose="05000000000000000000" pitchFamily="2" charset="2"/>
            </a:endParaRPr>
          </a:p>
        </p:txBody>
      </p:sp>
      <p:sp>
        <p:nvSpPr>
          <p:cNvPr id="5201" name="テキスト ボックス 3"/>
          <p:cNvSpPr>
            <a:spLocks noChangeArrowheads="1"/>
          </p:cNvSpPr>
          <p:nvPr/>
        </p:nvSpPr>
        <p:spPr bwMode="auto">
          <a:xfrm>
            <a:off x="-56326" y="6884570"/>
            <a:ext cx="6941710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Web</a:t>
            </a: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フォーム⇒「</a:t>
            </a:r>
            <a:r>
              <a:rPr lang="en-US" altLang="ja-JP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hlinkClick r:id="rId3"/>
              </a:rPr>
              <a:t>https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hlinkClick r:id="rId3"/>
              </a:rPr>
              <a:t>://</a:t>
            </a:r>
            <a:r>
              <a:rPr lang="en-US" altLang="ja-JP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hlinkClick r:id="rId3"/>
              </a:rPr>
              <a:t>www.city.okayama.jp/jigyosha/0000056740.html</a:t>
            </a: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」から</a:t>
            </a:r>
            <a:r>
              <a:rPr lang="en-US" altLang="ja-JP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Web</a:t>
            </a: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フォーム欄をクリック</a:t>
            </a:r>
            <a:endParaRPr lang="ja-JP" altLang="en-US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■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上記以外のアクセス</a:t>
            </a: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：岡山市</a:t>
            </a:r>
            <a:r>
              <a:rPr lang="en-US" altLang="ja-JP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HP</a:t>
            </a: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のトップページ</a:t>
            </a:r>
            <a:r>
              <a:rPr lang="en-US" altLang="ja-JP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hlinkClick r:id="rId4"/>
              </a:rPr>
              <a:t>https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hlinkClick r:id="rId4"/>
              </a:rPr>
              <a:t>://www.city.okayama.jp</a:t>
            </a:r>
            <a:r>
              <a:rPr lang="en-US" altLang="ja-JP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hlinkClick r:id="rId4"/>
              </a:rPr>
              <a:t>/</a:t>
            </a:r>
            <a:r>
              <a:rPr lang="en-US" altLang="ja-JP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から</a:t>
            </a:r>
            <a:endParaRPr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(1)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トップ⇒</a:t>
            </a: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事業者情報⇒事業を営んで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いる方</a:t>
            </a: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⇒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お知らせ </a:t>
            </a:r>
            <a:r>
              <a:rPr lang="en-US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2)</a:t>
            </a: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トップページ右肩の記事</a:t>
            </a:r>
            <a:r>
              <a:rPr lang="en-US" altLang="ja-JP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ID</a:t>
            </a: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検索に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</a:t>
            </a:r>
            <a:r>
              <a:rPr lang="en-US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56740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」</a:t>
            </a: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と入力し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検索</a:t>
            </a:r>
            <a:endParaRPr lang="en-US" altLang="ja-JP" sz="9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202" name="AutoShape 88" descr="小樽市"/>
          <p:cNvSpPr>
            <a:spLocks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SzPct val="100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ja-JP" sz="1800"/>
          </a:p>
        </p:txBody>
      </p:sp>
      <p:pic>
        <p:nvPicPr>
          <p:cNvPr id="5203" name="Picture 88"/>
          <p:cNvPicPr preferRelativeResize="0"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4825" y="53975"/>
            <a:ext cx="1173163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204" name="Text Box 76"/>
          <p:cNvSpPr>
            <a:spLocks noChangeArrowheads="1"/>
          </p:cNvSpPr>
          <p:nvPr/>
        </p:nvSpPr>
        <p:spPr bwMode="auto">
          <a:xfrm>
            <a:off x="3679449" y="2982803"/>
            <a:ext cx="3643200" cy="369332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●</a:t>
            </a:r>
            <a:r>
              <a:rPr lang="ja-JP" altLang="en-US" sz="18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主催　：　</a:t>
            </a:r>
            <a:r>
              <a:rPr lang="ja-JP" altLang="en-US" sz="18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岡山市</a:t>
            </a:r>
            <a:endParaRPr lang="ja-JP" altLang="en-US" sz="1800" dirty="0">
              <a:solidFill>
                <a:srgbClr val="00206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92" name="Text Box 108"/>
          <p:cNvSpPr>
            <a:spLocks noChangeArrowheads="1"/>
          </p:cNvSpPr>
          <p:nvPr/>
        </p:nvSpPr>
        <p:spPr bwMode="auto">
          <a:xfrm>
            <a:off x="168007" y="5688179"/>
            <a:ext cx="3244353" cy="8585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36000" spcCol="720000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0"/>
              </a:spcBef>
              <a:buSzPct val="100000"/>
              <a:buNone/>
              <a:defRPr/>
            </a:pPr>
            <a:r>
              <a:rPr lang="ja-JP" altLang="en-US" sz="12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■新規事業につながる、既存事業の再認識と</a:t>
            </a:r>
            <a:r>
              <a:rPr lang="ja-JP" altLang="en-US" sz="12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は</a:t>
            </a:r>
            <a:endParaRPr lang="ja-JP" altLang="en-US" sz="1200" dirty="0">
              <a:solidFill>
                <a:srgbClr val="00206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spcBef>
                <a:spcPts val="0"/>
              </a:spcBef>
              <a:buSzPct val="100000"/>
              <a:buNone/>
              <a:defRPr/>
            </a:pPr>
            <a:r>
              <a:rPr lang="ja-JP" altLang="en-US" sz="12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■低予算でも新規事業は創れる</a:t>
            </a:r>
          </a:p>
          <a:p>
            <a:pPr eaLnBrk="1" hangingPunct="1">
              <a:spcBef>
                <a:spcPts val="0"/>
              </a:spcBef>
              <a:buSzPct val="100000"/>
              <a:buNone/>
              <a:defRPr/>
            </a:pPr>
            <a:r>
              <a:rPr lang="ja-JP" altLang="en-US" sz="12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■新規事業を作り出す体制・組織</a:t>
            </a:r>
          </a:p>
          <a:p>
            <a:pPr eaLnBrk="1" hangingPunct="1">
              <a:spcBef>
                <a:spcPts val="0"/>
              </a:spcBef>
              <a:buSzPct val="100000"/>
              <a:buNone/>
              <a:defRPr/>
            </a:pPr>
            <a:r>
              <a:rPr lang="ja-JP" altLang="en-US" sz="12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■実際の事例</a:t>
            </a:r>
            <a:r>
              <a:rPr lang="ja-JP" altLang="en-US" sz="12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紹介</a:t>
            </a:r>
            <a:endParaRPr lang="en-US" altLang="ja-JP" sz="1200" dirty="0" smtClean="0">
              <a:solidFill>
                <a:srgbClr val="00206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93" name="角丸四角形 60"/>
          <p:cNvSpPr>
            <a:spLocks noChangeArrowheads="1"/>
          </p:cNvSpPr>
          <p:nvPr/>
        </p:nvSpPr>
        <p:spPr bwMode="auto">
          <a:xfrm>
            <a:off x="133293" y="5384155"/>
            <a:ext cx="647700" cy="288925"/>
          </a:xfrm>
          <a:prstGeom prst="roundRect">
            <a:avLst>
              <a:gd name="adj" fmla="val 16667"/>
            </a:avLst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buSzPct val="100000"/>
              <a:defRPr/>
            </a:pPr>
            <a:r>
              <a:rPr lang="ja-JP" altLang="en-US" sz="1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内容</a:t>
            </a:r>
          </a:p>
        </p:txBody>
      </p:sp>
      <p:sp>
        <p:nvSpPr>
          <p:cNvPr id="45" name="テキスト ボックス 6"/>
          <p:cNvSpPr>
            <a:spLocks noChangeArrowheads="1"/>
          </p:cNvSpPr>
          <p:nvPr/>
        </p:nvSpPr>
        <p:spPr bwMode="auto">
          <a:xfrm>
            <a:off x="1838515" y="1161808"/>
            <a:ext cx="332341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-</a:t>
            </a:r>
            <a:r>
              <a:rPr lang="ja-JP" altLang="en-US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企業</a:t>
            </a:r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に新たな事業の柱</a:t>
            </a:r>
            <a:r>
              <a:rPr lang="ja-JP" altLang="en-US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lang="en-US" altLang="ja-JP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-</a:t>
            </a:r>
            <a:endParaRPr lang="ja-JP" altLang="en-US" sz="2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6" name="Text Box 31"/>
          <p:cNvSpPr>
            <a:spLocks noChangeArrowheads="1"/>
          </p:cNvSpPr>
          <p:nvPr/>
        </p:nvSpPr>
        <p:spPr bwMode="auto">
          <a:xfrm>
            <a:off x="787490" y="4100355"/>
            <a:ext cx="2470060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ts val="600"/>
              </a:lnSpc>
              <a:spcBef>
                <a:spcPct val="50000"/>
              </a:spcBef>
              <a:buFontTx/>
              <a:buNone/>
            </a:pPr>
            <a:r>
              <a:rPr lang="ja-JP" altLang="en-US" sz="12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株式</a:t>
            </a:r>
            <a:r>
              <a:rPr lang="ja-JP" altLang="en-US" sz="12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会社クレスコ　会議室</a:t>
            </a:r>
            <a:endParaRPr lang="en-US" altLang="ja-JP" sz="1200" dirty="0" smtClean="0">
              <a:solidFill>
                <a:srgbClr val="00206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lnSpc>
                <a:spcPts val="600"/>
              </a:lnSpc>
              <a:spcBef>
                <a:spcPct val="50000"/>
              </a:spcBef>
              <a:buFontTx/>
              <a:buNone/>
            </a:pPr>
            <a:r>
              <a:rPr lang="zh-TW" altLang="en-US" sz="12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〒</a:t>
            </a:r>
            <a:r>
              <a:rPr lang="en-US" altLang="zh-TW" sz="12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709-0625 </a:t>
            </a:r>
            <a:endParaRPr lang="en-US" altLang="zh-TW" sz="1200" dirty="0" smtClean="0">
              <a:solidFill>
                <a:srgbClr val="00206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lnSpc>
                <a:spcPts val="600"/>
              </a:lnSpc>
              <a:spcBef>
                <a:spcPct val="50000"/>
              </a:spcBef>
              <a:buFontTx/>
              <a:buNone/>
            </a:pPr>
            <a:r>
              <a:rPr lang="zh-TW" altLang="en-US" sz="12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岡山県</a:t>
            </a:r>
            <a:r>
              <a:rPr lang="zh-TW" altLang="en-US" sz="12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岡山市東区上道北方</a:t>
            </a:r>
            <a:r>
              <a:rPr lang="zh-TW" altLang="en-US" sz="12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１６５</a:t>
            </a:r>
            <a:endParaRPr lang="en-US" altLang="ja-JP" sz="1200" dirty="0">
              <a:solidFill>
                <a:srgbClr val="00206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48" name="図 4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2855" y="794776"/>
            <a:ext cx="810977" cy="752043"/>
          </a:xfrm>
          <a:prstGeom prst="rect">
            <a:avLst/>
          </a:prstGeom>
        </p:spPr>
      </p:pic>
      <p:sp>
        <p:nvSpPr>
          <p:cNvPr id="40" name="テキスト ボックス 46"/>
          <p:cNvSpPr>
            <a:spLocks noChangeArrowheads="1"/>
          </p:cNvSpPr>
          <p:nvPr/>
        </p:nvSpPr>
        <p:spPr bwMode="auto">
          <a:xfrm>
            <a:off x="5392481" y="3780753"/>
            <a:ext cx="1484631" cy="60016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sym typeface="Wingdings" panose="05000000000000000000" pitchFamily="2" charset="2"/>
              </a:rPr>
              <a:t>株式会社クレスコ</a:t>
            </a:r>
            <a:endParaRPr lang="en-US" altLang="ja-JP" sz="1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sym typeface="Wingdings" panose="05000000000000000000" pitchFamily="2" charset="2"/>
              </a:rPr>
              <a:t>代表取締役　</a:t>
            </a:r>
            <a:endParaRPr lang="en-US" altLang="zh-TW" sz="1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sym typeface="Wingdings" panose="05000000000000000000" pitchFamily="2" charset="2"/>
              </a:rPr>
              <a:t>川井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sym typeface="Wingdings" panose="05000000000000000000" pitchFamily="2" charset="2"/>
              </a:rPr>
              <a:t>　</a:t>
            </a:r>
            <a:r>
              <a:rPr lang="zh-TW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sym typeface="Wingdings" panose="05000000000000000000" pitchFamily="2" charset="2"/>
              </a:rPr>
              <a:t>雄之</a:t>
            </a:r>
            <a:r>
              <a:rPr lang="zh-TW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sym typeface="Wingdings" panose="05000000000000000000" pitchFamily="2" charset="2"/>
              </a:rPr>
              <a:t>介</a:t>
            </a:r>
            <a:endParaRPr lang="ja-JP" altLang="en-US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  <a:sym typeface="Wingdings" panose="05000000000000000000" pitchFamily="2" charset="2"/>
            </a:endParaRPr>
          </a:p>
        </p:txBody>
      </p:sp>
      <p:sp>
        <p:nvSpPr>
          <p:cNvPr id="47" name="テキスト ボックス 3"/>
          <p:cNvSpPr>
            <a:spLocks noChangeArrowheads="1"/>
          </p:cNvSpPr>
          <p:nvPr/>
        </p:nvSpPr>
        <p:spPr bwMode="auto">
          <a:xfrm>
            <a:off x="3861048" y="5892113"/>
            <a:ext cx="3255963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岡山市　産業</a:t>
            </a: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振興課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  </a:t>
            </a:r>
            <a:endParaRPr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ものづくり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振興係　</a:t>
            </a: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亀田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e-mail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hlinkClick r:id="rId7"/>
              </a:rPr>
              <a:t>kougyoushinkou@city.okayama.lg.jp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ＴＥＬ：</a:t>
            </a:r>
            <a:r>
              <a:rPr lang="en-US" altLang="ja-JP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086-803-1329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ＦＡＸ：</a:t>
            </a:r>
            <a:r>
              <a:rPr lang="en-US" altLang="ja-JP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086-803-1738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9" name="Text Box 76"/>
          <p:cNvSpPr>
            <a:spLocks noChangeArrowheads="1"/>
          </p:cNvSpPr>
          <p:nvPr/>
        </p:nvSpPr>
        <p:spPr bwMode="auto">
          <a:xfrm>
            <a:off x="3698499" y="5600342"/>
            <a:ext cx="20653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●</a:t>
            </a:r>
            <a:r>
              <a:rPr lang="ja-JP" altLang="en-US" sz="16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セミナー担当者</a:t>
            </a:r>
            <a:endParaRPr lang="ja-JP" altLang="en-US" sz="1600" dirty="0">
              <a:solidFill>
                <a:srgbClr val="00206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6105" y="4572691"/>
            <a:ext cx="1053055" cy="1015464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98" t="9723" r="2645" b="28017"/>
          <a:stretch/>
        </p:blipFill>
        <p:spPr>
          <a:xfrm>
            <a:off x="5489029" y="4571678"/>
            <a:ext cx="1040718" cy="1029394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266112" y="7082732"/>
            <a:ext cx="534564" cy="534564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4283947" y="7368956"/>
            <a:ext cx="203614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スマホ等でのお申し込みはこちら⇒</a:t>
            </a:r>
            <a:endParaRPr kumimoji="1" lang="ja-JP" altLang="en-US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2066" y="9709930"/>
            <a:ext cx="659528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kumimoji="1"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お申込みいただいた方の会社名等は、セミナーの準備のため、話者に共有させていただきます。ご了承ください。</a:t>
            </a:r>
            <a:endParaRPr kumimoji="1" lang="ja-JP" altLang="en-US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</p:cSld>
  <p:clrMapOvr>
    <a:masterClrMapping/>
  </p:clrMapOvr>
  <p:transition>
    <p:cut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2.0.50727.8813"/>
  <p:tag name="AS_OS" val="Microsoft Windows NT 6.2.9200.0"/>
  <p:tag name="AS_RELEASE_DATE" val="2017.03.22"/>
  <p:tag name="AS_TITLE" val="Aspose.Slides for .NET 3.5"/>
  <p:tag name="AS_VERSION" val="17.3"/>
</p:tagLst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 charset="-128"/>
        <a:cs typeface="Arial"/>
      </a:majorFont>
      <a:minorFont>
        <a:latin typeface="Arial"/>
        <a:ea typeface="ＭＳ Ｐゴシック" charset="-128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FFFFFF"/>
        </a:accent3>
        <a:accent4>
          <a:srgbClr val="004C4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FFFFFF"/>
        </a:accent3>
        <a:accent4>
          <a:srgbClr val="4D1900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FFFFFF"/>
        </a:accent3>
        <a:accent4>
          <a:srgbClr val="002A56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FFFFFF"/>
        </a:accent3>
        <a:accent4>
          <a:srgbClr val="2A5682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FFFFFF"/>
        </a:accent3>
        <a:accent4>
          <a:srgbClr val="656565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FFFFFF"/>
        </a:accent3>
        <a:accent4>
          <a:srgbClr val="34344D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FFFFFF"/>
        </a:accent3>
        <a:accent4>
          <a:srgbClr val="251A10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661A853E227D0B41AA2C3FC65A392068" ma:contentTypeVersion="11" ma:contentTypeDescription="新しいドキュメントを作成します。" ma:contentTypeScope="" ma:versionID="385999339b721c67d1ab5abf535900bf">
  <xsd:schema xmlns:xsd="http://www.w3.org/2001/XMLSchema" xmlns:xs="http://www.w3.org/2001/XMLSchema" xmlns:p="http://schemas.microsoft.com/office/2006/metadata/properties" xmlns:ns3="e5da46a3-726d-4973-be4d-43a5ca4d9e69" xmlns:ns4="828875c5-810b-43cf-adb0-ff799f320089" targetNamespace="http://schemas.microsoft.com/office/2006/metadata/properties" ma:root="true" ma:fieldsID="a072f330b24049cc239e0dc19a43900b" ns3:_="" ns4:_="">
    <xsd:import namespace="e5da46a3-726d-4973-be4d-43a5ca4d9e69"/>
    <xsd:import namespace="828875c5-810b-43cf-adb0-ff799f32008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3:SharedWithDetails" minOccurs="0"/>
                <xsd:element ref="ns3:SharingHintHash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da46a3-726d-4973-be4d-43a5ca4d9e6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共有のヒントのハッシュ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8875c5-810b-43cf-adb0-ff799f32008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9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28EB596-9BEC-4DBC-B864-AFB5F6F1544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736856B-A7F4-4C2D-A95A-BDE22B054E5A}">
  <ds:schemaRefs>
    <ds:schemaRef ds:uri="828875c5-810b-43cf-adb0-ff799f320089"/>
    <ds:schemaRef ds:uri="http://purl.org/dc/terms/"/>
    <ds:schemaRef ds:uri="http://schemas.openxmlformats.org/package/2006/metadata/core-properties"/>
    <ds:schemaRef ds:uri="http://purl.org/dc/dcmitype/"/>
    <ds:schemaRef ds:uri="e5da46a3-726d-4973-be4d-43a5ca4d9e69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40EDE23-50E3-455A-A8B4-62A5743FC7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5da46a3-726d-4973-be4d-43a5ca4d9e69"/>
    <ds:schemaRef ds:uri="828875c5-810b-43cf-adb0-ff799f32008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1340</TotalTime>
  <Words>594</Words>
  <Application>Microsoft Office PowerPoint</Application>
  <PresentationFormat>A4 210 x 297 mm</PresentationFormat>
  <Paragraphs>73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HGP創英角ｺﾞｼｯｸUB</vt:lpstr>
      <vt:lpstr>HGS創英角ｺﾞｼｯｸUB</vt:lpstr>
      <vt:lpstr>HG丸ｺﾞｼｯｸM-PRO</vt:lpstr>
      <vt:lpstr>Meiryo UI</vt:lpstr>
      <vt:lpstr>ＭＳ Ｐゴシック</vt:lpstr>
      <vt:lpstr>Arial</vt:lpstr>
      <vt:lpstr>Calibri</vt:lpstr>
      <vt:lpstr>Wingdings</vt:lpstr>
      <vt:lpstr>標準デザイン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P0164437</dc:creator>
  <cp:lastModifiedBy>かめだ　あきひろ</cp:lastModifiedBy>
  <cp:revision>79</cp:revision>
  <cp:lastPrinted>2024-02-05T06:25:26Z</cp:lastPrinted>
  <dcterms:modified xsi:type="dcterms:W3CDTF">2024-02-12T23:38:43Z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0x010100661A853E227D0B41AA2C3FC65A392068</vt:lpwstr>
  </property>
</Properties>
</file>