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Lst>
  <p:sldSz cx="6858000" cy="9906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E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200" d="100"/>
          <a:sy n="200" d="100"/>
        </p:scale>
        <p:origin x="276" y="-6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F7D3C1-10F6-4107-A400-0A29507E0492}" type="doc">
      <dgm:prSet loTypeId="urn:microsoft.com/office/officeart/2005/8/layout/chevron2" loCatId="process" qsTypeId="urn:microsoft.com/office/officeart/2005/8/quickstyle/simple1" qsCatId="simple" csTypeId="urn:microsoft.com/office/officeart/2005/8/colors/accent4_5" csCatId="accent4" phldr="1"/>
      <dgm:spPr/>
      <dgm:t>
        <a:bodyPr/>
        <a:lstStyle/>
        <a:p>
          <a:endParaRPr kumimoji="1" lang="ja-JP" altLang="en-US"/>
        </a:p>
      </dgm:t>
    </dgm:pt>
    <dgm:pt modelId="{DA064BE1-FFAF-47B7-BC09-1540450662ED}">
      <dgm:prSet phldrT="[テキスト]" custT="1"/>
      <dgm:spPr/>
      <dgm:t>
        <a:bodyPr/>
        <a:lstStyle/>
        <a:p>
          <a:r>
            <a:rPr kumimoji="1" lang="ja-JP" altLang="en-US" sz="1200" dirty="0" smtClean="0">
              <a:solidFill>
                <a:schemeClr val="tx1"/>
              </a:solidFill>
            </a:rPr>
            <a:t>①課題整理</a:t>
          </a:r>
          <a:endParaRPr kumimoji="1" lang="ja-JP" altLang="en-US" sz="1200" dirty="0">
            <a:solidFill>
              <a:schemeClr val="tx1"/>
            </a:solidFill>
          </a:endParaRPr>
        </a:p>
      </dgm:t>
    </dgm:pt>
    <dgm:pt modelId="{F8DF29FE-FA81-4012-A4BA-FDCA11EB2E8C}" type="parTrans" cxnId="{5798E11C-7B92-4A42-B514-C871EF2D5A4B}">
      <dgm:prSet/>
      <dgm:spPr/>
      <dgm:t>
        <a:bodyPr/>
        <a:lstStyle/>
        <a:p>
          <a:endParaRPr kumimoji="1" lang="ja-JP" altLang="en-US" sz="1200">
            <a:solidFill>
              <a:schemeClr val="tx1"/>
            </a:solidFill>
          </a:endParaRPr>
        </a:p>
      </dgm:t>
    </dgm:pt>
    <dgm:pt modelId="{651AE6AE-3E7B-4EFA-892A-786DEE268F18}" type="sibTrans" cxnId="{5798E11C-7B92-4A42-B514-C871EF2D5A4B}">
      <dgm:prSet/>
      <dgm:spPr/>
      <dgm:t>
        <a:bodyPr/>
        <a:lstStyle/>
        <a:p>
          <a:endParaRPr kumimoji="1" lang="ja-JP" altLang="en-US" sz="1200">
            <a:solidFill>
              <a:schemeClr val="tx1"/>
            </a:solidFill>
          </a:endParaRPr>
        </a:p>
      </dgm:t>
    </dgm:pt>
    <dgm:pt modelId="{8F6FFA4C-B97A-4262-B8B7-88EBE6550912}">
      <dgm:prSet phldrT="[テキスト]" custT="1"/>
      <dgm:spPr/>
      <dgm:t>
        <a:bodyPr/>
        <a:lstStyle/>
        <a:p>
          <a:r>
            <a:rPr kumimoji="1" lang="ja-JP" altLang="en-US" sz="1200" dirty="0" smtClean="0">
              <a:solidFill>
                <a:schemeClr val="tx1"/>
              </a:solidFill>
            </a:rPr>
            <a:t>参加企業様ごとに面談又は電話等で１～２回程度、デジタル化に関する課題の整理を行います。（市が業務委託等する専門家の予定）</a:t>
          </a:r>
          <a:endParaRPr kumimoji="1" lang="ja-JP" altLang="en-US" sz="1200" dirty="0">
            <a:solidFill>
              <a:schemeClr val="tx1"/>
            </a:solidFill>
          </a:endParaRPr>
        </a:p>
      </dgm:t>
    </dgm:pt>
    <dgm:pt modelId="{75969CAD-FC4A-48E7-A406-F57A2DCF801E}" type="parTrans" cxnId="{FF73592E-C9E9-4473-AAC5-8ED8778D1932}">
      <dgm:prSet/>
      <dgm:spPr/>
      <dgm:t>
        <a:bodyPr/>
        <a:lstStyle/>
        <a:p>
          <a:endParaRPr kumimoji="1" lang="ja-JP" altLang="en-US" sz="1200">
            <a:solidFill>
              <a:schemeClr val="tx1"/>
            </a:solidFill>
          </a:endParaRPr>
        </a:p>
      </dgm:t>
    </dgm:pt>
    <dgm:pt modelId="{A98A9761-99BF-454B-82FD-481EAF5C100E}" type="sibTrans" cxnId="{FF73592E-C9E9-4473-AAC5-8ED8778D1932}">
      <dgm:prSet/>
      <dgm:spPr/>
      <dgm:t>
        <a:bodyPr/>
        <a:lstStyle/>
        <a:p>
          <a:endParaRPr kumimoji="1" lang="ja-JP" altLang="en-US" sz="1200">
            <a:solidFill>
              <a:schemeClr val="tx1"/>
            </a:solidFill>
          </a:endParaRPr>
        </a:p>
      </dgm:t>
    </dgm:pt>
    <dgm:pt modelId="{EA575C47-E33F-42C2-879E-8F25BB9A1D41}">
      <dgm:prSet phldrT="[テキスト]" custT="1"/>
      <dgm:spPr/>
      <dgm:t>
        <a:bodyPr/>
        <a:lstStyle/>
        <a:p>
          <a:r>
            <a:rPr kumimoji="1" lang="ja-JP" altLang="en-US" sz="1050" dirty="0" smtClean="0">
              <a:solidFill>
                <a:schemeClr val="tx1"/>
              </a:solidFill>
            </a:rPr>
            <a:t>②面談会の</a:t>
          </a:r>
          <a:endParaRPr kumimoji="1" lang="en-US" altLang="ja-JP" sz="1050" dirty="0" smtClean="0">
            <a:solidFill>
              <a:schemeClr val="tx1"/>
            </a:solidFill>
          </a:endParaRPr>
        </a:p>
        <a:p>
          <a:r>
            <a:rPr kumimoji="1" lang="ja-JP" altLang="en-US" sz="1050" dirty="0" smtClean="0">
              <a:solidFill>
                <a:schemeClr val="tx1"/>
              </a:solidFill>
            </a:rPr>
            <a:t>開催</a:t>
          </a:r>
          <a:endParaRPr kumimoji="1" lang="ja-JP" altLang="en-US" sz="1050" dirty="0">
            <a:solidFill>
              <a:schemeClr val="tx1"/>
            </a:solidFill>
          </a:endParaRPr>
        </a:p>
      </dgm:t>
    </dgm:pt>
    <dgm:pt modelId="{59182D4B-6AEF-403A-B204-7467DD19CCC4}" type="parTrans" cxnId="{0FF3D8EE-D87B-485E-922B-E55DC5AF4570}">
      <dgm:prSet/>
      <dgm:spPr/>
      <dgm:t>
        <a:bodyPr/>
        <a:lstStyle/>
        <a:p>
          <a:endParaRPr kumimoji="1" lang="ja-JP" altLang="en-US" sz="1200">
            <a:solidFill>
              <a:schemeClr val="tx1"/>
            </a:solidFill>
          </a:endParaRPr>
        </a:p>
      </dgm:t>
    </dgm:pt>
    <dgm:pt modelId="{8EA86368-6978-418F-9C73-5CF8902C2A9F}" type="sibTrans" cxnId="{0FF3D8EE-D87B-485E-922B-E55DC5AF4570}">
      <dgm:prSet/>
      <dgm:spPr/>
      <dgm:t>
        <a:bodyPr/>
        <a:lstStyle/>
        <a:p>
          <a:endParaRPr kumimoji="1" lang="ja-JP" altLang="en-US" sz="1200">
            <a:solidFill>
              <a:schemeClr val="tx1"/>
            </a:solidFill>
          </a:endParaRPr>
        </a:p>
      </dgm:t>
    </dgm:pt>
    <dgm:pt modelId="{1E3A8839-394D-4228-B21B-FFC332AE3167}">
      <dgm:prSet phldrT="[テキスト]" custT="1"/>
      <dgm:spPr/>
      <dgm:t>
        <a:bodyPr/>
        <a:lstStyle/>
        <a:p>
          <a:r>
            <a:rPr kumimoji="1" lang="ja-JP" altLang="en-US" sz="1200" dirty="0" smtClean="0">
              <a:solidFill>
                <a:schemeClr val="tx1"/>
              </a:solidFill>
            </a:rPr>
            <a:t>岡山市内のＩＴ・ＩＴコンサル・ロボット事業者等を紹介し面談を行います。</a:t>
          </a:r>
          <a:endParaRPr kumimoji="1" lang="ja-JP" altLang="en-US" sz="1200" dirty="0">
            <a:solidFill>
              <a:schemeClr val="tx1"/>
            </a:solidFill>
          </a:endParaRPr>
        </a:p>
      </dgm:t>
    </dgm:pt>
    <dgm:pt modelId="{2A5EA2B0-8153-4B14-9188-167A81EC465E}" type="parTrans" cxnId="{DBAF08AA-0297-4CB1-B2DC-0C26403BA7C1}">
      <dgm:prSet/>
      <dgm:spPr/>
      <dgm:t>
        <a:bodyPr/>
        <a:lstStyle/>
        <a:p>
          <a:endParaRPr kumimoji="1" lang="ja-JP" altLang="en-US" sz="1200">
            <a:solidFill>
              <a:schemeClr val="tx1"/>
            </a:solidFill>
          </a:endParaRPr>
        </a:p>
      </dgm:t>
    </dgm:pt>
    <dgm:pt modelId="{7CA906B4-EB34-4AEC-B803-F442D5365804}" type="sibTrans" cxnId="{DBAF08AA-0297-4CB1-B2DC-0C26403BA7C1}">
      <dgm:prSet/>
      <dgm:spPr/>
      <dgm:t>
        <a:bodyPr/>
        <a:lstStyle/>
        <a:p>
          <a:endParaRPr kumimoji="1" lang="ja-JP" altLang="en-US" sz="1200">
            <a:solidFill>
              <a:schemeClr val="tx1"/>
            </a:solidFill>
          </a:endParaRPr>
        </a:p>
      </dgm:t>
    </dgm:pt>
    <dgm:pt modelId="{D4A85CFF-F3F3-4991-A5AA-47C3592354AA}">
      <dgm:prSet phldrT="[テキスト]" custT="1"/>
      <dgm:spPr/>
      <dgm:t>
        <a:bodyPr/>
        <a:lstStyle/>
        <a:p>
          <a:r>
            <a:rPr kumimoji="1" lang="ja-JP" altLang="en-US" sz="1200" dirty="0" smtClean="0">
              <a:solidFill>
                <a:schemeClr val="tx1"/>
              </a:solidFill>
            </a:rPr>
            <a:t>③アフターフォロー</a:t>
          </a:r>
          <a:endParaRPr kumimoji="1" lang="ja-JP" altLang="en-US" sz="1200" dirty="0">
            <a:solidFill>
              <a:schemeClr val="tx1"/>
            </a:solidFill>
          </a:endParaRPr>
        </a:p>
      </dgm:t>
    </dgm:pt>
    <dgm:pt modelId="{5C10CA93-CD8B-4E12-A3F8-3EF0B1C92AEE}" type="parTrans" cxnId="{EC840611-A5AB-4EDD-AD37-0181BC820267}">
      <dgm:prSet/>
      <dgm:spPr/>
      <dgm:t>
        <a:bodyPr/>
        <a:lstStyle/>
        <a:p>
          <a:endParaRPr kumimoji="1" lang="ja-JP" altLang="en-US" sz="1200">
            <a:solidFill>
              <a:schemeClr val="tx1"/>
            </a:solidFill>
          </a:endParaRPr>
        </a:p>
      </dgm:t>
    </dgm:pt>
    <dgm:pt modelId="{1B81FE8D-209D-4145-A683-2B73DF9EE83F}" type="sibTrans" cxnId="{EC840611-A5AB-4EDD-AD37-0181BC820267}">
      <dgm:prSet/>
      <dgm:spPr/>
      <dgm:t>
        <a:bodyPr/>
        <a:lstStyle/>
        <a:p>
          <a:endParaRPr kumimoji="1" lang="ja-JP" altLang="en-US" sz="1200">
            <a:solidFill>
              <a:schemeClr val="tx1"/>
            </a:solidFill>
          </a:endParaRPr>
        </a:p>
      </dgm:t>
    </dgm:pt>
    <dgm:pt modelId="{5DC62480-98DD-4961-AAAB-F280C78944C4}">
      <dgm:prSet phldrT="[テキスト]" custT="1"/>
      <dgm:spPr/>
      <dgm:t>
        <a:bodyPr/>
        <a:lstStyle/>
        <a:p>
          <a:r>
            <a:rPr kumimoji="1" lang="ja-JP" altLang="en-US" sz="1200" dirty="0" smtClean="0">
              <a:solidFill>
                <a:schemeClr val="tx1"/>
              </a:solidFill>
            </a:rPr>
            <a:t>面談会後、参加企業ごとにデジタル化に関する今後の方向性の整理や相談対応を行います。（市が業務委託等する専門家の予定）</a:t>
          </a:r>
          <a:endParaRPr kumimoji="1" lang="ja-JP" altLang="en-US" sz="1200" dirty="0">
            <a:solidFill>
              <a:schemeClr val="tx1"/>
            </a:solidFill>
          </a:endParaRPr>
        </a:p>
      </dgm:t>
    </dgm:pt>
    <dgm:pt modelId="{489CC6E3-E66C-4AD5-940D-8A3FDAF6EBBC}" type="parTrans" cxnId="{19620A07-8C2B-4001-99A0-1E30E5E2AB38}">
      <dgm:prSet/>
      <dgm:spPr/>
      <dgm:t>
        <a:bodyPr/>
        <a:lstStyle/>
        <a:p>
          <a:endParaRPr kumimoji="1" lang="ja-JP" altLang="en-US" sz="1200">
            <a:solidFill>
              <a:schemeClr val="tx1"/>
            </a:solidFill>
          </a:endParaRPr>
        </a:p>
      </dgm:t>
    </dgm:pt>
    <dgm:pt modelId="{B6B3E7B5-2E81-49AB-855C-0910829E362E}" type="sibTrans" cxnId="{19620A07-8C2B-4001-99A0-1E30E5E2AB38}">
      <dgm:prSet/>
      <dgm:spPr/>
      <dgm:t>
        <a:bodyPr/>
        <a:lstStyle/>
        <a:p>
          <a:endParaRPr kumimoji="1" lang="ja-JP" altLang="en-US" sz="1200">
            <a:solidFill>
              <a:schemeClr val="tx1"/>
            </a:solidFill>
          </a:endParaRPr>
        </a:p>
      </dgm:t>
    </dgm:pt>
    <dgm:pt modelId="{800F600D-46C7-4FD9-ACC9-332AC0AFA1F8}" type="pres">
      <dgm:prSet presAssocID="{B9F7D3C1-10F6-4107-A400-0A29507E0492}" presName="linearFlow" presStyleCnt="0">
        <dgm:presLayoutVars>
          <dgm:dir/>
          <dgm:animLvl val="lvl"/>
          <dgm:resizeHandles val="exact"/>
        </dgm:presLayoutVars>
      </dgm:prSet>
      <dgm:spPr/>
      <dgm:t>
        <a:bodyPr/>
        <a:lstStyle/>
        <a:p>
          <a:endParaRPr kumimoji="1" lang="ja-JP" altLang="en-US"/>
        </a:p>
      </dgm:t>
    </dgm:pt>
    <dgm:pt modelId="{A85C8F3C-59DA-4D94-86E5-74B3E6B3016A}" type="pres">
      <dgm:prSet presAssocID="{DA064BE1-FFAF-47B7-BC09-1540450662ED}" presName="composite" presStyleCnt="0"/>
      <dgm:spPr/>
      <dgm:t>
        <a:bodyPr/>
        <a:lstStyle/>
        <a:p>
          <a:endParaRPr kumimoji="1" lang="ja-JP" altLang="en-US"/>
        </a:p>
      </dgm:t>
    </dgm:pt>
    <dgm:pt modelId="{D7E22E6A-32A8-4192-848E-9AEAB7715180}" type="pres">
      <dgm:prSet presAssocID="{DA064BE1-FFAF-47B7-BC09-1540450662ED}" presName="parentText" presStyleLbl="alignNode1" presStyleIdx="0" presStyleCnt="3">
        <dgm:presLayoutVars>
          <dgm:chMax val="1"/>
          <dgm:bulletEnabled val="1"/>
        </dgm:presLayoutVars>
      </dgm:prSet>
      <dgm:spPr/>
      <dgm:t>
        <a:bodyPr/>
        <a:lstStyle/>
        <a:p>
          <a:endParaRPr kumimoji="1" lang="ja-JP" altLang="en-US"/>
        </a:p>
      </dgm:t>
    </dgm:pt>
    <dgm:pt modelId="{4E350604-E2F9-4366-A4A3-E87EB4C8E6CE}" type="pres">
      <dgm:prSet presAssocID="{DA064BE1-FFAF-47B7-BC09-1540450662ED}" presName="descendantText" presStyleLbl="alignAcc1" presStyleIdx="0" presStyleCnt="3">
        <dgm:presLayoutVars>
          <dgm:bulletEnabled val="1"/>
        </dgm:presLayoutVars>
      </dgm:prSet>
      <dgm:spPr/>
      <dgm:t>
        <a:bodyPr/>
        <a:lstStyle/>
        <a:p>
          <a:endParaRPr kumimoji="1" lang="ja-JP" altLang="en-US"/>
        </a:p>
      </dgm:t>
    </dgm:pt>
    <dgm:pt modelId="{68763497-BAE0-4FCE-9AE3-444C4EEE0AD0}" type="pres">
      <dgm:prSet presAssocID="{651AE6AE-3E7B-4EFA-892A-786DEE268F18}" presName="sp" presStyleCnt="0"/>
      <dgm:spPr/>
      <dgm:t>
        <a:bodyPr/>
        <a:lstStyle/>
        <a:p>
          <a:endParaRPr kumimoji="1" lang="ja-JP" altLang="en-US"/>
        </a:p>
      </dgm:t>
    </dgm:pt>
    <dgm:pt modelId="{5F829FD1-9A56-4290-80F9-051DBF0ECB04}" type="pres">
      <dgm:prSet presAssocID="{EA575C47-E33F-42C2-879E-8F25BB9A1D41}" presName="composite" presStyleCnt="0"/>
      <dgm:spPr/>
      <dgm:t>
        <a:bodyPr/>
        <a:lstStyle/>
        <a:p>
          <a:endParaRPr kumimoji="1" lang="ja-JP" altLang="en-US"/>
        </a:p>
      </dgm:t>
    </dgm:pt>
    <dgm:pt modelId="{9D55C3A1-34F5-4C90-96CF-9BAFC2ECEA67}" type="pres">
      <dgm:prSet presAssocID="{EA575C47-E33F-42C2-879E-8F25BB9A1D41}" presName="parentText" presStyleLbl="alignNode1" presStyleIdx="1" presStyleCnt="3">
        <dgm:presLayoutVars>
          <dgm:chMax val="1"/>
          <dgm:bulletEnabled val="1"/>
        </dgm:presLayoutVars>
      </dgm:prSet>
      <dgm:spPr/>
      <dgm:t>
        <a:bodyPr/>
        <a:lstStyle/>
        <a:p>
          <a:endParaRPr kumimoji="1" lang="ja-JP" altLang="en-US"/>
        </a:p>
      </dgm:t>
    </dgm:pt>
    <dgm:pt modelId="{09D84749-D655-43AB-B8C4-D77546B1C2E0}" type="pres">
      <dgm:prSet presAssocID="{EA575C47-E33F-42C2-879E-8F25BB9A1D41}" presName="descendantText" presStyleLbl="alignAcc1" presStyleIdx="1" presStyleCnt="3">
        <dgm:presLayoutVars>
          <dgm:bulletEnabled val="1"/>
        </dgm:presLayoutVars>
      </dgm:prSet>
      <dgm:spPr/>
      <dgm:t>
        <a:bodyPr/>
        <a:lstStyle/>
        <a:p>
          <a:endParaRPr kumimoji="1" lang="ja-JP" altLang="en-US"/>
        </a:p>
      </dgm:t>
    </dgm:pt>
    <dgm:pt modelId="{288D3F87-700B-409F-8E52-0B9B0B8CD2CC}" type="pres">
      <dgm:prSet presAssocID="{8EA86368-6978-418F-9C73-5CF8902C2A9F}" presName="sp" presStyleCnt="0"/>
      <dgm:spPr/>
      <dgm:t>
        <a:bodyPr/>
        <a:lstStyle/>
        <a:p>
          <a:endParaRPr kumimoji="1" lang="ja-JP" altLang="en-US"/>
        </a:p>
      </dgm:t>
    </dgm:pt>
    <dgm:pt modelId="{6A5418AE-A7A5-4E58-875A-7B1AFD98F4E3}" type="pres">
      <dgm:prSet presAssocID="{D4A85CFF-F3F3-4991-A5AA-47C3592354AA}" presName="composite" presStyleCnt="0"/>
      <dgm:spPr/>
      <dgm:t>
        <a:bodyPr/>
        <a:lstStyle/>
        <a:p>
          <a:endParaRPr kumimoji="1" lang="ja-JP" altLang="en-US"/>
        </a:p>
      </dgm:t>
    </dgm:pt>
    <dgm:pt modelId="{808D43FD-E575-4420-8DED-4CC5BAB59988}" type="pres">
      <dgm:prSet presAssocID="{D4A85CFF-F3F3-4991-A5AA-47C3592354AA}" presName="parentText" presStyleLbl="alignNode1" presStyleIdx="2" presStyleCnt="3">
        <dgm:presLayoutVars>
          <dgm:chMax val="1"/>
          <dgm:bulletEnabled val="1"/>
        </dgm:presLayoutVars>
      </dgm:prSet>
      <dgm:spPr/>
      <dgm:t>
        <a:bodyPr/>
        <a:lstStyle/>
        <a:p>
          <a:endParaRPr kumimoji="1" lang="ja-JP" altLang="en-US"/>
        </a:p>
      </dgm:t>
    </dgm:pt>
    <dgm:pt modelId="{230B1382-38DB-4806-ACA6-4E8FF3E15F57}" type="pres">
      <dgm:prSet presAssocID="{D4A85CFF-F3F3-4991-A5AA-47C3592354AA}" presName="descendantText" presStyleLbl="alignAcc1" presStyleIdx="2" presStyleCnt="3">
        <dgm:presLayoutVars>
          <dgm:bulletEnabled val="1"/>
        </dgm:presLayoutVars>
      </dgm:prSet>
      <dgm:spPr/>
      <dgm:t>
        <a:bodyPr/>
        <a:lstStyle/>
        <a:p>
          <a:endParaRPr kumimoji="1" lang="ja-JP" altLang="en-US"/>
        </a:p>
      </dgm:t>
    </dgm:pt>
  </dgm:ptLst>
  <dgm:cxnLst>
    <dgm:cxn modelId="{DBAF08AA-0297-4CB1-B2DC-0C26403BA7C1}" srcId="{EA575C47-E33F-42C2-879E-8F25BB9A1D41}" destId="{1E3A8839-394D-4228-B21B-FFC332AE3167}" srcOrd="0" destOrd="0" parTransId="{2A5EA2B0-8153-4B14-9188-167A81EC465E}" sibTransId="{7CA906B4-EB34-4AEC-B803-F442D5365804}"/>
    <dgm:cxn modelId="{B45EE368-CF7B-4C78-A949-FD0033E6DD3A}" type="presOf" srcId="{8F6FFA4C-B97A-4262-B8B7-88EBE6550912}" destId="{4E350604-E2F9-4366-A4A3-E87EB4C8E6CE}" srcOrd="0" destOrd="0" presId="urn:microsoft.com/office/officeart/2005/8/layout/chevron2"/>
    <dgm:cxn modelId="{5798E11C-7B92-4A42-B514-C871EF2D5A4B}" srcId="{B9F7D3C1-10F6-4107-A400-0A29507E0492}" destId="{DA064BE1-FFAF-47B7-BC09-1540450662ED}" srcOrd="0" destOrd="0" parTransId="{F8DF29FE-FA81-4012-A4BA-FDCA11EB2E8C}" sibTransId="{651AE6AE-3E7B-4EFA-892A-786DEE268F18}"/>
    <dgm:cxn modelId="{19620A07-8C2B-4001-99A0-1E30E5E2AB38}" srcId="{D4A85CFF-F3F3-4991-A5AA-47C3592354AA}" destId="{5DC62480-98DD-4961-AAAB-F280C78944C4}" srcOrd="0" destOrd="0" parTransId="{489CC6E3-E66C-4AD5-940D-8A3FDAF6EBBC}" sibTransId="{B6B3E7B5-2E81-49AB-855C-0910829E362E}"/>
    <dgm:cxn modelId="{FF73592E-C9E9-4473-AAC5-8ED8778D1932}" srcId="{DA064BE1-FFAF-47B7-BC09-1540450662ED}" destId="{8F6FFA4C-B97A-4262-B8B7-88EBE6550912}" srcOrd="0" destOrd="0" parTransId="{75969CAD-FC4A-48E7-A406-F57A2DCF801E}" sibTransId="{A98A9761-99BF-454B-82FD-481EAF5C100E}"/>
    <dgm:cxn modelId="{042326EA-C674-483B-A601-31858DD6C263}" type="presOf" srcId="{DA064BE1-FFAF-47B7-BC09-1540450662ED}" destId="{D7E22E6A-32A8-4192-848E-9AEAB7715180}" srcOrd="0" destOrd="0" presId="urn:microsoft.com/office/officeart/2005/8/layout/chevron2"/>
    <dgm:cxn modelId="{92EC8295-7E3E-4D3D-95E5-368A91819113}" type="presOf" srcId="{EA575C47-E33F-42C2-879E-8F25BB9A1D41}" destId="{9D55C3A1-34F5-4C90-96CF-9BAFC2ECEA67}" srcOrd="0" destOrd="0" presId="urn:microsoft.com/office/officeart/2005/8/layout/chevron2"/>
    <dgm:cxn modelId="{200B9F1A-8129-40D2-80DB-A30E092C9536}" type="presOf" srcId="{1E3A8839-394D-4228-B21B-FFC332AE3167}" destId="{09D84749-D655-43AB-B8C4-D77546B1C2E0}" srcOrd="0" destOrd="0" presId="urn:microsoft.com/office/officeart/2005/8/layout/chevron2"/>
    <dgm:cxn modelId="{0FF3D8EE-D87B-485E-922B-E55DC5AF4570}" srcId="{B9F7D3C1-10F6-4107-A400-0A29507E0492}" destId="{EA575C47-E33F-42C2-879E-8F25BB9A1D41}" srcOrd="1" destOrd="0" parTransId="{59182D4B-6AEF-403A-B204-7467DD19CCC4}" sibTransId="{8EA86368-6978-418F-9C73-5CF8902C2A9F}"/>
    <dgm:cxn modelId="{8C636984-C740-4DBE-ADD7-39C8A910BD8D}" type="presOf" srcId="{D4A85CFF-F3F3-4991-A5AA-47C3592354AA}" destId="{808D43FD-E575-4420-8DED-4CC5BAB59988}" srcOrd="0" destOrd="0" presId="urn:microsoft.com/office/officeart/2005/8/layout/chevron2"/>
    <dgm:cxn modelId="{EC840611-A5AB-4EDD-AD37-0181BC820267}" srcId="{B9F7D3C1-10F6-4107-A400-0A29507E0492}" destId="{D4A85CFF-F3F3-4991-A5AA-47C3592354AA}" srcOrd="2" destOrd="0" parTransId="{5C10CA93-CD8B-4E12-A3F8-3EF0B1C92AEE}" sibTransId="{1B81FE8D-209D-4145-A683-2B73DF9EE83F}"/>
    <dgm:cxn modelId="{380A104C-9B84-4268-8136-850E22A45E6B}" type="presOf" srcId="{B9F7D3C1-10F6-4107-A400-0A29507E0492}" destId="{800F600D-46C7-4FD9-ACC9-332AC0AFA1F8}" srcOrd="0" destOrd="0" presId="urn:microsoft.com/office/officeart/2005/8/layout/chevron2"/>
    <dgm:cxn modelId="{3345B481-80CF-4DC9-A4AF-25411B25D686}" type="presOf" srcId="{5DC62480-98DD-4961-AAAB-F280C78944C4}" destId="{230B1382-38DB-4806-ACA6-4E8FF3E15F57}" srcOrd="0" destOrd="0" presId="urn:microsoft.com/office/officeart/2005/8/layout/chevron2"/>
    <dgm:cxn modelId="{2E4456F4-C4BE-4233-A67E-31EF0C130503}" type="presParOf" srcId="{800F600D-46C7-4FD9-ACC9-332AC0AFA1F8}" destId="{A85C8F3C-59DA-4D94-86E5-74B3E6B3016A}" srcOrd="0" destOrd="0" presId="urn:microsoft.com/office/officeart/2005/8/layout/chevron2"/>
    <dgm:cxn modelId="{4A970C48-45F4-45A9-A480-ABC2C9C9C0BD}" type="presParOf" srcId="{A85C8F3C-59DA-4D94-86E5-74B3E6B3016A}" destId="{D7E22E6A-32A8-4192-848E-9AEAB7715180}" srcOrd="0" destOrd="0" presId="urn:microsoft.com/office/officeart/2005/8/layout/chevron2"/>
    <dgm:cxn modelId="{20E926FA-CF18-4D81-AB92-44170C46CC46}" type="presParOf" srcId="{A85C8F3C-59DA-4D94-86E5-74B3E6B3016A}" destId="{4E350604-E2F9-4366-A4A3-E87EB4C8E6CE}" srcOrd="1" destOrd="0" presId="urn:microsoft.com/office/officeart/2005/8/layout/chevron2"/>
    <dgm:cxn modelId="{7031999C-1C0E-4A0D-94E0-4900CB2E2778}" type="presParOf" srcId="{800F600D-46C7-4FD9-ACC9-332AC0AFA1F8}" destId="{68763497-BAE0-4FCE-9AE3-444C4EEE0AD0}" srcOrd="1" destOrd="0" presId="urn:microsoft.com/office/officeart/2005/8/layout/chevron2"/>
    <dgm:cxn modelId="{332E1E4B-A7DB-49B0-AD79-85B2D44CCD94}" type="presParOf" srcId="{800F600D-46C7-4FD9-ACC9-332AC0AFA1F8}" destId="{5F829FD1-9A56-4290-80F9-051DBF0ECB04}" srcOrd="2" destOrd="0" presId="urn:microsoft.com/office/officeart/2005/8/layout/chevron2"/>
    <dgm:cxn modelId="{A2312E5B-A967-42FC-9471-CED0EC3E134F}" type="presParOf" srcId="{5F829FD1-9A56-4290-80F9-051DBF0ECB04}" destId="{9D55C3A1-34F5-4C90-96CF-9BAFC2ECEA67}" srcOrd="0" destOrd="0" presId="urn:microsoft.com/office/officeart/2005/8/layout/chevron2"/>
    <dgm:cxn modelId="{F03CBCD3-191D-4F44-97E1-8825D7583BE1}" type="presParOf" srcId="{5F829FD1-9A56-4290-80F9-051DBF0ECB04}" destId="{09D84749-D655-43AB-B8C4-D77546B1C2E0}" srcOrd="1" destOrd="0" presId="urn:microsoft.com/office/officeart/2005/8/layout/chevron2"/>
    <dgm:cxn modelId="{DC058EE3-6B00-4520-A47C-59B08258A4C9}" type="presParOf" srcId="{800F600D-46C7-4FD9-ACC9-332AC0AFA1F8}" destId="{288D3F87-700B-409F-8E52-0B9B0B8CD2CC}" srcOrd="3" destOrd="0" presId="urn:microsoft.com/office/officeart/2005/8/layout/chevron2"/>
    <dgm:cxn modelId="{D5A46D1D-2515-4520-BF8B-4EE99BE13FF5}" type="presParOf" srcId="{800F600D-46C7-4FD9-ACC9-332AC0AFA1F8}" destId="{6A5418AE-A7A5-4E58-875A-7B1AFD98F4E3}" srcOrd="4" destOrd="0" presId="urn:microsoft.com/office/officeart/2005/8/layout/chevron2"/>
    <dgm:cxn modelId="{769ADFA8-105F-4194-AAA3-DCE59C3A5320}" type="presParOf" srcId="{6A5418AE-A7A5-4E58-875A-7B1AFD98F4E3}" destId="{808D43FD-E575-4420-8DED-4CC5BAB59988}" srcOrd="0" destOrd="0" presId="urn:microsoft.com/office/officeart/2005/8/layout/chevron2"/>
    <dgm:cxn modelId="{556A10FA-6982-4648-B16C-EF9752B49DE5}" type="presParOf" srcId="{6A5418AE-A7A5-4E58-875A-7B1AFD98F4E3}" destId="{230B1382-38DB-4806-ACA6-4E8FF3E15F5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22E6A-32A8-4192-848E-9AEAB7715180}">
      <dsp:nvSpPr>
        <dsp:cNvPr id="0" name=""/>
        <dsp:cNvSpPr/>
      </dsp:nvSpPr>
      <dsp:spPr>
        <a:xfrm rot="5400000">
          <a:off x="-186955" y="189199"/>
          <a:ext cx="1246373" cy="872461"/>
        </a:xfrm>
        <a:prstGeom prst="chevron">
          <a:avLst/>
        </a:prstGeom>
        <a:solidFill>
          <a:schemeClr val="accent4">
            <a:alpha val="9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kumimoji="1" lang="ja-JP" altLang="en-US" sz="1200" kern="1200" dirty="0" smtClean="0">
              <a:solidFill>
                <a:schemeClr val="tx1"/>
              </a:solidFill>
            </a:rPr>
            <a:t>①課題整理</a:t>
          </a:r>
          <a:endParaRPr kumimoji="1" lang="ja-JP" altLang="en-US" sz="1200" kern="1200" dirty="0">
            <a:solidFill>
              <a:schemeClr val="tx1"/>
            </a:solidFill>
          </a:endParaRPr>
        </a:p>
      </dsp:txBody>
      <dsp:txXfrm rot="-5400000">
        <a:off x="2" y="438474"/>
        <a:ext cx="872461" cy="373912"/>
      </dsp:txXfrm>
    </dsp:sp>
    <dsp:sp modelId="{4E350604-E2F9-4366-A4A3-E87EB4C8E6CE}">
      <dsp:nvSpPr>
        <dsp:cNvPr id="0" name=""/>
        <dsp:cNvSpPr/>
      </dsp:nvSpPr>
      <dsp:spPr>
        <a:xfrm rot="5400000">
          <a:off x="3295639" y="-2420934"/>
          <a:ext cx="810142" cy="5656498"/>
        </a:xfrm>
        <a:prstGeom prst="round2SameRect">
          <a:avLst/>
        </a:prstGeom>
        <a:solidFill>
          <a:schemeClr val="lt1">
            <a:alpha val="9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solidFill>
                <a:schemeClr val="tx1"/>
              </a:solidFill>
            </a:rPr>
            <a:t>参加企業様ごとに面談又は電話等で１～２回程度、デジタル化に関する課題の整理を行います。（市が業務委託等する専門家の予定）</a:t>
          </a:r>
          <a:endParaRPr kumimoji="1" lang="ja-JP" altLang="en-US" sz="1200" kern="1200" dirty="0">
            <a:solidFill>
              <a:schemeClr val="tx1"/>
            </a:solidFill>
          </a:endParaRPr>
        </a:p>
      </dsp:txBody>
      <dsp:txXfrm rot="-5400000">
        <a:off x="872461" y="41792"/>
        <a:ext cx="5616950" cy="731046"/>
      </dsp:txXfrm>
    </dsp:sp>
    <dsp:sp modelId="{9D55C3A1-34F5-4C90-96CF-9BAFC2ECEA67}">
      <dsp:nvSpPr>
        <dsp:cNvPr id="0" name=""/>
        <dsp:cNvSpPr/>
      </dsp:nvSpPr>
      <dsp:spPr>
        <a:xfrm rot="5400000">
          <a:off x="-186955" y="1235933"/>
          <a:ext cx="1246373" cy="872461"/>
        </a:xfrm>
        <a:prstGeom prst="chevron">
          <a:avLst/>
        </a:prstGeom>
        <a:solidFill>
          <a:schemeClr val="accent4">
            <a:alpha val="90000"/>
            <a:hueOff val="0"/>
            <a:satOff val="0"/>
            <a:lumOff val="0"/>
            <a:alphaOff val="-20000"/>
          </a:schemeClr>
        </a:solidFill>
        <a:ln w="12700" cap="flat" cmpd="sng" algn="ctr">
          <a:solidFill>
            <a:schemeClr val="accent4">
              <a:alpha val="90000"/>
              <a:hueOff val="0"/>
              <a:satOff val="0"/>
              <a:lumOff val="0"/>
              <a:alphaOff val="-2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kumimoji="1" lang="ja-JP" altLang="en-US" sz="1050" kern="1200" dirty="0" smtClean="0">
              <a:solidFill>
                <a:schemeClr val="tx1"/>
              </a:solidFill>
            </a:rPr>
            <a:t>②面談会の</a:t>
          </a:r>
          <a:endParaRPr kumimoji="1" lang="en-US" altLang="ja-JP" sz="1050" kern="1200" dirty="0" smtClean="0">
            <a:solidFill>
              <a:schemeClr val="tx1"/>
            </a:solidFill>
          </a:endParaRPr>
        </a:p>
        <a:p>
          <a:pPr lvl="0" algn="ctr" defTabSz="466725">
            <a:lnSpc>
              <a:spcPct val="90000"/>
            </a:lnSpc>
            <a:spcBef>
              <a:spcPct val="0"/>
            </a:spcBef>
            <a:spcAft>
              <a:spcPct val="35000"/>
            </a:spcAft>
          </a:pPr>
          <a:r>
            <a:rPr kumimoji="1" lang="ja-JP" altLang="en-US" sz="1050" kern="1200" dirty="0" smtClean="0">
              <a:solidFill>
                <a:schemeClr val="tx1"/>
              </a:solidFill>
            </a:rPr>
            <a:t>開催</a:t>
          </a:r>
          <a:endParaRPr kumimoji="1" lang="ja-JP" altLang="en-US" sz="1050" kern="1200" dirty="0">
            <a:solidFill>
              <a:schemeClr val="tx1"/>
            </a:solidFill>
          </a:endParaRPr>
        </a:p>
      </dsp:txBody>
      <dsp:txXfrm rot="-5400000">
        <a:off x="2" y="1485208"/>
        <a:ext cx="872461" cy="373912"/>
      </dsp:txXfrm>
    </dsp:sp>
    <dsp:sp modelId="{09D84749-D655-43AB-B8C4-D77546B1C2E0}">
      <dsp:nvSpPr>
        <dsp:cNvPr id="0" name=""/>
        <dsp:cNvSpPr/>
      </dsp:nvSpPr>
      <dsp:spPr>
        <a:xfrm rot="5400000">
          <a:off x="3295426" y="-1373987"/>
          <a:ext cx="810568" cy="5656498"/>
        </a:xfrm>
        <a:prstGeom prst="round2SameRect">
          <a:avLst/>
        </a:prstGeom>
        <a:solidFill>
          <a:schemeClr val="lt1">
            <a:alpha val="90000"/>
            <a:hueOff val="0"/>
            <a:satOff val="0"/>
            <a:lumOff val="0"/>
            <a:alphaOff val="0"/>
          </a:schemeClr>
        </a:solidFill>
        <a:ln w="12700" cap="flat" cmpd="sng" algn="ctr">
          <a:solidFill>
            <a:schemeClr val="accent4">
              <a:alpha val="90000"/>
              <a:hueOff val="0"/>
              <a:satOff val="0"/>
              <a:lumOff val="0"/>
              <a:alphaOff val="-2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solidFill>
                <a:schemeClr val="tx1"/>
              </a:solidFill>
            </a:rPr>
            <a:t>岡山市内のＩＴ・ＩＴコンサル・ロボット事業者等を紹介し面談を行います。</a:t>
          </a:r>
          <a:endParaRPr kumimoji="1" lang="ja-JP" altLang="en-US" sz="1200" kern="1200" dirty="0">
            <a:solidFill>
              <a:schemeClr val="tx1"/>
            </a:solidFill>
          </a:endParaRPr>
        </a:p>
      </dsp:txBody>
      <dsp:txXfrm rot="-5400000">
        <a:off x="872462" y="1088546"/>
        <a:ext cx="5616929" cy="731430"/>
      </dsp:txXfrm>
    </dsp:sp>
    <dsp:sp modelId="{808D43FD-E575-4420-8DED-4CC5BAB59988}">
      <dsp:nvSpPr>
        <dsp:cNvPr id="0" name=""/>
        <dsp:cNvSpPr/>
      </dsp:nvSpPr>
      <dsp:spPr>
        <a:xfrm rot="5400000">
          <a:off x="-186955" y="2282668"/>
          <a:ext cx="1246373" cy="872461"/>
        </a:xfrm>
        <a:prstGeom prst="chevron">
          <a:avLst/>
        </a:prstGeom>
        <a:solidFill>
          <a:schemeClr val="accent4">
            <a:alpha val="90000"/>
            <a:hueOff val="0"/>
            <a:satOff val="0"/>
            <a:lumOff val="0"/>
            <a:alphaOff val="-40000"/>
          </a:schemeClr>
        </a:solidFill>
        <a:ln w="12700" cap="flat" cmpd="sng" algn="ctr">
          <a:solidFill>
            <a:schemeClr val="accent4">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kumimoji="1" lang="ja-JP" altLang="en-US" sz="1200" kern="1200" dirty="0" smtClean="0">
              <a:solidFill>
                <a:schemeClr val="tx1"/>
              </a:solidFill>
            </a:rPr>
            <a:t>③アフターフォロー</a:t>
          </a:r>
          <a:endParaRPr kumimoji="1" lang="ja-JP" altLang="en-US" sz="1200" kern="1200" dirty="0">
            <a:solidFill>
              <a:schemeClr val="tx1"/>
            </a:solidFill>
          </a:endParaRPr>
        </a:p>
      </dsp:txBody>
      <dsp:txXfrm rot="-5400000">
        <a:off x="2" y="2531943"/>
        <a:ext cx="872461" cy="373912"/>
      </dsp:txXfrm>
    </dsp:sp>
    <dsp:sp modelId="{230B1382-38DB-4806-ACA6-4E8FF3E15F57}">
      <dsp:nvSpPr>
        <dsp:cNvPr id="0" name=""/>
        <dsp:cNvSpPr/>
      </dsp:nvSpPr>
      <dsp:spPr>
        <a:xfrm rot="5400000">
          <a:off x="3295639" y="-327465"/>
          <a:ext cx="810142" cy="5656498"/>
        </a:xfrm>
        <a:prstGeom prst="round2SameRect">
          <a:avLst/>
        </a:prstGeom>
        <a:solidFill>
          <a:schemeClr val="lt1">
            <a:alpha val="90000"/>
            <a:hueOff val="0"/>
            <a:satOff val="0"/>
            <a:lumOff val="0"/>
            <a:alphaOff val="0"/>
          </a:schemeClr>
        </a:solidFill>
        <a:ln w="12700" cap="flat" cmpd="sng" algn="ctr">
          <a:solidFill>
            <a:schemeClr val="accent4">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solidFill>
                <a:schemeClr val="tx1"/>
              </a:solidFill>
            </a:rPr>
            <a:t>面談会後、参加企業ごとにデジタル化に関する今後の方向性の整理や相談対応を行います。（市が業務委託等する専門家の予定）</a:t>
          </a:r>
          <a:endParaRPr kumimoji="1" lang="ja-JP" altLang="en-US" sz="1200" kern="1200" dirty="0">
            <a:solidFill>
              <a:schemeClr val="tx1"/>
            </a:solidFill>
          </a:endParaRPr>
        </a:p>
      </dsp:txBody>
      <dsp:txXfrm rot="-5400000">
        <a:off x="872461" y="2135261"/>
        <a:ext cx="5616950" cy="7310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165249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296648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103915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396215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28154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381425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368214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2498739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353370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1743290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0DB4B8-4F39-4A80-9195-0F048419DC68}" type="datetimeFigureOut">
              <a:rPr kumimoji="1" lang="ja-JP" altLang="en-US" smtClean="0"/>
              <a:t>2023/4/20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215103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90DB4B8-4F39-4A80-9195-0F048419DC68}" type="datetimeFigureOut">
              <a:rPr kumimoji="1" lang="ja-JP" altLang="en-US" smtClean="0"/>
              <a:t>2023/4/20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D54139F-F3A4-4165-BC0A-E2ACF70C59B8}" type="slidenum">
              <a:rPr kumimoji="1" lang="ja-JP" altLang="en-US" smtClean="0"/>
              <a:t>‹#›</a:t>
            </a:fld>
            <a:endParaRPr kumimoji="1" lang="ja-JP" altLang="en-US"/>
          </a:p>
        </p:txBody>
      </p:sp>
    </p:spTree>
    <p:extLst>
      <p:ext uri="{BB962C8B-B14F-4D97-AF65-F5344CB8AC3E}">
        <p14:creationId xmlns:p14="http://schemas.microsoft.com/office/powerpoint/2010/main" val="46193117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6908"/>
            <a:ext cx="6829824" cy="1810358"/>
          </a:xfrm>
          <a:prstGeom prst="rect">
            <a:avLst/>
          </a:prstGeom>
          <a:gradFill>
            <a:gsLst>
              <a:gs pos="0">
                <a:schemeClr val="accent4">
                  <a:lumMod val="20000"/>
                  <a:lumOff val="80000"/>
                </a:schemeClr>
              </a:gs>
              <a:gs pos="69000">
                <a:schemeClr val="accent4">
                  <a:lumMod val="20000"/>
                  <a:lumOff val="80000"/>
                </a:schemeClr>
              </a:gs>
              <a:gs pos="39000">
                <a:schemeClr val="accent4">
                  <a:lumMod val="40000"/>
                  <a:lumOff val="60000"/>
                </a:schemeClr>
              </a:gs>
              <a:gs pos="84000">
                <a:schemeClr val="accent4">
                  <a:lumMod val="40000"/>
                  <a:lumOff val="6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kumimoji="1" lang="ja-JP" altLang="en-US" sz="597"/>
          </a:p>
        </p:txBody>
      </p:sp>
      <p:sp>
        <p:nvSpPr>
          <p:cNvPr id="4" name="正方形/長方形 3"/>
          <p:cNvSpPr/>
          <p:nvPr/>
        </p:nvSpPr>
        <p:spPr>
          <a:xfrm>
            <a:off x="1048982" y="76548"/>
            <a:ext cx="5196115" cy="744436"/>
          </a:xfrm>
          <a:prstGeom prst="rect">
            <a:avLst/>
          </a:prstGeom>
          <a:noFill/>
        </p:spPr>
        <p:txBody>
          <a:bodyPr wrap="square" lIns="51435" tIns="25718" rIns="51435" bIns="25718">
            <a:spAutoFit/>
          </a:bodyPr>
          <a:lstStyle/>
          <a:p>
            <a:pPr algn="ctr"/>
            <a:r>
              <a:rPr lang="ja-JP" altLang="en-US" sz="4500" b="1" dirty="0">
                <a:ln w="9525">
                  <a:solidFill>
                    <a:schemeClr val="accent4">
                      <a:lumMod val="75000"/>
                    </a:schemeClr>
                  </a:solidFill>
                  <a:prstDash val="solid"/>
                </a:ln>
                <a:solidFill>
                  <a:schemeClr val="accent4"/>
                </a:solidFill>
                <a:effectLst>
                  <a:outerShdw blurRad="12700" dist="38100" dir="2700000" algn="tl" rotWithShape="0">
                    <a:schemeClr val="accent5">
                      <a:lumMod val="60000"/>
                      <a:lumOff val="40000"/>
                    </a:schemeClr>
                  </a:outerShdw>
                </a:effectLst>
              </a:rPr>
              <a:t>参加企業</a:t>
            </a:r>
            <a:r>
              <a:rPr lang="ja-JP" altLang="en-US" sz="4500" b="1" dirty="0" smtClean="0">
                <a:ln w="9525">
                  <a:solidFill>
                    <a:schemeClr val="accent4">
                      <a:lumMod val="75000"/>
                    </a:schemeClr>
                  </a:solidFill>
                  <a:prstDash val="solid"/>
                </a:ln>
                <a:solidFill>
                  <a:schemeClr val="accent4"/>
                </a:solidFill>
                <a:effectLst>
                  <a:outerShdw blurRad="12700" dist="38100" dir="2700000" algn="tl" rotWithShape="0">
                    <a:schemeClr val="accent5">
                      <a:lumMod val="60000"/>
                      <a:lumOff val="40000"/>
                    </a:schemeClr>
                  </a:outerShdw>
                </a:effectLst>
              </a:rPr>
              <a:t>募集！！</a:t>
            </a:r>
            <a:endParaRPr lang="ja-JP" altLang="en-US" sz="4500" b="1" dirty="0">
              <a:ln w="9525">
                <a:solidFill>
                  <a:schemeClr val="accent4">
                    <a:lumMod val="75000"/>
                  </a:schemeClr>
                </a:solidFill>
                <a:prstDash val="solid"/>
              </a:ln>
              <a:solidFill>
                <a:schemeClr val="accent4"/>
              </a:solidFill>
              <a:effectLst>
                <a:outerShdw blurRad="12700" dist="38100" dir="2700000" algn="tl" rotWithShape="0">
                  <a:schemeClr val="accent5">
                    <a:lumMod val="60000"/>
                    <a:lumOff val="40000"/>
                  </a:schemeClr>
                </a:outerShdw>
              </a:effectLst>
            </a:endParaRPr>
          </a:p>
        </p:txBody>
      </p:sp>
      <p:sp>
        <p:nvSpPr>
          <p:cNvPr id="5" name="テキスト ボックス 4"/>
          <p:cNvSpPr txBox="1"/>
          <p:nvPr/>
        </p:nvSpPr>
        <p:spPr>
          <a:xfrm>
            <a:off x="152087" y="1128345"/>
            <a:ext cx="6418659" cy="646331"/>
          </a:xfrm>
          <a:prstGeom prst="rect">
            <a:avLst/>
          </a:prstGeom>
          <a:noFill/>
        </p:spPr>
        <p:txBody>
          <a:bodyPr wrap="square" rtlCol="0">
            <a:spAutoFit/>
          </a:bodyPr>
          <a:lstStyle/>
          <a:p>
            <a:r>
              <a:rPr kumimoji="1" lang="ja-JP" altLang="en-US" sz="1200" dirty="0"/>
              <a:t>　岡山市では、市内製造事業者等の</a:t>
            </a:r>
            <a:r>
              <a:rPr kumimoji="1" lang="en-US" altLang="ja-JP" sz="1200" dirty="0"/>
              <a:t>IT</a:t>
            </a:r>
            <a:r>
              <a:rPr kumimoji="1" lang="ja-JP" altLang="en-US" sz="1200" dirty="0"/>
              <a:t>・デジタル化を促進するため、</a:t>
            </a:r>
            <a:r>
              <a:rPr kumimoji="1" lang="en-US" altLang="ja-JP" sz="1200" b="1" u="sng" dirty="0"/>
              <a:t>IT</a:t>
            </a:r>
            <a:r>
              <a:rPr kumimoji="1" lang="ja-JP" altLang="en-US" sz="1200" b="1" u="sng" dirty="0"/>
              <a:t>・デジタルに</a:t>
            </a:r>
            <a:r>
              <a:rPr kumimoji="1" lang="ja-JP" altLang="en-US" sz="1200" b="1" u="sng" dirty="0" smtClean="0"/>
              <a:t>関する簡単な課題</a:t>
            </a:r>
            <a:r>
              <a:rPr kumimoji="1" lang="ja-JP" altLang="en-US" sz="1200" b="1" u="sng" dirty="0"/>
              <a:t>整理</a:t>
            </a:r>
            <a:r>
              <a:rPr kumimoji="1" lang="ja-JP" altLang="en-US" sz="1200" dirty="0"/>
              <a:t>や</a:t>
            </a:r>
            <a:r>
              <a:rPr kumimoji="1" lang="ja-JP" altLang="en-US" sz="1200" b="1" u="sng" dirty="0"/>
              <a:t>市内</a:t>
            </a:r>
            <a:r>
              <a:rPr kumimoji="1" lang="en-US" altLang="ja-JP" sz="1200" b="1" u="sng" dirty="0" smtClean="0"/>
              <a:t>IT</a:t>
            </a:r>
            <a:r>
              <a:rPr kumimoji="1" lang="ja-JP" altLang="en-US" sz="1200" b="1" u="sng" dirty="0" smtClean="0"/>
              <a:t>事</a:t>
            </a:r>
            <a:r>
              <a:rPr kumimoji="1" lang="ja-JP" altLang="en-US" sz="1200" b="1" u="sng" dirty="0"/>
              <a:t>業者等の紹介</a:t>
            </a:r>
            <a:r>
              <a:rPr kumimoji="1" lang="ja-JP" altLang="en-US" sz="1200" dirty="0"/>
              <a:t>を行います。</a:t>
            </a:r>
            <a:endParaRPr kumimoji="1" lang="en-US" altLang="ja-JP" sz="1200" dirty="0"/>
          </a:p>
          <a:p>
            <a:r>
              <a:rPr kumimoji="1" lang="ja-JP" altLang="en-US" sz="1200" dirty="0"/>
              <a:t>　</a:t>
            </a:r>
            <a:r>
              <a:rPr kumimoji="1" lang="en-US" altLang="ja-JP" sz="1200" dirty="0"/>
              <a:t>IT</a:t>
            </a:r>
            <a:r>
              <a:rPr kumimoji="1" lang="ja-JP" altLang="en-US" sz="1200" dirty="0"/>
              <a:t>・デジタルの活用を目指す企業の皆様のご応募をお待ちしております！</a:t>
            </a:r>
          </a:p>
        </p:txBody>
      </p:sp>
      <p:sp>
        <p:nvSpPr>
          <p:cNvPr id="10" name="テキスト ボックス 9"/>
          <p:cNvSpPr txBox="1"/>
          <p:nvPr/>
        </p:nvSpPr>
        <p:spPr>
          <a:xfrm>
            <a:off x="205582" y="2002101"/>
            <a:ext cx="6418659" cy="1338828"/>
          </a:xfrm>
          <a:prstGeom prst="rect">
            <a:avLst/>
          </a:prstGeom>
          <a:noFill/>
        </p:spPr>
        <p:txBody>
          <a:bodyPr wrap="square" rtlCol="0">
            <a:spAutoFit/>
          </a:bodyPr>
          <a:lstStyle/>
          <a:p>
            <a:r>
              <a:rPr kumimoji="1" lang="en-US" altLang="ja-JP" sz="1350" dirty="0"/>
              <a:t>【</a:t>
            </a:r>
            <a:r>
              <a:rPr kumimoji="1" lang="ja-JP" altLang="en-US" sz="1350" dirty="0"/>
              <a:t>支援の特徴</a:t>
            </a:r>
            <a:r>
              <a:rPr kumimoji="1" lang="en-US" altLang="ja-JP" sz="1350" dirty="0"/>
              <a:t>】</a:t>
            </a:r>
          </a:p>
          <a:p>
            <a:r>
              <a:rPr kumimoji="1" lang="ja-JP" altLang="en-US" sz="1350" dirty="0"/>
              <a:t>・</a:t>
            </a:r>
            <a:r>
              <a:rPr kumimoji="1" lang="ja-JP" altLang="en-US" sz="1350" b="1" u="sng" dirty="0"/>
              <a:t>参加費用無料（</a:t>
            </a:r>
            <a:r>
              <a:rPr kumimoji="1" lang="ja-JP" altLang="en-US" sz="1350" dirty="0"/>
              <a:t>専門家等の費用を岡山市が負担）</a:t>
            </a:r>
            <a:endParaRPr kumimoji="1" lang="en-US" altLang="ja-JP" sz="1350" dirty="0"/>
          </a:p>
          <a:p>
            <a:r>
              <a:rPr kumimoji="1" lang="ja-JP" altLang="en-US" sz="1350" dirty="0" smtClean="0"/>
              <a:t>・ライトな活動で、これから</a:t>
            </a:r>
            <a:r>
              <a:rPr kumimoji="1" lang="ja-JP" altLang="en-US" sz="1350" dirty="0"/>
              <a:t>デジタル化を進める</a:t>
            </a:r>
            <a:r>
              <a:rPr kumimoji="1" lang="ja-JP" altLang="en-US" sz="1350" dirty="0" smtClean="0"/>
              <a:t>企業にも</a:t>
            </a:r>
            <a:r>
              <a:rPr kumimoji="1" lang="ja-JP" altLang="en-US" sz="1350" b="1" u="sng" dirty="0" smtClean="0"/>
              <a:t>負担なく</a:t>
            </a:r>
            <a:r>
              <a:rPr kumimoji="1" lang="ja-JP" altLang="en-US" sz="1350" dirty="0" smtClean="0"/>
              <a:t>始められる</a:t>
            </a:r>
            <a:endParaRPr kumimoji="1" lang="ja-JP" altLang="en-US" sz="1350" dirty="0"/>
          </a:p>
          <a:p>
            <a:r>
              <a:rPr kumimoji="1" lang="ja-JP" altLang="en-US" sz="1350" dirty="0" smtClean="0"/>
              <a:t>・１～２回</a:t>
            </a:r>
            <a:r>
              <a:rPr kumimoji="1" lang="ja-JP" altLang="en-US" sz="1350" dirty="0"/>
              <a:t>程度</a:t>
            </a:r>
            <a:r>
              <a:rPr kumimoji="1" lang="ja-JP" altLang="en-US" sz="1350" dirty="0" smtClean="0"/>
              <a:t>の</a:t>
            </a:r>
            <a:r>
              <a:rPr kumimoji="1" lang="ja-JP" altLang="en-US" sz="1350" dirty="0"/>
              <a:t>ヒアリング</a:t>
            </a:r>
            <a:r>
              <a:rPr kumimoji="1" lang="ja-JP" altLang="en-US" sz="1350" dirty="0" smtClean="0"/>
              <a:t>で、</a:t>
            </a:r>
            <a:r>
              <a:rPr kumimoji="1" lang="ja-JP" altLang="en-US" sz="1350" b="1" u="sng" dirty="0"/>
              <a:t>簡易に</a:t>
            </a:r>
            <a:r>
              <a:rPr kumimoji="1" lang="en-US" altLang="ja-JP" sz="1350" dirty="0" smtClean="0"/>
              <a:t>IT</a:t>
            </a:r>
            <a:r>
              <a:rPr kumimoji="1" lang="ja-JP" altLang="en-US" sz="1350" dirty="0"/>
              <a:t>・</a:t>
            </a:r>
            <a:r>
              <a:rPr kumimoji="1" lang="ja-JP" altLang="en-US" sz="1350" dirty="0" smtClean="0"/>
              <a:t>デジタル化の状態を確認できる</a:t>
            </a:r>
            <a:endParaRPr kumimoji="1" lang="en-US" altLang="ja-JP" sz="1350" dirty="0"/>
          </a:p>
          <a:p>
            <a:r>
              <a:rPr kumimoji="1" lang="ja-JP" altLang="en-US" sz="1350" dirty="0"/>
              <a:t>・健康診断のようにデジタル化に関する</a:t>
            </a:r>
            <a:r>
              <a:rPr kumimoji="1" lang="ja-JP" altLang="en-US" sz="1350" b="1" u="sng" dirty="0"/>
              <a:t>定期的な見直し</a:t>
            </a:r>
            <a:r>
              <a:rPr kumimoji="1" lang="ja-JP" altLang="en-US" sz="1350" dirty="0"/>
              <a:t>にピッタリ</a:t>
            </a:r>
            <a:endParaRPr kumimoji="1" lang="en-US" altLang="ja-JP" sz="1350" dirty="0"/>
          </a:p>
          <a:p>
            <a:r>
              <a:rPr kumimoji="1" lang="ja-JP" altLang="en-US" sz="1350" dirty="0"/>
              <a:t>・市内のＩＴ・ロボット事業者を紹介するため、</a:t>
            </a:r>
            <a:r>
              <a:rPr kumimoji="1" lang="ja-JP" altLang="en-US" sz="1350" b="1" u="sng" dirty="0"/>
              <a:t>身近な相談相手</a:t>
            </a:r>
            <a:r>
              <a:rPr kumimoji="1" lang="ja-JP" altLang="en-US" sz="1350" dirty="0"/>
              <a:t>を発見</a:t>
            </a:r>
            <a:r>
              <a:rPr kumimoji="1" lang="ja-JP" altLang="en-US" sz="1350" dirty="0" smtClean="0"/>
              <a:t>できる</a:t>
            </a:r>
            <a:endParaRPr kumimoji="1" lang="ja-JP" altLang="en-US" sz="1350" dirty="0"/>
          </a:p>
        </p:txBody>
      </p:sp>
      <p:graphicFrame>
        <p:nvGraphicFramePr>
          <p:cNvPr id="15" name="図表 14"/>
          <p:cNvGraphicFramePr/>
          <p:nvPr>
            <p:extLst>
              <p:ext uri="{D42A27DB-BD31-4B8C-83A1-F6EECF244321}">
                <p14:modId xmlns:p14="http://schemas.microsoft.com/office/powerpoint/2010/main" val="773706498"/>
              </p:ext>
            </p:extLst>
          </p:nvPr>
        </p:nvGraphicFramePr>
        <p:xfrm>
          <a:off x="180381" y="3792032"/>
          <a:ext cx="6528960" cy="3344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テキスト ボックス 19"/>
          <p:cNvSpPr txBox="1"/>
          <p:nvPr/>
        </p:nvSpPr>
        <p:spPr>
          <a:xfrm>
            <a:off x="180381" y="3404562"/>
            <a:ext cx="1534120" cy="300082"/>
          </a:xfrm>
          <a:prstGeom prst="rect">
            <a:avLst/>
          </a:prstGeom>
          <a:noFill/>
        </p:spPr>
        <p:txBody>
          <a:bodyPr wrap="square" rtlCol="0">
            <a:spAutoFit/>
          </a:bodyPr>
          <a:lstStyle/>
          <a:p>
            <a:r>
              <a:rPr kumimoji="1" lang="en-US" altLang="ja-JP" sz="1350" dirty="0"/>
              <a:t>【</a:t>
            </a:r>
            <a:r>
              <a:rPr kumimoji="1" lang="ja-JP" altLang="en-US" sz="1350" dirty="0"/>
              <a:t>支援の流れ</a:t>
            </a:r>
            <a:r>
              <a:rPr kumimoji="1" lang="en-US" altLang="ja-JP" sz="1350" dirty="0"/>
              <a:t>】</a:t>
            </a:r>
            <a:endParaRPr kumimoji="1" lang="ja-JP" altLang="en-US" sz="1350" dirty="0"/>
          </a:p>
        </p:txBody>
      </p:sp>
      <p:sp>
        <p:nvSpPr>
          <p:cNvPr id="22" name="正方形/長方形 21">
            <a:extLst>
              <a:ext uri="{FF2B5EF4-FFF2-40B4-BE49-F238E27FC236}">
                <a16:creationId xmlns:a16="http://schemas.microsoft.com/office/drawing/2014/main" id="{45B991C3-5E30-40AF-B3EC-1C1F15B38F75}"/>
              </a:ext>
            </a:extLst>
          </p:cNvPr>
          <p:cNvSpPr/>
          <p:nvPr/>
        </p:nvSpPr>
        <p:spPr>
          <a:xfrm>
            <a:off x="0" y="7337867"/>
            <a:ext cx="6858000" cy="2568133"/>
          </a:xfrm>
          <a:prstGeom prst="rect">
            <a:avLst/>
          </a:prstGeom>
          <a:solidFill>
            <a:srgbClr val="F8FED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US" altLang="ja-JP" sz="1050" kern="100" spc="-84" dirty="0">
              <a:solidFill>
                <a:schemeClr val="tx1"/>
              </a:solidFill>
              <a:latin typeface="+mn-ea"/>
              <a:cs typeface="Times New Roman" panose="02020603050405020304" pitchFamily="18" charset="0"/>
            </a:endParaRPr>
          </a:p>
          <a:p>
            <a:pPr algn="just"/>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（１）対象者：岡山市内に本社事業所もしくは主要工場がある中小企業者で、</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　　　　　　「製造業」「ソフトウェア業」又は「建設業」を営むもの。</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　　　　　　（</a:t>
            </a:r>
            <a:r>
              <a:rPr lang="en-US" altLang="ja-JP" sz="1050" kern="100" spc="-84" dirty="0">
                <a:solidFill>
                  <a:schemeClr val="tx1"/>
                </a:solidFill>
                <a:latin typeface="+mn-ea"/>
                <a:cs typeface="Times New Roman" panose="02020603050405020304" pitchFamily="18" charset="0"/>
              </a:rPr>
              <a:t>※</a:t>
            </a:r>
            <a:r>
              <a:rPr lang="ja-JP" altLang="en-US" sz="1050" kern="100" spc="-84" dirty="0">
                <a:solidFill>
                  <a:schemeClr val="tx1"/>
                </a:solidFill>
                <a:latin typeface="+mn-ea"/>
                <a:cs typeface="Times New Roman" panose="02020603050405020304" pitchFamily="18" charset="0"/>
              </a:rPr>
              <a:t>「業種」の定義については、次ページ</a:t>
            </a:r>
            <a:r>
              <a:rPr lang="en-US" altLang="ja-JP" sz="1050" kern="100" spc="-84" dirty="0">
                <a:solidFill>
                  <a:schemeClr val="tx1"/>
                </a:solidFill>
                <a:latin typeface="+mn-ea"/>
                <a:cs typeface="Times New Roman" panose="02020603050405020304" pitchFamily="18" charset="0"/>
              </a:rPr>
              <a:t>【</a:t>
            </a:r>
            <a:r>
              <a:rPr lang="ja-JP" altLang="en-US" sz="1050" kern="100" spc="-84" dirty="0">
                <a:solidFill>
                  <a:schemeClr val="tx1"/>
                </a:solidFill>
                <a:latin typeface="+mn-ea"/>
                <a:cs typeface="Times New Roman" panose="02020603050405020304" pitchFamily="18" charset="0"/>
              </a:rPr>
              <a:t>業種等の定義</a:t>
            </a:r>
            <a:r>
              <a:rPr lang="en-US" altLang="ja-JP" sz="1050" kern="100" spc="-84" dirty="0">
                <a:solidFill>
                  <a:schemeClr val="tx1"/>
                </a:solidFill>
                <a:latin typeface="+mn-ea"/>
                <a:cs typeface="Times New Roman" panose="02020603050405020304" pitchFamily="18" charset="0"/>
              </a:rPr>
              <a:t>】</a:t>
            </a:r>
            <a:r>
              <a:rPr lang="ja-JP" altLang="en-US" sz="1050" kern="100" spc="-84" dirty="0">
                <a:solidFill>
                  <a:schemeClr val="tx1"/>
                </a:solidFill>
                <a:latin typeface="+mn-ea"/>
                <a:cs typeface="Times New Roman" panose="02020603050405020304" pitchFamily="18" charset="0"/>
              </a:rPr>
              <a:t>をご確認ください。）</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（２）採択方法：申込受付の</a:t>
            </a:r>
            <a:r>
              <a:rPr lang="ja-JP" altLang="en-US" sz="1050" b="1" u="sng" kern="100" spc="-84" dirty="0">
                <a:solidFill>
                  <a:schemeClr val="tx1"/>
                </a:solidFill>
                <a:latin typeface="+mn-ea"/>
                <a:cs typeface="Times New Roman" panose="02020603050405020304" pitchFamily="18" charset="0"/>
              </a:rPr>
              <a:t>先着順に３０社程度</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（３）募集期間 </a:t>
            </a:r>
            <a:r>
              <a:rPr lang="ja-JP" altLang="en-US" sz="1050" kern="100" spc="-84" dirty="0" smtClean="0">
                <a:solidFill>
                  <a:schemeClr val="tx1"/>
                </a:solidFill>
                <a:latin typeface="+mn-ea"/>
                <a:cs typeface="Times New Roman" panose="02020603050405020304" pitchFamily="18" charset="0"/>
              </a:rPr>
              <a:t>：随時</a:t>
            </a:r>
            <a:endParaRPr lang="en-US" altLang="ja-JP" sz="1050" kern="100"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（４）応募</a:t>
            </a:r>
            <a:r>
              <a:rPr lang="ja-JP" altLang="en-US" sz="1050" kern="100" spc="-84" dirty="0" smtClean="0">
                <a:solidFill>
                  <a:schemeClr val="tx1"/>
                </a:solidFill>
                <a:latin typeface="+mn-ea"/>
                <a:cs typeface="Times New Roman" panose="02020603050405020304" pitchFamily="18" charset="0"/>
              </a:rPr>
              <a:t>書類：裏面</a:t>
            </a:r>
            <a:r>
              <a:rPr lang="ja-JP" altLang="en-US" sz="1050" kern="100" spc="-84" dirty="0">
                <a:solidFill>
                  <a:schemeClr val="tx1"/>
                </a:solidFill>
                <a:latin typeface="+mn-ea"/>
                <a:cs typeface="Times New Roman" panose="02020603050405020304" pitchFamily="18" charset="0"/>
              </a:rPr>
              <a:t>に記載のうえ、以下提出先にご提出ください。</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　岡山市ＨＰ（</a:t>
            </a:r>
            <a:r>
              <a:rPr lang="en-US" altLang="ja-JP" sz="1050" kern="100" dirty="0">
                <a:solidFill>
                  <a:schemeClr val="tx1"/>
                </a:solidFill>
                <a:latin typeface="+mn-ea"/>
                <a:cs typeface="Times New Roman" panose="02020603050405020304" pitchFamily="18" charset="0"/>
              </a:rPr>
              <a:t>https://www.city.okayama.jp/jigyosha/0000036887.html </a:t>
            </a:r>
            <a:r>
              <a:rPr lang="ja-JP" altLang="en-US" sz="1050" kern="100" spc="-84" dirty="0">
                <a:solidFill>
                  <a:schemeClr val="tx1"/>
                </a:solidFill>
                <a:latin typeface="+mn-ea"/>
                <a:cs typeface="Times New Roman" panose="02020603050405020304" pitchFamily="18" charset="0"/>
              </a:rPr>
              <a:t>）よりダウンロードもできます。</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　「ページ遷移の方法（ホーム　⇒　事業者情報　⇒　事業を営んでいる方　⇒　岡山市の工業　⇒　ものづくり振興）　</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（５）応募書類提出先・問合せ先   　〒７００－８５４４  岡山市北区大供１－１－１ </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　　　岡山市 産業観光局  商工部  産業</a:t>
            </a:r>
            <a:r>
              <a:rPr lang="ja-JP" altLang="en-US" sz="1050" kern="100" spc="-84" dirty="0" smtClean="0">
                <a:solidFill>
                  <a:schemeClr val="tx1"/>
                </a:solidFill>
                <a:latin typeface="+mn-ea"/>
                <a:cs typeface="Times New Roman" panose="02020603050405020304" pitchFamily="18" charset="0"/>
              </a:rPr>
              <a:t>振興課  </a:t>
            </a:r>
            <a:r>
              <a:rPr lang="ja-JP" altLang="en-US" sz="1050" kern="100" spc="-84" dirty="0">
                <a:solidFill>
                  <a:schemeClr val="tx1"/>
                </a:solidFill>
                <a:latin typeface="+mn-ea"/>
                <a:cs typeface="Times New Roman" panose="02020603050405020304" pitchFamily="18" charset="0"/>
              </a:rPr>
              <a:t>ものづくり振興係</a:t>
            </a:r>
            <a:endParaRPr lang="en-US" altLang="ja-JP" sz="1050" kern="100" spc="-84" dirty="0">
              <a:solidFill>
                <a:schemeClr val="tx1"/>
              </a:solidFill>
              <a:latin typeface="+mn-ea"/>
              <a:cs typeface="Times New Roman" panose="02020603050405020304" pitchFamily="18" charset="0"/>
            </a:endParaRPr>
          </a:p>
          <a:p>
            <a:pPr algn="just"/>
            <a:r>
              <a:rPr lang="ja-JP" altLang="en-US" sz="1050" kern="100" spc="-84" dirty="0">
                <a:solidFill>
                  <a:schemeClr val="tx1"/>
                </a:solidFill>
                <a:latin typeface="+mn-ea"/>
                <a:cs typeface="Times New Roman" panose="02020603050405020304" pitchFamily="18" charset="0"/>
              </a:rPr>
              <a:t>　　　ＴＥＬ：０８６－８０３－１３２９　 　</a:t>
            </a:r>
            <a:r>
              <a:rPr lang="en-US" altLang="ja-JP" sz="1050" kern="100" dirty="0">
                <a:solidFill>
                  <a:schemeClr val="tx1"/>
                </a:solidFill>
                <a:latin typeface="+mn-ea"/>
                <a:cs typeface="Times New Roman" panose="02020603050405020304" pitchFamily="18" charset="0"/>
              </a:rPr>
              <a:t>Email</a:t>
            </a:r>
            <a:r>
              <a:rPr lang="ja-JP" altLang="en-US" sz="1050" kern="100" dirty="0">
                <a:solidFill>
                  <a:schemeClr val="tx1"/>
                </a:solidFill>
                <a:latin typeface="+mn-ea"/>
                <a:cs typeface="Times New Roman" panose="02020603050405020304" pitchFamily="18" charset="0"/>
              </a:rPr>
              <a:t>：</a:t>
            </a:r>
            <a:r>
              <a:rPr lang="en-US" altLang="ja-JP" sz="1050" kern="100" dirty="0">
                <a:solidFill>
                  <a:schemeClr val="tx1"/>
                </a:solidFill>
                <a:latin typeface="+mn-ea"/>
                <a:cs typeface="Times New Roman" panose="02020603050405020304" pitchFamily="18" charset="0"/>
              </a:rPr>
              <a:t>kougyoushinkou@city.okayama.lg.jp</a:t>
            </a:r>
          </a:p>
        </p:txBody>
      </p:sp>
      <p:sp>
        <p:nvSpPr>
          <p:cNvPr id="24" name="テキスト ボックス 23">
            <a:extLst>
              <a:ext uri="{FF2B5EF4-FFF2-40B4-BE49-F238E27FC236}">
                <a16:creationId xmlns:a16="http://schemas.microsoft.com/office/drawing/2014/main" id="{385CA628-F8B7-4F6F-847E-96537929B327}"/>
              </a:ext>
            </a:extLst>
          </p:cNvPr>
          <p:cNvSpPr txBox="1"/>
          <p:nvPr/>
        </p:nvSpPr>
        <p:spPr>
          <a:xfrm>
            <a:off x="5147886" y="7388053"/>
            <a:ext cx="1915862" cy="261610"/>
          </a:xfrm>
          <a:prstGeom prst="rect">
            <a:avLst/>
          </a:prstGeom>
          <a:noFill/>
        </p:spPr>
        <p:txBody>
          <a:bodyPr wrap="square" rtlCol="0">
            <a:spAutoFit/>
          </a:bodyPr>
          <a:lstStyle/>
          <a:p>
            <a:pPr algn="ctr"/>
            <a:r>
              <a:rPr kumimoji="1" lang="en-US" altLang="ja-JP" sz="1100" dirty="0" smtClean="0">
                <a:latin typeface="+mn-ea"/>
              </a:rPr>
              <a:t>【</a:t>
            </a:r>
            <a:r>
              <a:rPr kumimoji="1" lang="ja-JP" altLang="en-US" sz="1100" dirty="0" smtClean="0">
                <a:latin typeface="+mn-ea"/>
              </a:rPr>
              <a:t>岡山市</a:t>
            </a:r>
            <a:r>
              <a:rPr kumimoji="1" lang="en-US" altLang="ja-JP" sz="1100" dirty="0" smtClean="0">
                <a:latin typeface="+mn-ea"/>
              </a:rPr>
              <a:t>HP QR</a:t>
            </a:r>
            <a:r>
              <a:rPr kumimoji="1" lang="ja-JP" altLang="en-US" sz="1100" dirty="0" smtClean="0">
                <a:latin typeface="+mn-ea"/>
              </a:rPr>
              <a:t>コード</a:t>
            </a:r>
            <a:r>
              <a:rPr kumimoji="1" lang="en-US" altLang="ja-JP" sz="1100" dirty="0" smtClean="0">
                <a:latin typeface="+mn-ea"/>
              </a:rPr>
              <a:t>】</a:t>
            </a:r>
            <a:endParaRPr kumimoji="1" lang="ja-JP" altLang="en-US" sz="1100" dirty="0">
              <a:latin typeface="+mn-ea"/>
            </a:endParaRPr>
          </a:p>
        </p:txBody>
      </p:sp>
      <p:sp>
        <p:nvSpPr>
          <p:cNvPr id="25" name="正方形/長方形 24"/>
          <p:cNvSpPr/>
          <p:nvPr/>
        </p:nvSpPr>
        <p:spPr>
          <a:xfrm>
            <a:off x="5753313" y="9496990"/>
            <a:ext cx="1104687" cy="40901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裏面</a:t>
            </a:r>
            <a:endParaRPr kumimoji="1" lang="en-US" altLang="ja-JP" sz="1200" b="1" dirty="0">
              <a:solidFill>
                <a:schemeClr val="tx1"/>
              </a:solidFill>
            </a:endParaRPr>
          </a:p>
          <a:p>
            <a:pPr algn="ctr"/>
            <a:r>
              <a:rPr kumimoji="1" lang="ja-JP" altLang="en-US" sz="1200" b="1" dirty="0">
                <a:solidFill>
                  <a:schemeClr val="tx1"/>
                </a:solidFill>
              </a:rPr>
              <a:t>申込書あり</a:t>
            </a:r>
          </a:p>
        </p:txBody>
      </p:sp>
      <p:sp>
        <p:nvSpPr>
          <p:cNvPr id="26" name="正方形/長方形 25"/>
          <p:cNvSpPr/>
          <p:nvPr/>
        </p:nvSpPr>
        <p:spPr>
          <a:xfrm>
            <a:off x="5338121" y="8225283"/>
            <a:ext cx="1602916" cy="400110"/>
          </a:xfrm>
          <a:prstGeom prst="rect">
            <a:avLst/>
          </a:prstGeom>
        </p:spPr>
        <p:txBody>
          <a:bodyPr wrap="square">
            <a:spAutoFit/>
          </a:bodyPr>
          <a:lstStyle/>
          <a:p>
            <a:r>
              <a:rPr lang="en-US" altLang="ja-JP" sz="1000" dirty="0"/>
              <a:t>QR</a:t>
            </a:r>
            <a:r>
              <a:rPr lang="ja-JP" altLang="en-US" sz="1000" dirty="0"/>
              <a:t>コードは</a:t>
            </a:r>
            <a:r>
              <a:rPr lang="ja-JP" altLang="en-US" sz="1000" dirty="0" smtClean="0"/>
              <a:t>デンソー</a:t>
            </a:r>
            <a:endParaRPr lang="en-US" altLang="ja-JP" sz="1000" dirty="0" smtClean="0"/>
          </a:p>
          <a:p>
            <a:r>
              <a:rPr lang="ja-JP" altLang="en-US" sz="1000" dirty="0" smtClean="0"/>
              <a:t>ウェーブの</a:t>
            </a:r>
            <a:r>
              <a:rPr lang="ja-JP" altLang="en-US" sz="1000" dirty="0"/>
              <a:t>登録商標です</a:t>
            </a:r>
          </a:p>
        </p:txBody>
      </p:sp>
      <p:pic>
        <p:nvPicPr>
          <p:cNvPr id="27" name="図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06787" y="7614866"/>
            <a:ext cx="598060" cy="598060"/>
          </a:xfrm>
          <a:prstGeom prst="rect">
            <a:avLst/>
          </a:prstGeom>
        </p:spPr>
      </p:pic>
      <p:sp>
        <p:nvSpPr>
          <p:cNvPr id="28" name="テキスト ボックス 27"/>
          <p:cNvSpPr txBox="1"/>
          <p:nvPr/>
        </p:nvSpPr>
        <p:spPr>
          <a:xfrm>
            <a:off x="-87062" y="7438209"/>
            <a:ext cx="1946921" cy="300082"/>
          </a:xfrm>
          <a:prstGeom prst="rect">
            <a:avLst/>
          </a:prstGeom>
          <a:noFill/>
        </p:spPr>
        <p:txBody>
          <a:bodyPr wrap="square" rtlCol="0">
            <a:spAutoFit/>
          </a:bodyPr>
          <a:lstStyle/>
          <a:p>
            <a:r>
              <a:rPr kumimoji="1" lang="en-US" altLang="ja-JP" sz="1350" dirty="0"/>
              <a:t>【</a:t>
            </a:r>
            <a:r>
              <a:rPr kumimoji="1" lang="ja-JP" altLang="en-US" sz="1350" dirty="0"/>
              <a:t>募集内容・要項</a:t>
            </a:r>
            <a:r>
              <a:rPr kumimoji="1" lang="en-US" altLang="ja-JP" sz="1350" dirty="0"/>
              <a:t>】</a:t>
            </a:r>
            <a:endParaRPr kumimoji="1" lang="ja-JP" altLang="en-US" sz="1350" dirty="0"/>
          </a:p>
        </p:txBody>
      </p:sp>
      <p:sp>
        <p:nvSpPr>
          <p:cNvPr id="29" name="正方形/長方形 28"/>
          <p:cNvSpPr/>
          <p:nvPr/>
        </p:nvSpPr>
        <p:spPr>
          <a:xfrm>
            <a:off x="1422114" y="7461292"/>
            <a:ext cx="3096816" cy="276999"/>
          </a:xfrm>
          <a:prstGeom prst="rect">
            <a:avLst/>
          </a:prstGeom>
        </p:spPr>
        <p:txBody>
          <a:bodyPr wrap="square">
            <a:spAutoFit/>
          </a:bodyPr>
          <a:lstStyle/>
          <a:p>
            <a:r>
              <a:rPr lang="ja-JP" altLang="en-US" sz="1200" dirty="0"/>
              <a:t>（事業名：</a:t>
            </a:r>
            <a:r>
              <a:rPr lang="en-US" altLang="ja-JP" sz="1200" dirty="0"/>
              <a:t>DX</a:t>
            </a:r>
            <a:r>
              <a:rPr lang="ja-JP" altLang="en-US" sz="1200" dirty="0"/>
              <a:t>推進マッチング事業）</a:t>
            </a:r>
          </a:p>
        </p:txBody>
      </p:sp>
      <p:sp>
        <p:nvSpPr>
          <p:cNvPr id="2" name="正方形/長方形 1"/>
          <p:cNvSpPr/>
          <p:nvPr/>
        </p:nvSpPr>
        <p:spPr>
          <a:xfrm>
            <a:off x="1413063" y="697581"/>
            <a:ext cx="4031873" cy="400110"/>
          </a:xfrm>
          <a:prstGeom prst="rect">
            <a:avLst/>
          </a:prstGeom>
          <a:noFill/>
        </p:spPr>
        <p:txBody>
          <a:bodyPr wrap="none" lIns="91440" tIns="45720" rIns="91440" bIns="45720">
            <a:spAutoFit/>
          </a:bodyPr>
          <a:lstStyle/>
          <a:p>
            <a:pPr algn="ctr"/>
            <a:r>
              <a:rPr lang="ja-JP" altLang="en-US" sz="2000" dirty="0">
                <a:ln w="0">
                  <a:solidFill>
                    <a:schemeClr val="accent4">
                      <a:lumMod val="75000"/>
                    </a:schemeClr>
                  </a:solidFill>
                </a:ln>
                <a:solidFill>
                  <a:schemeClr val="accent4">
                    <a:lumMod val="75000"/>
                  </a:schemeClr>
                </a:solidFill>
                <a:effectLst>
                  <a:outerShdw blurRad="38100" dist="19050" dir="2700000" algn="tl" rotWithShape="0">
                    <a:schemeClr val="dk1">
                      <a:alpha val="40000"/>
                    </a:schemeClr>
                  </a:outerShdw>
                </a:effectLst>
              </a:rPr>
              <a:t>～デジタル化の状況を見える</a:t>
            </a:r>
            <a:r>
              <a:rPr lang="ja-JP" altLang="en-US" sz="2000" dirty="0" smtClean="0">
                <a:ln w="0">
                  <a:solidFill>
                    <a:schemeClr val="accent4">
                      <a:lumMod val="75000"/>
                    </a:schemeClr>
                  </a:solidFill>
                </a:ln>
                <a:solidFill>
                  <a:schemeClr val="accent4">
                    <a:lumMod val="75000"/>
                  </a:schemeClr>
                </a:solidFill>
                <a:effectLst>
                  <a:outerShdw blurRad="38100" dist="19050" dir="2700000" algn="tl" rotWithShape="0">
                    <a:schemeClr val="dk1">
                      <a:alpha val="40000"/>
                    </a:schemeClr>
                  </a:outerShdw>
                </a:effectLst>
              </a:rPr>
              <a:t>化～</a:t>
            </a:r>
            <a:endParaRPr lang="ja-JP" altLang="en-US" sz="2000" dirty="0">
              <a:ln w="0">
                <a:solidFill>
                  <a:schemeClr val="accent4">
                    <a:lumMod val="75000"/>
                  </a:schemeClr>
                </a:solidFill>
              </a:ln>
              <a:solidFill>
                <a:schemeClr val="accent4">
                  <a:lumMod val="75000"/>
                </a:schemeClr>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8974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0" y="5485888"/>
            <a:ext cx="6829824" cy="1848948"/>
          </a:xfrm>
          <a:prstGeom prst="rect">
            <a:avLst/>
          </a:prstGeom>
          <a:gradFill>
            <a:gsLst>
              <a:gs pos="0">
                <a:schemeClr val="accent4">
                  <a:lumMod val="20000"/>
                  <a:lumOff val="80000"/>
                </a:schemeClr>
              </a:gs>
              <a:gs pos="69000">
                <a:schemeClr val="accent4">
                  <a:lumMod val="40000"/>
                  <a:lumOff val="60000"/>
                </a:schemeClr>
              </a:gs>
              <a:gs pos="39000">
                <a:schemeClr val="accent4">
                  <a:lumMod val="20000"/>
                  <a:lumOff val="80000"/>
                </a:schemeClr>
              </a:gs>
              <a:gs pos="84000">
                <a:schemeClr val="accent4">
                  <a:lumMod val="20000"/>
                  <a:lumOff val="8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kumimoji="1" lang="ja-JP" altLang="en-US" sz="597"/>
          </a:p>
        </p:txBody>
      </p:sp>
      <p:graphicFrame>
        <p:nvGraphicFramePr>
          <p:cNvPr id="41" name="表 3">
            <a:extLst>
              <a:ext uri="{FF2B5EF4-FFF2-40B4-BE49-F238E27FC236}">
                <a16:creationId xmlns:a16="http://schemas.microsoft.com/office/drawing/2014/main" id="{84E5B42A-3A8C-4A59-8812-14A37E084756}"/>
              </a:ext>
            </a:extLst>
          </p:cNvPr>
          <p:cNvGraphicFramePr>
            <a:graphicFrameLocks noGrp="1"/>
          </p:cNvGraphicFramePr>
          <p:nvPr>
            <p:extLst>
              <p:ext uri="{D42A27DB-BD31-4B8C-83A1-F6EECF244321}">
                <p14:modId xmlns:p14="http://schemas.microsoft.com/office/powerpoint/2010/main" val="16494417"/>
              </p:ext>
            </p:extLst>
          </p:nvPr>
        </p:nvGraphicFramePr>
        <p:xfrm>
          <a:off x="65486" y="359386"/>
          <a:ext cx="6696381" cy="3971926"/>
        </p:xfrm>
        <a:graphic>
          <a:graphicData uri="http://schemas.openxmlformats.org/drawingml/2006/table">
            <a:tbl>
              <a:tblPr firstRow="1" bandRow="1">
                <a:tableStyleId>{00A15C55-8517-42AA-B614-E9B94910E393}</a:tableStyleId>
              </a:tblPr>
              <a:tblGrid>
                <a:gridCol w="923098">
                  <a:extLst>
                    <a:ext uri="{9D8B030D-6E8A-4147-A177-3AD203B41FA5}">
                      <a16:colId xmlns:a16="http://schemas.microsoft.com/office/drawing/2014/main" val="4135449413"/>
                    </a:ext>
                  </a:extLst>
                </a:gridCol>
                <a:gridCol w="3737429">
                  <a:extLst>
                    <a:ext uri="{9D8B030D-6E8A-4147-A177-3AD203B41FA5}">
                      <a16:colId xmlns:a16="http://schemas.microsoft.com/office/drawing/2014/main" val="4085552008"/>
                    </a:ext>
                  </a:extLst>
                </a:gridCol>
                <a:gridCol w="990600">
                  <a:extLst>
                    <a:ext uri="{9D8B030D-6E8A-4147-A177-3AD203B41FA5}">
                      <a16:colId xmlns:a16="http://schemas.microsoft.com/office/drawing/2014/main" val="4167195539"/>
                    </a:ext>
                  </a:extLst>
                </a:gridCol>
                <a:gridCol w="1045254">
                  <a:extLst>
                    <a:ext uri="{9D8B030D-6E8A-4147-A177-3AD203B41FA5}">
                      <a16:colId xmlns:a16="http://schemas.microsoft.com/office/drawing/2014/main" val="3601492217"/>
                    </a:ext>
                  </a:extLst>
                </a:gridCol>
              </a:tblGrid>
              <a:tr h="0">
                <a:tc>
                  <a:txBody>
                    <a:bodyPr/>
                    <a:lstStyle/>
                    <a:p>
                      <a:pPr algn="l"/>
                      <a:r>
                        <a:rPr lang="ja-JP" altLang="en-US" sz="1050" spc="0" dirty="0">
                          <a:effectLst/>
                        </a:rPr>
                        <a:t>業種</a:t>
                      </a:r>
                      <a:endParaRPr lang="ja-JP" altLang="en-US" sz="1050" b="1" spc="0" dirty="0">
                        <a:effectLst/>
                      </a:endParaRPr>
                    </a:p>
                  </a:txBody>
                  <a:tcPr marL="95250" marR="95250" marT="23813" marB="23813" anchor="ctr"/>
                </a:tc>
                <a:tc>
                  <a:txBody>
                    <a:bodyPr/>
                    <a:lstStyle/>
                    <a:p>
                      <a:pPr algn="l"/>
                      <a:r>
                        <a:rPr lang="ja-JP" altLang="en-US" sz="1050" spc="0" dirty="0" smtClean="0">
                          <a:effectLst/>
                        </a:rPr>
                        <a:t>本制度での範囲</a:t>
                      </a:r>
                      <a:endParaRPr lang="ja-JP" altLang="en-US" sz="1050" b="1" spc="0" dirty="0">
                        <a:effectLst/>
                      </a:endParaRPr>
                    </a:p>
                  </a:txBody>
                  <a:tcPr marL="95250" marR="95250" marT="23813" marB="23813" anchor="ctr"/>
                </a:tc>
                <a:tc>
                  <a:txBody>
                    <a:bodyPr/>
                    <a:lstStyle/>
                    <a:p>
                      <a:pPr algn="l"/>
                      <a:r>
                        <a:rPr lang="ja-JP" altLang="en-US" sz="1050" spc="0" dirty="0">
                          <a:effectLst/>
                        </a:rPr>
                        <a:t>資本の額又は出資の総額</a:t>
                      </a:r>
                      <a:endParaRPr lang="ja-JP" altLang="en-US" sz="1050" b="1" spc="0" dirty="0">
                        <a:effectLst/>
                      </a:endParaRPr>
                    </a:p>
                  </a:txBody>
                  <a:tcPr marL="95250" marR="95250" marT="23813" marB="23813" anchor="ctr"/>
                </a:tc>
                <a:tc>
                  <a:txBody>
                    <a:bodyPr/>
                    <a:lstStyle/>
                    <a:p>
                      <a:pPr algn="l"/>
                      <a:r>
                        <a:rPr lang="ja-JP" altLang="en-US" sz="1050" spc="0" dirty="0">
                          <a:effectLst/>
                        </a:rPr>
                        <a:t>常時使用する従業員の数</a:t>
                      </a:r>
                      <a:endParaRPr lang="ja-JP" altLang="en-US" sz="1050" b="1" spc="0" dirty="0">
                        <a:effectLst/>
                      </a:endParaRPr>
                    </a:p>
                  </a:txBody>
                  <a:tcPr marL="95250" marR="95250" marT="23813" marB="23813" anchor="ctr"/>
                </a:tc>
                <a:extLst>
                  <a:ext uri="{0D108BD9-81ED-4DB2-BD59-A6C34878D82A}">
                    <a16:rowId xmlns:a16="http://schemas.microsoft.com/office/drawing/2014/main" val="4158440492"/>
                  </a:ext>
                </a:extLst>
              </a:tr>
              <a:tr h="642659">
                <a:tc>
                  <a:txBody>
                    <a:bodyPr/>
                    <a:lstStyle/>
                    <a:p>
                      <a:r>
                        <a:rPr kumimoji="1" lang="en-US" altLang="ja-JP" sz="1050" spc="0" dirty="0"/>
                        <a:t>(1)</a:t>
                      </a:r>
                      <a:r>
                        <a:rPr kumimoji="1" lang="ja-JP" altLang="en-US" sz="1050" spc="0" dirty="0"/>
                        <a:t>製造業</a:t>
                      </a:r>
                      <a:endParaRPr kumimoji="1" lang="en-US" altLang="ja-JP" sz="1050" spc="0" dirty="0"/>
                    </a:p>
                    <a:p>
                      <a:r>
                        <a:rPr kumimoji="1" lang="en-US" altLang="ja-JP" sz="1050" spc="0" dirty="0"/>
                        <a:t>※(2)</a:t>
                      </a:r>
                      <a:r>
                        <a:rPr kumimoji="1" lang="ja-JP" altLang="en-US" sz="1050" spc="0" dirty="0"/>
                        <a:t>を除く</a:t>
                      </a:r>
                      <a:endParaRPr kumimoji="1" lang="ja-JP" altLang="en-US" sz="1050" b="0" spc="0" dirty="0"/>
                    </a:p>
                  </a:txBody>
                  <a:tcPr/>
                </a:tc>
                <a:tc>
                  <a:txBody>
                    <a:bodyPr/>
                    <a:lstStyle/>
                    <a:p>
                      <a:pPr marL="228600" indent="-228600">
                        <a:lnSpc>
                          <a:spcPts val="1700"/>
                        </a:lnSpc>
                        <a:buFont typeface="+mj-ea"/>
                        <a:buAutoNum type="circleNumDbPlain"/>
                      </a:pPr>
                      <a:r>
                        <a:rPr kumimoji="1" lang="ja-JP" altLang="en-US" sz="1050" spc="0" dirty="0" smtClean="0"/>
                        <a:t>日本</a:t>
                      </a:r>
                      <a:r>
                        <a:rPr kumimoji="1" lang="ja-JP" altLang="en-US" sz="1050" spc="0" dirty="0"/>
                        <a:t>標準産業分類の</a:t>
                      </a:r>
                      <a:r>
                        <a:rPr kumimoji="1" lang="en-US" altLang="ja-JP" sz="1050" spc="0" dirty="0"/>
                        <a:t>(E)</a:t>
                      </a:r>
                      <a:r>
                        <a:rPr kumimoji="1" lang="ja-JP" altLang="en-US" sz="1050" spc="0" dirty="0" smtClean="0"/>
                        <a:t>製造業</a:t>
                      </a:r>
                      <a:endParaRPr kumimoji="1" lang="en-US" altLang="ja-JP" sz="1050" spc="0" dirty="0" smtClean="0"/>
                    </a:p>
                    <a:p>
                      <a:pPr marL="228600" indent="-228600">
                        <a:lnSpc>
                          <a:spcPts val="1700"/>
                        </a:lnSpc>
                        <a:buFont typeface="+mj-ea"/>
                        <a:buAutoNum type="circleNumDbPlain"/>
                      </a:pPr>
                      <a:r>
                        <a:rPr kumimoji="1" lang="ja-JP" altLang="en-US" sz="1050" spc="0" dirty="0" smtClean="0"/>
                        <a:t>自ら</a:t>
                      </a:r>
                      <a:r>
                        <a:rPr kumimoji="1" lang="ja-JP" altLang="en-US" sz="1050" spc="0" dirty="0"/>
                        <a:t>製品の企画・設計等を</a:t>
                      </a:r>
                      <a:r>
                        <a:rPr kumimoji="1" lang="ja-JP" altLang="en-US" sz="1050" spc="0" dirty="0" smtClean="0"/>
                        <a:t>行い、製品</a:t>
                      </a:r>
                      <a:r>
                        <a:rPr kumimoji="1" lang="ja-JP" altLang="en-US" sz="1050" spc="0" dirty="0"/>
                        <a:t>の製造を外注先に委託</a:t>
                      </a:r>
                      <a:r>
                        <a:rPr kumimoji="1" lang="ja-JP" altLang="en-US" sz="1050" spc="0" dirty="0" smtClean="0"/>
                        <a:t>し、完成</a:t>
                      </a:r>
                      <a:r>
                        <a:rPr kumimoji="1" lang="ja-JP" altLang="en-US" sz="1050" spc="0" dirty="0"/>
                        <a:t>した製品を自己の名称で販売</a:t>
                      </a:r>
                      <a:r>
                        <a:rPr kumimoji="1" lang="ja-JP" altLang="en-US" sz="1050" spc="0" dirty="0" smtClean="0"/>
                        <a:t>する者</a:t>
                      </a:r>
                      <a:endParaRPr kumimoji="1" lang="en-US" altLang="ja-JP" sz="1050" spc="0" dirty="0" smtClean="0"/>
                    </a:p>
                    <a:p>
                      <a:pPr marL="228600" indent="-228600">
                        <a:lnSpc>
                          <a:spcPts val="1700"/>
                        </a:lnSpc>
                        <a:buFont typeface="+mj-ea"/>
                        <a:buAutoNum type="circleNumDbPlain"/>
                      </a:pPr>
                      <a:r>
                        <a:rPr kumimoji="1" lang="ja-JP" altLang="en-US" sz="1050" spc="0" dirty="0" smtClean="0"/>
                        <a:t>製造業関係（機械等）の設計業・デザイン業</a:t>
                      </a:r>
                      <a:endParaRPr kumimoji="1" lang="ja-JP" altLang="en-US" sz="1050" b="0" spc="0" dirty="0"/>
                    </a:p>
                  </a:txBody>
                  <a:tcPr/>
                </a:tc>
                <a:tc>
                  <a:txBody>
                    <a:bodyPr/>
                    <a:lstStyle/>
                    <a:p>
                      <a:pPr algn="ctr"/>
                      <a:r>
                        <a:rPr lang="en-US" altLang="ja-JP" sz="1050" spc="0" dirty="0">
                          <a:effectLst/>
                        </a:rPr>
                        <a:t>3</a:t>
                      </a:r>
                      <a:r>
                        <a:rPr lang="ja-JP" altLang="en-US" sz="1050" spc="0" dirty="0">
                          <a:effectLst/>
                        </a:rPr>
                        <a:t>億円以下</a:t>
                      </a:r>
                    </a:p>
                  </a:txBody>
                  <a:tcPr marL="95250" marR="95250" marT="23813" marB="23813" anchor="ctr"/>
                </a:tc>
                <a:tc>
                  <a:txBody>
                    <a:bodyPr/>
                    <a:lstStyle/>
                    <a:p>
                      <a:pPr algn="ctr"/>
                      <a:r>
                        <a:rPr lang="en-US" altLang="ja-JP" sz="1050" spc="0" dirty="0">
                          <a:effectLst/>
                        </a:rPr>
                        <a:t>300</a:t>
                      </a:r>
                      <a:r>
                        <a:rPr lang="ja-JP" altLang="en-US" sz="1050" spc="0" dirty="0">
                          <a:effectLst/>
                        </a:rPr>
                        <a:t>人以下</a:t>
                      </a:r>
                    </a:p>
                  </a:txBody>
                  <a:tcPr marL="95250" marR="95250" marT="23813" marB="23813" anchor="ctr"/>
                </a:tc>
                <a:extLst>
                  <a:ext uri="{0D108BD9-81ED-4DB2-BD59-A6C34878D82A}">
                    <a16:rowId xmlns:a16="http://schemas.microsoft.com/office/drawing/2014/main" val="2989752433"/>
                  </a:ext>
                </a:extLst>
              </a:tr>
              <a:tr h="0">
                <a:tc gridSpan="2">
                  <a:txBody>
                    <a:bodyPr/>
                    <a:lstStyle/>
                    <a:p>
                      <a:pPr marL="0" marR="0" lvl="0" indent="0" algn="l" defTabSz="514350" rtl="0" eaLnBrk="1" fontAlgn="auto" latinLnBrk="0" hangingPunct="1">
                        <a:lnSpc>
                          <a:spcPts val="1700"/>
                        </a:lnSpc>
                        <a:spcBef>
                          <a:spcPts val="0"/>
                        </a:spcBef>
                        <a:spcAft>
                          <a:spcPts val="0"/>
                        </a:spcAft>
                        <a:buClrTx/>
                        <a:buSzTx/>
                        <a:buFontTx/>
                        <a:buNone/>
                        <a:tabLst/>
                        <a:defRPr/>
                      </a:pPr>
                      <a:r>
                        <a:rPr kumimoji="1" lang="en-US" altLang="ja-JP" sz="1050" spc="0" dirty="0"/>
                        <a:t>(2)</a:t>
                      </a:r>
                      <a:r>
                        <a:rPr kumimoji="1" lang="ja-JP" altLang="en-US" sz="1050" spc="0" dirty="0"/>
                        <a:t>ゴム製品製造業（自動車又は航空機用タイヤ及びチューブ製造業並びに工業用ベルト製造業を除く。）</a:t>
                      </a:r>
                    </a:p>
                  </a:txBody>
                  <a:tcPr/>
                </a:tc>
                <a:tc hMerge="1">
                  <a:txBody>
                    <a:bodyPr/>
                    <a:lstStyle/>
                    <a:p>
                      <a:endParaRPr kumimoji="1" lang="ja-JP" altLang="en-US"/>
                    </a:p>
                  </a:txBody>
                  <a:tcPr/>
                </a:tc>
                <a:tc>
                  <a:txBody>
                    <a:bodyPr/>
                    <a:lstStyle/>
                    <a:p>
                      <a:pPr algn="ctr"/>
                      <a:r>
                        <a:rPr lang="en-US" altLang="ja-JP" sz="1050" spc="0" dirty="0">
                          <a:effectLst/>
                        </a:rPr>
                        <a:t>3</a:t>
                      </a:r>
                      <a:r>
                        <a:rPr lang="ja-JP" altLang="en-US" sz="1050" spc="0" dirty="0">
                          <a:effectLst/>
                        </a:rPr>
                        <a:t>億円以下</a:t>
                      </a:r>
                      <a:endParaRPr kumimoji="1" lang="ja-JP" altLang="en-US" sz="1050" spc="0" dirty="0"/>
                    </a:p>
                  </a:txBody>
                  <a:tcPr marL="95250" marR="95250" marT="23813" marB="23813" anchor="ctr"/>
                </a:tc>
                <a:tc>
                  <a:txBody>
                    <a:bodyPr/>
                    <a:lstStyle/>
                    <a:p>
                      <a:pPr algn="ctr"/>
                      <a:r>
                        <a:rPr lang="en-US" altLang="ja-JP" sz="1050" spc="0" dirty="0">
                          <a:effectLst/>
                        </a:rPr>
                        <a:t>900</a:t>
                      </a:r>
                      <a:r>
                        <a:rPr lang="ja-JP" altLang="en-US" sz="1050" spc="0" dirty="0">
                          <a:effectLst/>
                        </a:rPr>
                        <a:t>人以下</a:t>
                      </a:r>
                      <a:endParaRPr kumimoji="1" lang="ja-JP" altLang="en-US" sz="1050" spc="0" dirty="0"/>
                    </a:p>
                  </a:txBody>
                  <a:tcPr marL="95250" marR="95250" marT="23813" marB="23813" anchor="ctr"/>
                </a:tc>
                <a:extLst>
                  <a:ext uri="{0D108BD9-81ED-4DB2-BD59-A6C34878D82A}">
                    <a16:rowId xmlns:a16="http://schemas.microsoft.com/office/drawing/2014/main" val="2516021345"/>
                  </a:ext>
                </a:extLst>
              </a:tr>
              <a:tr h="280785">
                <a:tc>
                  <a:txBody>
                    <a:bodyPr/>
                    <a:lstStyle/>
                    <a:p>
                      <a:r>
                        <a:rPr kumimoji="1" lang="en-US" altLang="ja-JP" sz="1050" spc="0" dirty="0"/>
                        <a:t>(</a:t>
                      </a:r>
                      <a:r>
                        <a:rPr kumimoji="1" lang="en-US" altLang="ja-JP" sz="1050" spc="0" dirty="0" smtClean="0"/>
                        <a:t>3)</a:t>
                      </a:r>
                      <a:r>
                        <a:rPr kumimoji="1" lang="ja-JP" altLang="en-US" sz="1050" spc="0" dirty="0" smtClean="0"/>
                        <a:t>ソフトウェア業</a:t>
                      </a:r>
                      <a:endParaRPr kumimoji="1" lang="ja-JP" altLang="en-US" sz="1050" spc="0" dirty="0"/>
                    </a:p>
                  </a:txBody>
                  <a:tcPr/>
                </a:tc>
                <a:tc>
                  <a:txBody>
                    <a:bodyPr/>
                    <a:lstStyle/>
                    <a:p>
                      <a:pPr marL="228600" indent="-228600">
                        <a:lnSpc>
                          <a:spcPts val="1700"/>
                        </a:lnSpc>
                        <a:buFont typeface="+mj-ea"/>
                        <a:buAutoNum type="circleNumDbPlain"/>
                      </a:pPr>
                      <a:r>
                        <a:rPr kumimoji="1" lang="ja-JP" altLang="en-US" sz="1050" spc="0" dirty="0" smtClean="0"/>
                        <a:t>日本</a:t>
                      </a:r>
                      <a:r>
                        <a:rPr kumimoji="1" lang="ja-JP" altLang="en-US" sz="1050" spc="0" dirty="0"/>
                        <a:t>標準産業分類の</a:t>
                      </a:r>
                      <a:r>
                        <a:rPr kumimoji="1" lang="en-US" altLang="ja-JP" sz="1050" spc="0" dirty="0"/>
                        <a:t>(</a:t>
                      </a:r>
                      <a:r>
                        <a:rPr kumimoji="1" lang="en-US" altLang="ja-JP" sz="1050" spc="0" dirty="0" smtClean="0"/>
                        <a:t>391)</a:t>
                      </a:r>
                      <a:r>
                        <a:rPr kumimoji="1" lang="ja-JP" altLang="en-US" sz="1050" spc="0" dirty="0" smtClean="0"/>
                        <a:t>ソフトウェア業</a:t>
                      </a:r>
                      <a:endParaRPr kumimoji="1" lang="en-US" altLang="ja-JP" sz="1050" spc="0" dirty="0" smtClean="0"/>
                    </a:p>
                    <a:p>
                      <a:pPr marL="228600" indent="-228600">
                        <a:lnSpc>
                          <a:spcPts val="1700"/>
                        </a:lnSpc>
                        <a:buFont typeface="+mj-ea"/>
                        <a:buAutoNum type="circleNumDbPlain"/>
                      </a:pPr>
                      <a:r>
                        <a:rPr kumimoji="1" lang="ja-JP" altLang="en-US" sz="1050" spc="0" dirty="0" smtClean="0"/>
                        <a:t>自ら企画もしくは開発した</a:t>
                      </a:r>
                      <a:r>
                        <a:rPr kumimoji="1" lang="en-US" altLang="ja-JP" sz="1050" spc="0" dirty="0" smtClean="0"/>
                        <a:t>IT</a:t>
                      </a:r>
                      <a:r>
                        <a:rPr kumimoji="1" lang="ja-JP" altLang="en-US" sz="1050" spc="0" dirty="0" smtClean="0"/>
                        <a:t>サービス（ウェブサイト、プラットフォーム、クラウドサービス、コンテンツ配信等）を運営・提供する者</a:t>
                      </a:r>
                      <a:endParaRPr kumimoji="1" lang="en-US" altLang="ja-JP" sz="1050" spc="0" dirty="0" smtClean="0"/>
                    </a:p>
                    <a:p>
                      <a:pPr marL="228600" indent="-228600">
                        <a:lnSpc>
                          <a:spcPts val="1700"/>
                        </a:lnSpc>
                        <a:buFont typeface="+mj-ea"/>
                        <a:buAutoNum type="circleNumDbPlain"/>
                      </a:pPr>
                      <a:r>
                        <a:rPr kumimoji="1" lang="ja-JP" altLang="en-US" sz="1050" spc="0" dirty="0" smtClean="0"/>
                        <a:t>自らソフトウェアの企画・設計等を行い、ソフトウェアの開発を外注先に委託し、完成したソフトウェアを自己の名称で販売・サービス提供する者</a:t>
                      </a:r>
                      <a:endParaRPr kumimoji="1" lang="en-US" altLang="ja-JP" sz="1050" spc="0" dirty="0" smtClean="0"/>
                    </a:p>
                  </a:txBody>
                  <a:tcPr/>
                </a:tc>
                <a:tc>
                  <a:txBody>
                    <a:bodyPr/>
                    <a:lstStyle/>
                    <a:p>
                      <a:pPr algn="ctr"/>
                      <a:r>
                        <a:rPr lang="en-US" altLang="ja-JP" sz="1050" spc="0" dirty="0">
                          <a:effectLst/>
                        </a:rPr>
                        <a:t>3</a:t>
                      </a:r>
                      <a:r>
                        <a:rPr lang="ja-JP" altLang="en-US" sz="1050" spc="0" dirty="0">
                          <a:effectLst/>
                        </a:rPr>
                        <a:t>億円以下</a:t>
                      </a:r>
                    </a:p>
                  </a:txBody>
                  <a:tcPr marL="95250" marR="95250" marT="23813" marB="23813" anchor="ctr"/>
                </a:tc>
                <a:tc>
                  <a:txBody>
                    <a:bodyPr/>
                    <a:lstStyle/>
                    <a:p>
                      <a:pPr algn="ctr"/>
                      <a:r>
                        <a:rPr lang="en-US" altLang="ja-JP" sz="1050" spc="0" dirty="0">
                          <a:effectLst/>
                        </a:rPr>
                        <a:t>300</a:t>
                      </a:r>
                      <a:r>
                        <a:rPr lang="ja-JP" altLang="en-US" sz="1050" spc="0" dirty="0">
                          <a:effectLst/>
                        </a:rPr>
                        <a:t>人以下</a:t>
                      </a:r>
                    </a:p>
                  </a:txBody>
                  <a:tcPr marL="95250" marR="95250" marT="23813" marB="23813" anchor="ctr"/>
                </a:tc>
                <a:extLst>
                  <a:ext uri="{0D108BD9-81ED-4DB2-BD59-A6C34878D82A}">
                    <a16:rowId xmlns:a16="http://schemas.microsoft.com/office/drawing/2014/main" val="1705517579"/>
                  </a:ext>
                </a:extLst>
              </a:tr>
              <a:tr h="206326">
                <a:tc>
                  <a:txBody>
                    <a:bodyPr/>
                    <a:lstStyle/>
                    <a:p>
                      <a:r>
                        <a:rPr kumimoji="1" lang="en-US" altLang="ja-JP" sz="1050" spc="0" dirty="0"/>
                        <a:t>(4)</a:t>
                      </a:r>
                      <a:r>
                        <a:rPr kumimoji="1" lang="ja-JP" altLang="en-US" sz="1050" spc="0" dirty="0"/>
                        <a:t>建設業</a:t>
                      </a:r>
                    </a:p>
                  </a:txBody>
                  <a:tcPr/>
                </a:tc>
                <a:tc>
                  <a:txBody>
                    <a:bodyPr/>
                    <a:lstStyle/>
                    <a:p>
                      <a:pPr marL="228600" indent="-228600">
                        <a:lnSpc>
                          <a:spcPts val="1700"/>
                        </a:lnSpc>
                        <a:buFont typeface="+mj-ea"/>
                        <a:buAutoNum type="circleNumDbPlain"/>
                      </a:pPr>
                      <a:r>
                        <a:rPr kumimoji="1" lang="ja-JP" altLang="en-US" sz="1050" spc="0" dirty="0" smtClean="0"/>
                        <a:t>日本標準産業分類の</a:t>
                      </a:r>
                      <a:r>
                        <a:rPr kumimoji="1" lang="en-US" altLang="ja-JP" sz="1050" spc="0" dirty="0"/>
                        <a:t>(D)</a:t>
                      </a:r>
                      <a:r>
                        <a:rPr kumimoji="1" lang="ja-JP" altLang="en-US" sz="1050" spc="0" dirty="0"/>
                        <a:t>建設業 </a:t>
                      </a:r>
                      <a:endParaRPr kumimoji="1" lang="en-US" altLang="ja-JP" sz="1050" spc="0" dirty="0" smtClean="0"/>
                    </a:p>
                    <a:p>
                      <a:pPr marL="228600" indent="-228600">
                        <a:lnSpc>
                          <a:spcPts val="1700"/>
                        </a:lnSpc>
                        <a:buFont typeface="+mj-ea"/>
                        <a:buAutoNum type="circleNumDbPlain"/>
                      </a:pPr>
                      <a:r>
                        <a:rPr kumimoji="1" lang="ja-JP" altLang="en-US" sz="1050" spc="0" dirty="0" smtClean="0"/>
                        <a:t>建設関係の設計業・デザイン業</a:t>
                      </a:r>
                      <a:endParaRPr kumimoji="1" lang="ja-JP" altLang="en-US" sz="1050" spc="0" dirty="0"/>
                    </a:p>
                  </a:txBody>
                  <a:tcPr/>
                </a:tc>
                <a:tc>
                  <a:txBody>
                    <a:bodyPr/>
                    <a:lstStyle/>
                    <a:p>
                      <a:pPr algn="ctr"/>
                      <a:r>
                        <a:rPr lang="en-US" altLang="ja-JP" sz="1050" spc="0" dirty="0">
                          <a:effectLst/>
                        </a:rPr>
                        <a:t>3</a:t>
                      </a:r>
                      <a:r>
                        <a:rPr lang="ja-JP" altLang="en-US" sz="1050" spc="0" dirty="0">
                          <a:effectLst/>
                        </a:rPr>
                        <a:t>億円以下</a:t>
                      </a:r>
                    </a:p>
                  </a:txBody>
                  <a:tcPr marL="95250" marR="95250" marT="23813" marB="23813" anchor="ctr"/>
                </a:tc>
                <a:tc>
                  <a:txBody>
                    <a:bodyPr/>
                    <a:lstStyle/>
                    <a:p>
                      <a:pPr algn="ctr"/>
                      <a:r>
                        <a:rPr lang="en-US" altLang="ja-JP" sz="1050" spc="0" dirty="0">
                          <a:effectLst/>
                        </a:rPr>
                        <a:t>300</a:t>
                      </a:r>
                      <a:r>
                        <a:rPr lang="ja-JP" altLang="en-US" sz="1050" spc="0" dirty="0">
                          <a:effectLst/>
                        </a:rPr>
                        <a:t>人以下</a:t>
                      </a:r>
                    </a:p>
                  </a:txBody>
                  <a:tcPr marL="95250" marR="95250" marT="23813" marB="23813" anchor="ctr"/>
                </a:tc>
                <a:extLst>
                  <a:ext uri="{0D108BD9-81ED-4DB2-BD59-A6C34878D82A}">
                    <a16:rowId xmlns:a16="http://schemas.microsoft.com/office/drawing/2014/main" val="2956367411"/>
                  </a:ext>
                </a:extLst>
              </a:tr>
            </a:tbl>
          </a:graphicData>
        </a:graphic>
      </p:graphicFrame>
      <p:grpSp>
        <p:nvGrpSpPr>
          <p:cNvPr id="42" name="グループ化 41"/>
          <p:cNvGrpSpPr/>
          <p:nvPr/>
        </p:nvGrpSpPr>
        <p:grpSpPr>
          <a:xfrm>
            <a:off x="16753" y="35794"/>
            <a:ext cx="6805847" cy="5279155"/>
            <a:chOff x="15140" y="4713524"/>
            <a:chExt cx="6824899" cy="4652518"/>
          </a:xfrm>
        </p:grpSpPr>
        <p:sp>
          <p:nvSpPr>
            <p:cNvPr id="43" name="正方形/長方形 42">
              <a:extLst>
                <a:ext uri="{FF2B5EF4-FFF2-40B4-BE49-F238E27FC236}">
                  <a16:creationId xmlns:a16="http://schemas.microsoft.com/office/drawing/2014/main" id="{45B991C3-5E30-40AF-B3EC-1C1F15B38F75}"/>
                </a:ext>
              </a:extLst>
            </p:cNvPr>
            <p:cNvSpPr/>
            <p:nvPr/>
          </p:nvSpPr>
          <p:spPr>
            <a:xfrm>
              <a:off x="15140" y="4748192"/>
              <a:ext cx="6824899" cy="4617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spcAft>
                  <a:spcPts val="0"/>
                </a:spcAft>
              </a:pPr>
              <a:endParaRPr lang="en-US" altLang="ja-JP" sz="800" kern="100" spc="-150" dirty="0">
                <a:solidFill>
                  <a:schemeClr val="tx1"/>
                </a:solidFill>
                <a:effectLst/>
                <a:latin typeface="+mn-ea"/>
                <a:cs typeface="Times New Roman" panose="02020603050405020304" pitchFamily="18" charset="0"/>
              </a:endParaRPr>
            </a:p>
            <a:p>
              <a:pPr algn="just">
                <a:spcAft>
                  <a:spcPts val="0"/>
                </a:spcAft>
              </a:pPr>
              <a:endParaRPr lang="en-US" altLang="ja-JP" sz="1200" kern="100" spc="-150" dirty="0">
                <a:solidFill>
                  <a:schemeClr val="tx1"/>
                </a:solidFill>
                <a:effectLst/>
                <a:latin typeface="+mn-ea"/>
                <a:cs typeface="Times New Roman" panose="02020603050405020304" pitchFamily="18" charset="0"/>
              </a:endParaRPr>
            </a:p>
          </p:txBody>
        </p:sp>
        <p:sp>
          <p:nvSpPr>
            <p:cNvPr id="44" name="正方形/長方形 43">
              <a:extLst>
                <a:ext uri="{FF2B5EF4-FFF2-40B4-BE49-F238E27FC236}">
                  <a16:creationId xmlns:a16="http://schemas.microsoft.com/office/drawing/2014/main" id="{6CB821A2-829A-4678-8E76-5F0F10CEA2A8}"/>
                </a:ext>
              </a:extLst>
            </p:cNvPr>
            <p:cNvSpPr/>
            <p:nvPr/>
          </p:nvSpPr>
          <p:spPr>
            <a:xfrm>
              <a:off x="165879" y="4713524"/>
              <a:ext cx="2453496" cy="229316"/>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mn-ea"/>
                </a:rPr>
                <a:t>【</a:t>
              </a:r>
              <a:r>
                <a:rPr lang="ja-JP" altLang="en-US" sz="1600" dirty="0" smtClean="0">
                  <a:solidFill>
                    <a:schemeClr val="tx1"/>
                  </a:solidFill>
                  <a:latin typeface="+mn-ea"/>
                </a:rPr>
                <a:t>業種等の</a:t>
              </a:r>
              <a:r>
                <a:rPr lang="ja-JP" altLang="en-US" sz="1600" dirty="0">
                  <a:solidFill>
                    <a:schemeClr val="tx1"/>
                  </a:solidFill>
                  <a:latin typeface="+mn-ea"/>
                </a:rPr>
                <a:t>定義</a:t>
              </a:r>
              <a:r>
                <a:rPr lang="en-US" altLang="ja-JP" sz="1600" dirty="0">
                  <a:solidFill>
                    <a:schemeClr val="tx1"/>
                  </a:solidFill>
                  <a:latin typeface="+mn-ea"/>
                </a:rPr>
                <a:t>】</a:t>
              </a:r>
            </a:p>
          </p:txBody>
        </p:sp>
        <p:sp>
          <p:nvSpPr>
            <p:cNvPr id="45" name="正方形/長方形 44">
              <a:extLst>
                <a:ext uri="{FF2B5EF4-FFF2-40B4-BE49-F238E27FC236}">
                  <a16:creationId xmlns:a16="http://schemas.microsoft.com/office/drawing/2014/main" id="{E81ED56A-D8C5-4D1C-A844-B5347619AC29}"/>
                </a:ext>
              </a:extLst>
            </p:cNvPr>
            <p:cNvSpPr/>
            <p:nvPr/>
          </p:nvSpPr>
          <p:spPr>
            <a:xfrm>
              <a:off x="4749800" y="4780500"/>
              <a:ext cx="1997754" cy="201237"/>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spc="-150" dirty="0">
                  <a:solidFill>
                    <a:schemeClr val="tx1"/>
                  </a:solidFill>
                  <a:latin typeface="+mn-ea"/>
                </a:rPr>
                <a:t>【</a:t>
              </a:r>
              <a:r>
                <a:rPr lang="ja-JP" altLang="en-US" sz="800" spc="-150" dirty="0">
                  <a:solidFill>
                    <a:schemeClr val="tx1"/>
                  </a:solidFill>
                  <a:latin typeface="+mn-ea"/>
                </a:rPr>
                <a:t>中小企業者</a:t>
              </a:r>
              <a:r>
                <a:rPr lang="en-US" altLang="ja-JP" sz="800" spc="-150" dirty="0" smtClean="0">
                  <a:solidFill>
                    <a:schemeClr val="tx1"/>
                  </a:solidFill>
                  <a:latin typeface="+mn-ea"/>
                </a:rPr>
                <a:t>】</a:t>
              </a:r>
              <a:r>
                <a:rPr lang="ja-JP" altLang="en-US" sz="800" spc="-150" dirty="0" smtClean="0">
                  <a:solidFill>
                    <a:schemeClr val="tx1"/>
                  </a:solidFill>
                  <a:latin typeface="+mn-ea"/>
                </a:rPr>
                <a:t>下記</a:t>
              </a:r>
              <a:r>
                <a:rPr lang="ja-JP" altLang="en-US" sz="800" spc="-150" dirty="0">
                  <a:solidFill>
                    <a:schemeClr val="tx1"/>
                  </a:solidFill>
                  <a:latin typeface="+mn-ea"/>
                </a:rPr>
                <a:t>のいずれかを満たすこと</a:t>
              </a:r>
              <a:endParaRPr lang="en-US" altLang="ja-JP" sz="800" spc="-150" dirty="0">
                <a:solidFill>
                  <a:schemeClr val="tx1"/>
                </a:solidFill>
                <a:latin typeface="+mn-ea"/>
              </a:endParaRPr>
            </a:p>
          </p:txBody>
        </p:sp>
      </p:grpSp>
      <p:sp>
        <p:nvSpPr>
          <p:cNvPr id="47" name="Line 3"/>
          <p:cNvSpPr>
            <a:spLocks noChangeShapeType="1"/>
          </p:cNvSpPr>
          <p:nvPr/>
        </p:nvSpPr>
        <p:spPr bwMode="auto">
          <a:xfrm flipV="1">
            <a:off x="-15324" y="7350917"/>
            <a:ext cx="6858000" cy="30846"/>
          </a:xfrm>
          <a:prstGeom prst="line">
            <a:avLst/>
          </a:prstGeom>
          <a:noFill/>
          <a:ln w="19050" cap="rnd" algn="ctr">
            <a:solidFill>
              <a:srgbClr val="800000"/>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graphicFrame>
        <p:nvGraphicFramePr>
          <p:cNvPr id="48" name="Group 219"/>
          <p:cNvGraphicFramePr>
            <a:graphicFrameLocks noGrp="1"/>
          </p:cNvGraphicFramePr>
          <p:nvPr>
            <p:extLst>
              <p:ext uri="{D42A27DB-BD31-4B8C-83A1-F6EECF244321}">
                <p14:modId xmlns:p14="http://schemas.microsoft.com/office/powerpoint/2010/main" val="3269654278"/>
              </p:ext>
            </p:extLst>
          </p:nvPr>
        </p:nvGraphicFramePr>
        <p:xfrm>
          <a:off x="16753" y="7618364"/>
          <a:ext cx="6828575" cy="2020889"/>
        </p:xfrm>
        <a:graphic>
          <a:graphicData uri="http://schemas.openxmlformats.org/drawingml/2006/table">
            <a:tbl>
              <a:tblPr/>
              <a:tblGrid>
                <a:gridCol w="730209">
                  <a:extLst>
                    <a:ext uri="{9D8B030D-6E8A-4147-A177-3AD203B41FA5}">
                      <a16:colId xmlns:a16="http://schemas.microsoft.com/office/drawing/2014/main" val="2432408968"/>
                    </a:ext>
                  </a:extLst>
                </a:gridCol>
                <a:gridCol w="1600769">
                  <a:extLst>
                    <a:ext uri="{9D8B030D-6E8A-4147-A177-3AD203B41FA5}">
                      <a16:colId xmlns:a16="http://schemas.microsoft.com/office/drawing/2014/main" val="1125422685"/>
                    </a:ext>
                  </a:extLst>
                </a:gridCol>
                <a:gridCol w="1079323">
                  <a:extLst>
                    <a:ext uri="{9D8B030D-6E8A-4147-A177-3AD203B41FA5}">
                      <a16:colId xmlns:a16="http://schemas.microsoft.com/office/drawing/2014/main" val="2427936775"/>
                    </a:ext>
                  </a:extLst>
                </a:gridCol>
                <a:gridCol w="696730">
                  <a:extLst>
                    <a:ext uri="{9D8B030D-6E8A-4147-A177-3AD203B41FA5}">
                      <a16:colId xmlns:a16="http://schemas.microsoft.com/office/drawing/2014/main" val="1073435868"/>
                    </a:ext>
                  </a:extLst>
                </a:gridCol>
                <a:gridCol w="2721544">
                  <a:extLst>
                    <a:ext uri="{9D8B030D-6E8A-4147-A177-3AD203B41FA5}">
                      <a16:colId xmlns:a16="http://schemas.microsoft.com/office/drawing/2014/main" val="4097976499"/>
                    </a:ext>
                  </a:extLst>
                </a:gridCol>
              </a:tblGrid>
              <a:tr h="222250">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フリガナ</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2">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1"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3">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希望</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支援時期</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rowSpan="3">
                  <a:txBody>
                    <a:bodyPr/>
                    <a:lstStyle/>
                    <a:p>
                      <a:pPr algn="ctr"/>
                      <a:endParaRPr kumimoji="1" lang="ja-JP" altLang="en-US" sz="11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7617397"/>
                  </a:ext>
                </a:extLst>
              </a:tr>
              <a:tr h="484188">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貴社名</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法人名</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2">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vMerge="1">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2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40653634"/>
                  </a:ext>
                </a:extLst>
              </a:tr>
              <a:tr h="484188">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endPar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所在地</a:t>
                      </a:r>
                    </a:p>
                    <a:p>
                      <a:pPr marL="0" marR="0" lvl="0" indent="0" algn="ctr" defTabSz="914400" rtl="0" eaLnBrk="1" fontAlgn="base" latinLnBrk="0" hangingPunct="1">
                        <a:lnSpc>
                          <a:spcPct val="100000"/>
                        </a:lnSpc>
                        <a:spcBef>
                          <a:spcPct val="0"/>
                        </a:spcBef>
                        <a:spcAft>
                          <a:spcPct val="0"/>
                        </a:spcAft>
                        <a:buClrTx/>
                        <a:buSzPct val="100000"/>
                        <a:buFontTx/>
                        <a:buNone/>
                        <a:tabLst/>
                      </a:pP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2">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1" lang="ja-JP" altLang="en-US" sz="11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a:t>
                      </a:r>
                    </a:p>
                  </a:txBody>
                  <a:tcPr marL="36003" marR="90008" marT="18003" marB="468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36003" marR="90008" marT="18003" marB="468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tc vMerge="1">
                  <a:txBody>
                    <a:bodyPr/>
                    <a:lstStyle/>
                    <a:p>
                      <a:pPr algn="ctr"/>
                      <a:endParaRPr kumimoji="1" lang="ja-JP" altLang="en-US" sz="1100" b="0" i="0" u="none" strike="noStrike" cap="none" normalizeH="0" baseline="0" dirty="0" smtClean="0">
                        <a:ln>
                          <a:noFill/>
                        </a:ln>
                        <a:solidFill>
                          <a:schemeClr val="bg1"/>
                        </a:solidFill>
                        <a:effectLst/>
                        <a:latin typeface="Arial" panose="020B0604020202020204" pitchFamily="34" charset="0"/>
                        <a:ea typeface="Meiryo UI" panose="020B0604030504040204" pitchFamily="50" charset="-128"/>
                      </a:endParaRPr>
                    </a:p>
                  </a:txBody>
                  <a:tcPr marL="36003" marR="90008" marT="18003" marB="4680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298300615"/>
                  </a:ext>
                </a:extLst>
              </a:tr>
              <a:tr h="274638">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Meiryo UI" panose="020B0604030504040204" pitchFamily="50" charset="-128"/>
                        </a:rPr>
                        <a:t>ＴＥＬ</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gridSpan="2">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1441" marR="91441"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ＦＡＸ</a:t>
                      </a:r>
                    </a:p>
                  </a:txBody>
                  <a:tcPr marL="72001" marR="72001" marT="36007" marB="360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1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1441" marR="91441"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99477057"/>
                  </a:ext>
                </a:extLst>
              </a:tr>
              <a:tr h="168275">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Meiryo UI" panose="020B0604030504040204" pitchFamily="50" charset="-128"/>
                        </a:rPr>
                        <a:t>フリガナ</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部署名</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役職</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Ｅメールアドレス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＊必須</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extLst>
                  <a:ext uri="{0D108BD9-81ED-4DB2-BD59-A6C34878D82A}">
                    <a16:rowId xmlns:a16="http://schemas.microsoft.com/office/drawing/2014/main" val="1589617152"/>
                  </a:ext>
                </a:extLst>
              </a:tr>
              <a:tr h="387350">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担当者</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氏名</a:t>
                      </a:r>
                    </a:p>
                  </a:txBody>
                  <a:tcPr marL="36003" marR="36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Pct val="100000"/>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endParaRP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2000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rPr>
                        <a:t>＠</a:t>
                      </a:r>
                    </a:p>
                  </a:txBody>
                  <a:tcPr marL="90008" marR="9000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87024072"/>
                  </a:ext>
                </a:extLst>
              </a:tr>
            </a:tbl>
          </a:graphicData>
        </a:graphic>
      </p:graphicFrame>
      <p:sp>
        <p:nvSpPr>
          <p:cNvPr id="49" name="Text Box 4"/>
          <p:cNvSpPr>
            <a:spLocks noChangeArrowheads="1"/>
          </p:cNvSpPr>
          <p:nvPr/>
        </p:nvSpPr>
        <p:spPr bwMode="auto">
          <a:xfrm>
            <a:off x="169094" y="7319714"/>
            <a:ext cx="656127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spcBef>
                <a:spcPct val="50000"/>
              </a:spcBef>
              <a:buFontTx/>
              <a:buNone/>
            </a:pPr>
            <a:r>
              <a:rPr lang="ja-JP" altLang="en-US" sz="1600" u="sng" dirty="0" smtClean="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参加申込書（以下記載のうえ、申込先にメール・</a:t>
            </a:r>
            <a:r>
              <a:rPr lang="en-US" altLang="ja-JP" sz="1600" u="sng" dirty="0" smtClean="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FAX</a:t>
            </a:r>
            <a:r>
              <a:rPr lang="ja-JP" altLang="en-US" sz="1600" u="sng" dirty="0" smtClean="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等でご提出ください。）</a:t>
            </a:r>
            <a:endParaRPr lang="en-US" altLang="ja-JP" sz="1600" u="sng" dirty="0" smtClean="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50" name="Text Box 4"/>
          <p:cNvSpPr>
            <a:spLocks noChangeArrowheads="1"/>
          </p:cNvSpPr>
          <p:nvPr/>
        </p:nvSpPr>
        <p:spPr bwMode="auto">
          <a:xfrm>
            <a:off x="16753" y="9595711"/>
            <a:ext cx="69099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SzPct val="100000"/>
              <a:buChar char="•"/>
              <a:defRPr kumimoji="1" sz="3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spcBef>
                <a:spcPct val="20000"/>
              </a:spcBef>
              <a:buSzPct val="100000"/>
              <a:buChar char="–"/>
              <a:defRPr kumimoji="1" sz="2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spcBef>
                <a:spcPct val="20000"/>
              </a:spcBef>
              <a:buSzPct val="100000"/>
              <a:buChar char="•"/>
              <a:defRPr kumimoji="1" sz="2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spcBef>
                <a:spcPct val="20000"/>
              </a:spcBef>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spcBef>
                <a:spcPct val="20000"/>
              </a:spcBef>
              <a:spcAft>
                <a:spcPct val="0"/>
              </a:spcAft>
              <a:buSzPct val="100000"/>
              <a:buChar char="»"/>
              <a:defRPr kumimoji="1" sz="2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eaLnBrk="1" hangingPunct="1">
              <a:spcBef>
                <a:spcPct val="50000"/>
              </a:spcBef>
              <a:buFontTx/>
              <a:buNone/>
            </a:pPr>
            <a:r>
              <a:rPr lang="en-US" altLang="ja-JP" sz="1200" u="sng" dirty="0" smtClean="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a:t>
            </a:r>
            <a:r>
              <a:rPr lang="ja-JP" altLang="en-US" sz="1200" u="sng" dirty="0" smtClean="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申込受付が完了した際は、</a:t>
            </a:r>
            <a:r>
              <a:rPr lang="ja-JP" altLang="en-US" sz="1200" u="sng"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岡山市</a:t>
            </a:r>
            <a:r>
              <a:rPr lang="ja-JP" altLang="en-US" sz="1200" u="sng" dirty="0" smtClean="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からメールを送付します。届かない場合はご連絡ください。</a:t>
            </a:r>
            <a:endParaRPr lang="ja-JP" altLang="en-US" sz="1200" u="sng"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endParaRPr>
          </a:p>
        </p:txBody>
      </p:sp>
      <p:sp>
        <p:nvSpPr>
          <p:cNvPr id="4" name="テキスト ボックス 3"/>
          <p:cNvSpPr txBox="1"/>
          <p:nvPr/>
        </p:nvSpPr>
        <p:spPr>
          <a:xfrm>
            <a:off x="4217496" y="7745902"/>
            <a:ext cx="1041400" cy="461665"/>
          </a:xfrm>
          <a:prstGeom prst="rect">
            <a:avLst/>
          </a:prstGeom>
          <a:noFill/>
        </p:spPr>
        <p:txBody>
          <a:bodyPr wrap="square" rtlCol="0">
            <a:spAutoFit/>
          </a:bodyPr>
          <a:lstStyle/>
          <a:p>
            <a:pPr algn="ctr"/>
            <a:r>
              <a:rPr kumimoji="1" lang="en-US" altLang="ja-JP" sz="1200" strike="dblStrike" dirty="0" smtClean="0">
                <a:solidFill>
                  <a:schemeClr val="bg1"/>
                </a:solidFill>
              </a:rPr>
              <a:t>【</a:t>
            </a:r>
            <a:r>
              <a:rPr kumimoji="1" lang="ja-JP" altLang="en-US" sz="1200" strike="dblStrike" dirty="0" smtClean="0">
                <a:solidFill>
                  <a:schemeClr val="bg1"/>
                </a:solidFill>
              </a:rPr>
              <a:t>前期</a:t>
            </a:r>
            <a:r>
              <a:rPr kumimoji="1" lang="en-US" altLang="ja-JP" sz="1200" strike="dblStrike" dirty="0" smtClean="0">
                <a:solidFill>
                  <a:schemeClr val="bg1"/>
                </a:solidFill>
              </a:rPr>
              <a:t>】</a:t>
            </a:r>
          </a:p>
          <a:p>
            <a:pPr algn="ctr"/>
            <a:r>
              <a:rPr kumimoji="1" lang="ja-JP" altLang="en-US" sz="1200" strike="dblStrike" dirty="0" smtClean="0">
                <a:solidFill>
                  <a:schemeClr val="bg1"/>
                </a:solidFill>
              </a:rPr>
              <a:t>８～１０月</a:t>
            </a:r>
            <a:endParaRPr kumimoji="1" lang="ja-JP" altLang="en-US" sz="1200" strike="dblStrike" dirty="0">
              <a:solidFill>
                <a:schemeClr val="bg1"/>
              </a:solidFill>
            </a:endParaRPr>
          </a:p>
        </p:txBody>
      </p:sp>
      <p:sp>
        <p:nvSpPr>
          <p:cNvPr id="52" name="テキスト ボックス 51"/>
          <p:cNvSpPr txBox="1"/>
          <p:nvPr/>
        </p:nvSpPr>
        <p:spPr>
          <a:xfrm>
            <a:off x="5688973" y="7745902"/>
            <a:ext cx="1041400" cy="461665"/>
          </a:xfrm>
          <a:prstGeom prst="rect">
            <a:avLst/>
          </a:prstGeom>
          <a:noFill/>
        </p:spPr>
        <p:txBody>
          <a:bodyPr wrap="square" rtlCol="0">
            <a:spAutoFit/>
          </a:bodyPr>
          <a:lstStyle/>
          <a:p>
            <a:pPr algn="ctr"/>
            <a:r>
              <a:rPr kumimoji="1" lang="en-US" altLang="ja-JP" sz="1200" dirty="0" smtClean="0">
                <a:solidFill>
                  <a:schemeClr val="bg1"/>
                </a:solidFill>
              </a:rPr>
              <a:t>【</a:t>
            </a:r>
            <a:r>
              <a:rPr kumimoji="1" lang="ja-JP" altLang="en-US" sz="1200" dirty="0" smtClean="0">
                <a:solidFill>
                  <a:schemeClr val="bg1"/>
                </a:solidFill>
              </a:rPr>
              <a:t>後期</a:t>
            </a:r>
            <a:r>
              <a:rPr kumimoji="1" lang="en-US" altLang="ja-JP" sz="1200" dirty="0" smtClean="0">
                <a:solidFill>
                  <a:schemeClr val="bg1"/>
                </a:solidFill>
              </a:rPr>
              <a:t>】</a:t>
            </a:r>
          </a:p>
          <a:p>
            <a:pPr algn="ctr"/>
            <a:r>
              <a:rPr kumimoji="1" lang="ja-JP" altLang="en-US" sz="1200" dirty="0" smtClean="0">
                <a:solidFill>
                  <a:schemeClr val="bg1"/>
                </a:solidFill>
              </a:rPr>
              <a:t>２～</a:t>
            </a:r>
            <a:r>
              <a:rPr kumimoji="1" lang="ja-JP" altLang="en-US" sz="1200" dirty="0">
                <a:solidFill>
                  <a:schemeClr val="bg1"/>
                </a:solidFill>
              </a:rPr>
              <a:t>３</a:t>
            </a:r>
            <a:r>
              <a:rPr kumimoji="1" lang="ja-JP" altLang="en-US" sz="1200" dirty="0" smtClean="0">
                <a:solidFill>
                  <a:schemeClr val="bg1"/>
                </a:solidFill>
              </a:rPr>
              <a:t>月</a:t>
            </a:r>
            <a:endParaRPr kumimoji="1" lang="ja-JP" altLang="en-US" sz="1200" dirty="0">
              <a:solidFill>
                <a:schemeClr val="bg1"/>
              </a:solidFill>
            </a:endParaRPr>
          </a:p>
        </p:txBody>
      </p:sp>
      <p:sp>
        <p:nvSpPr>
          <p:cNvPr id="53" name="テキスト ボックス 52"/>
          <p:cNvSpPr txBox="1"/>
          <p:nvPr/>
        </p:nvSpPr>
        <p:spPr>
          <a:xfrm>
            <a:off x="4332061" y="8241501"/>
            <a:ext cx="2296006" cy="600164"/>
          </a:xfrm>
          <a:prstGeom prst="rect">
            <a:avLst/>
          </a:prstGeom>
          <a:noFill/>
        </p:spPr>
        <p:txBody>
          <a:bodyPr wrap="square" rtlCol="0">
            <a:spAutoFit/>
          </a:bodyPr>
          <a:lstStyle/>
          <a:p>
            <a:pPr algn="ctr"/>
            <a:r>
              <a:rPr kumimoji="1" lang="en-US" altLang="ja-JP" sz="1100" dirty="0">
                <a:latin typeface="Arial" panose="020B0604020202020204" pitchFamily="34" charset="0"/>
                <a:ea typeface="Meiryo UI" panose="020B0604030504040204" pitchFamily="50" charset="-128"/>
              </a:rPr>
              <a:t>※</a:t>
            </a:r>
            <a:r>
              <a:rPr kumimoji="1" lang="ja-JP" altLang="en-US" sz="1100" dirty="0">
                <a:latin typeface="Arial" panose="020B0604020202020204" pitchFamily="34" charset="0"/>
                <a:ea typeface="Meiryo UI" panose="020B0604030504040204" pitchFamily="50" charset="-128"/>
              </a:rPr>
              <a:t>希望</a:t>
            </a:r>
            <a:r>
              <a:rPr kumimoji="1" lang="ja-JP" altLang="en-US" sz="1100" dirty="0" smtClean="0">
                <a:latin typeface="Arial" panose="020B0604020202020204" pitchFamily="34" charset="0"/>
                <a:ea typeface="Meiryo UI" panose="020B0604030504040204" pitchFamily="50" charset="-128"/>
              </a:rPr>
              <a:t>の時期に</a:t>
            </a:r>
            <a:r>
              <a:rPr kumimoji="1" lang="ja-JP" altLang="en-US" sz="1100" dirty="0">
                <a:latin typeface="Arial" panose="020B0604020202020204" pitchFamily="34" charset="0"/>
                <a:ea typeface="Meiryo UI" panose="020B0604030504040204" pitchFamily="50" charset="-128"/>
              </a:rPr>
              <a:t>○をして</a:t>
            </a:r>
            <a:r>
              <a:rPr kumimoji="1" lang="ja-JP" altLang="en-US" sz="1100" dirty="0" smtClean="0">
                <a:latin typeface="Arial" panose="020B0604020202020204" pitchFamily="34" charset="0"/>
                <a:ea typeface="Meiryo UI" panose="020B0604030504040204" pitchFamily="50" charset="-128"/>
              </a:rPr>
              <a:t>ください。</a:t>
            </a:r>
            <a:endParaRPr kumimoji="1" lang="en-US" altLang="ja-JP" sz="1100" dirty="0" smtClean="0">
              <a:latin typeface="Arial" panose="020B0604020202020204" pitchFamily="34" charset="0"/>
              <a:ea typeface="Meiryo UI" panose="020B0604030504040204" pitchFamily="50" charset="-128"/>
            </a:endParaRPr>
          </a:p>
          <a:p>
            <a:pPr algn="ctr"/>
            <a:r>
              <a:rPr kumimoji="1" lang="en-US" altLang="ja-JP" sz="1100" dirty="0" smtClean="0">
                <a:latin typeface="Arial" panose="020B0604020202020204" pitchFamily="34" charset="0"/>
                <a:ea typeface="Meiryo UI" panose="020B0604030504040204" pitchFamily="50" charset="-128"/>
              </a:rPr>
              <a:t>※</a:t>
            </a:r>
            <a:r>
              <a:rPr kumimoji="1" lang="ja-JP" altLang="en-US" sz="1100" dirty="0" smtClean="0">
                <a:latin typeface="Arial" panose="020B0604020202020204" pitchFamily="34" charset="0"/>
                <a:ea typeface="Meiryo UI" panose="020B0604030504040204" pitchFamily="50" charset="-128"/>
              </a:rPr>
              <a:t>時期については状況によって前後する場合があります。</a:t>
            </a:r>
            <a:endParaRPr kumimoji="1" lang="ja-JP" altLang="en-US" sz="1100" dirty="0">
              <a:latin typeface="Arial" panose="020B0604020202020204" pitchFamily="34" charset="0"/>
              <a:ea typeface="Meiryo UI" panose="020B0604030504040204" pitchFamily="50" charset="-128"/>
            </a:endParaRPr>
          </a:p>
        </p:txBody>
      </p:sp>
      <p:sp>
        <p:nvSpPr>
          <p:cNvPr id="54" name="Line 3"/>
          <p:cNvSpPr>
            <a:spLocks noChangeShapeType="1"/>
          </p:cNvSpPr>
          <p:nvPr/>
        </p:nvSpPr>
        <p:spPr bwMode="auto">
          <a:xfrm>
            <a:off x="4114800" y="8241501"/>
            <a:ext cx="2730528" cy="1"/>
          </a:xfrm>
          <a:prstGeom prst="line">
            <a:avLst/>
          </a:prstGeom>
          <a:noFill/>
          <a:ln w="12700" cap="rnd" algn="ctr">
            <a:solidFill>
              <a:srgbClr val="800000"/>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 name="Line 3"/>
          <p:cNvSpPr>
            <a:spLocks noChangeShapeType="1"/>
          </p:cNvSpPr>
          <p:nvPr/>
        </p:nvSpPr>
        <p:spPr bwMode="auto">
          <a:xfrm>
            <a:off x="5459716" y="7669721"/>
            <a:ext cx="2" cy="587862"/>
          </a:xfrm>
          <a:prstGeom prst="line">
            <a:avLst/>
          </a:prstGeom>
          <a:noFill/>
          <a:ln w="12700" cap="rnd" algn="ctr">
            <a:solidFill>
              <a:srgbClr val="800000"/>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 name="テキスト ボックス 1"/>
          <p:cNvSpPr txBox="1"/>
          <p:nvPr/>
        </p:nvSpPr>
        <p:spPr>
          <a:xfrm>
            <a:off x="100973" y="4274106"/>
            <a:ext cx="6108700" cy="1200329"/>
          </a:xfrm>
          <a:prstGeom prst="rect">
            <a:avLst/>
          </a:prstGeom>
          <a:noFill/>
        </p:spPr>
        <p:txBody>
          <a:bodyPr wrap="square" rtlCol="0">
            <a:spAutoFit/>
          </a:bodyPr>
          <a:lstStyle/>
          <a:p>
            <a:r>
              <a:rPr kumimoji="1" lang="en-US" altLang="ja-JP" sz="800" dirty="0" smtClean="0"/>
              <a:t>※</a:t>
            </a:r>
            <a:r>
              <a:rPr kumimoji="1" lang="ja-JP" altLang="en-US" sz="800" dirty="0" smtClean="0"/>
              <a:t>次</a:t>
            </a:r>
            <a:r>
              <a:rPr kumimoji="1" lang="ja-JP" altLang="en-US" sz="800" dirty="0"/>
              <a:t>のいずれにも該当しないこと。</a:t>
            </a:r>
          </a:p>
          <a:p>
            <a:r>
              <a:rPr kumimoji="1" lang="ja-JP" altLang="en-US" sz="800" dirty="0"/>
              <a:t>　　</a:t>
            </a:r>
            <a:r>
              <a:rPr kumimoji="1" lang="ja-JP" altLang="en-US" sz="800" dirty="0" smtClean="0"/>
              <a:t>ア</a:t>
            </a:r>
            <a:r>
              <a:rPr kumimoji="1" lang="ja-JP" altLang="en-US" sz="800" dirty="0"/>
              <a:t>　風俗営業等の規制及び業務の適正化等に関する法律第２条（昭和２３年法律第１２２号）に規定する業種</a:t>
            </a:r>
          </a:p>
          <a:p>
            <a:r>
              <a:rPr kumimoji="1" lang="ja-JP" altLang="en-US" sz="800" dirty="0"/>
              <a:t>　　</a:t>
            </a:r>
            <a:r>
              <a:rPr kumimoji="1" lang="ja-JP" altLang="en-US" sz="800" dirty="0" smtClean="0"/>
              <a:t>イ</a:t>
            </a:r>
            <a:r>
              <a:rPr kumimoji="1" lang="ja-JP" altLang="en-US" sz="800" dirty="0"/>
              <a:t>　岡山市暴力団排除基本条例（平成２４年市条例第３号）第２条第１号に規定する暴力団</a:t>
            </a:r>
          </a:p>
          <a:p>
            <a:r>
              <a:rPr kumimoji="1" lang="ja-JP" altLang="en-US" sz="800" dirty="0"/>
              <a:t>　　</a:t>
            </a:r>
            <a:r>
              <a:rPr kumimoji="1" lang="ja-JP" altLang="en-US" sz="800" dirty="0" smtClean="0"/>
              <a:t>ウ</a:t>
            </a:r>
            <a:r>
              <a:rPr kumimoji="1" lang="ja-JP" altLang="en-US" sz="800" dirty="0"/>
              <a:t>　岡山市暴力団排除基本条例第２条第２号に規定する暴力団員</a:t>
            </a:r>
          </a:p>
          <a:p>
            <a:r>
              <a:rPr kumimoji="1" lang="ja-JP" altLang="en-US" sz="800" dirty="0"/>
              <a:t>　　</a:t>
            </a:r>
            <a:r>
              <a:rPr kumimoji="1" lang="ja-JP" altLang="en-US" sz="800" dirty="0" smtClean="0"/>
              <a:t>エ</a:t>
            </a:r>
            <a:r>
              <a:rPr kumimoji="1" lang="ja-JP" altLang="en-US" sz="800" dirty="0"/>
              <a:t>　暴力団又は暴力団員と社会的に非難されるべき関係を有している</a:t>
            </a:r>
            <a:r>
              <a:rPr kumimoji="1" lang="ja-JP" altLang="en-US" sz="800" dirty="0" smtClean="0"/>
              <a:t>もの</a:t>
            </a:r>
            <a:endParaRPr kumimoji="1" lang="en-US" altLang="ja-JP" sz="800" dirty="0" smtClean="0"/>
          </a:p>
          <a:p>
            <a:r>
              <a:rPr kumimoji="1" lang="ja-JP" altLang="en-US" sz="800" dirty="0"/>
              <a:t>　　</a:t>
            </a:r>
            <a:r>
              <a:rPr kumimoji="1" lang="ja-JP" altLang="en-US" sz="800" dirty="0" smtClean="0"/>
              <a:t>オ</a:t>
            </a:r>
            <a:r>
              <a:rPr kumimoji="1" lang="ja-JP" altLang="en-US" sz="800" dirty="0"/>
              <a:t>　発行済株式の総数または出資金額の総額の２分の１以上を同一の大企業が所有している</a:t>
            </a:r>
            <a:r>
              <a:rPr kumimoji="1" lang="ja-JP" altLang="en-US" sz="800" dirty="0" smtClean="0"/>
              <a:t>企業</a:t>
            </a:r>
            <a:endParaRPr kumimoji="1" lang="en-US" altLang="ja-JP" sz="800" dirty="0" smtClean="0"/>
          </a:p>
          <a:p>
            <a:r>
              <a:rPr kumimoji="1" lang="ja-JP" altLang="en-US" sz="800" dirty="0"/>
              <a:t>　</a:t>
            </a:r>
            <a:r>
              <a:rPr kumimoji="1" lang="ja-JP" altLang="en-US" sz="800" dirty="0" smtClean="0"/>
              <a:t>　カ</a:t>
            </a:r>
            <a:r>
              <a:rPr kumimoji="1" lang="ja-JP" altLang="en-US" sz="800" dirty="0"/>
              <a:t>　発行済株式の総数または出資金額の総額の３分の２以上を大企業が所有している企業</a:t>
            </a:r>
          </a:p>
          <a:p>
            <a:r>
              <a:rPr kumimoji="1" lang="ja-JP" altLang="en-US" sz="800" dirty="0" smtClean="0"/>
              <a:t>　　キ</a:t>
            </a:r>
            <a:r>
              <a:rPr kumimoji="1" lang="ja-JP" altLang="en-US" sz="800" dirty="0"/>
              <a:t>　大企業の役員または職員を兼ねている者が、役員総数の２分の１以上を占めている企業</a:t>
            </a:r>
          </a:p>
          <a:p>
            <a:endParaRPr kumimoji="1" lang="ja-JP" altLang="en-US" sz="800" dirty="0"/>
          </a:p>
        </p:txBody>
      </p:sp>
      <p:sp>
        <p:nvSpPr>
          <p:cNvPr id="3" name="楕円 2"/>
          <p:cNvSpPr/>
          <p:nvPr/>
        </p:nvSpPr>
        <p:spPr>
          <a:xfrm>
            <a:off x="16753" y="5369732"/>
            <a:ext cx="2127738" cy="546134"/>
          </a:xfrm>
          <a:prstGeom prst="ellipse">
            <a:avLst/>
          </a:prstGeom>
          <a:solidFill>
            <a:schemeClr val="accent4"/>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参加者の声</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R</a:t>
            </a:r>
            <a:r>
              <a:rPr kumimoji="1" lang="ja-JP" altLang="en-US" sz="1200" dirty="0" smtClean="0">
                <a:solidFill>
                  <a:schemeClr val="tx1"/>
                </a:solidFill>
              </a:rPr>
              <a:t>４年度アンケート結果抜粋）</a:t>
            </a:r>
            <a:endParaRPr kumimoji="1" lang="ja-JP" altLang="en-US" sz="1200" dirty="0">
              <a:solidFill>
                <a:schemeClr val="tx1"/>
              </a:solidFill>
            </a:endParaRPr>
          </a:p>
        </p:txBody>
      </p:sp>
      <p:sp>
        <p:nvSpPr>
          <p:cNvPr id="9" name="テキスト ボックス 8"/>
          <p:cNvSpPr txBox="1"/>
          <p:nvPr/>
        </p:nvSpPr>
        <p:spPr>
          <a:xfrm>
            <a:off x="81914" y="5977097"/>
            <a:ext cx="2616959" cy="461665"/>
          </a:xfrm>
          <a:prstGeom prst="rect">
            <a:avLst/>
          </a:prstGeom>
          <a:noFill/>
        </p:spPr>
        <p:txBody>
          <a:bodyPr wrap="square" rtlCol="0">
            <a:spAutoFit/>
          </a:bodyPr>
          <a:lstStyle/>
          <a:p>
            <a:r>
              <a:rPr kumimoji="1" lang="ja-JP" altLang="en-US" sz="1200" dirty="0" smtClean="0"/>
              <a:t>・今後の経営のプラスになったか</a:t>
            </a:r>
            <a:endParaRPr kumimoji="1" lang="en-US" altLang="ja-JP" sz="1200" dirty="0" smtClean="0"/>
          </a:p>
          <a:p>
            <a:r>
              <a:rPr kumimoji="1" lang="ja-JP" altLang="en-US" sz="1200" dirty="0" smtClean="0"/>
              <a:t>はい２１社　いいえ０社</a:t>
            </a:r>
            <a:endParaRPr kumimoji="1" lang="ja-JP" altLang="en-US" sz="1200" dirty="0"/>
          </a:p>
        </p:txBody>
      </p:sp>
      <p:sp>
        <p:nvSpPr>
          <p:cNvPr id="25" name="テキスト ボックス 24"/>
          <p:cNvSpPr txBox="1"/>
          <p:nvPr/>
        </p:nvSpPr>
        <p:spPr>
          <a:xfrm>
            <a:off x="3651862" y="6045143"/>
            <a:ext cx="2616959" cy="461665"/>
          </a:xfrm>
          <a:prstGeom prst="rect">
            <a:avLst/>
          </a:prstGeom>
          <a:noFill/>
        </p:spPr>
        <p:txBody>
          <a:bodyPr wrap="square" rtlCol="0">
            <a:spAutoFit/>
          </a:bodyPr>
          <a:lstStyle/>
          <a:p>
            <a:r>
              <a:rPr kumimoji="1" lang="ja-JP" altLang="en-US" sz="1200" dirty="0" smtClean="0"/>
              <a:t>・参加してよかったと思いますか</a:t>
            </a:r>
            <a:endParaRPr kumimoji="1" lang="en-US" altLang="ja-JP" sz="1200" dirty="0" smtClean="0"/>
          </a:p>
          <a:p>
            <a:r>
              <a:rPr kumimoji="1" lang="ja-JP" altLang="en-US" sz="1200" dirty="0" smtClean="0"/>
              <a:t>はい２１社　いいえ０社</a:t>
            </a:r>
            <a:endParaRPr kumimoji="1" lang="ja-JP" altLang="en-US" sz="1200" dirty="0"/>
          </a:p>
        </p:txBody>
      </p:sp>
      <p:sp>
        <p:nvSpPr>
          <p:cNvPr id="26" name="テキスト ボックス 25"/>
          <p:cNvSpPr txBox="1"/>
          <p:nvPr/>
        </p:nvSpPr>
        <p:spPr>
          <a:xfrm>
            <a:off x="3651862" y="5535219"/>
            <a:ext cx="2834220" cy="461665"/>
          </a:xfrm>
          <a:prstGeom prst="rect">
            <a:avLst/>
          </a:prstGeom>
          <a:noFill/>
        </p:spPr>
        <p:txBody>
          <a:bodyPr wrap="square" rtlCol="0">
            <a:spAutoFit/>
          </a:bodyPr>
          <a:lstStyle/>
          <a:p>
            <a:r>
              <a:rPr kumimoji="1" lang="ja-JP" altLang="en-US" sz="1200" dirty="0" smtClean="0"/>
              <a:t>・次年度以降も参加を希望しますか</a:t>
            </a:r>
            <a:endParaRPr kumimoji="1" lang="en-US" altLang="ja-JP" sz="1200" dirty="0" smtClean="0"/>
          </a:p>
          <a:p>
            <a:r>
              <a:rPr kumimoji="1" lang="ja-JP" altLang="en-US" sz="1200" dirty="0" smtClean="0"/>
              <a:t>はい１８社　いいえ２社　未回答１社</a:t>
            </a:r>
            <a:endParaRPr kumimoji="1" lang="ja-JP" altLang="en-US" sz="1200" dirty="0"/>
          </a:p>
        </p:txBody>
      </p:sp>
      <p:sp>
        <p:nvSpPr>
          <p:cNvPr id="27" name="テキスト ボックス 26"/>
          <p:cNvSpPr txBox="1"/>
          <p:nvPr/>
        </p:nvSpPr>
        <p:spPr>
          <a:xfrm>
            <a:off x="3641707" y="6560508"/>
            <a:ext cx="2362004" cy="830997"/>
          </a:xfrm>
          <a:prstGeom prst="rect">
            <a:avLst/>
          </a:prstGeom>
          <a:noFill/>
        </p:spPr>
        <p:txBody>
          <a:bodyPr wrap="square" rtlCol="0">
            <a:spAutoFit/>
          </a:bodyPr>
          <a:lstStyle/>
          <a:p>
            <a:r>
              <a:rPr kumimoji="1" lang="ja-JP" altLang="en-US" sz="1200" dirty="0" smtClean="0"/>
              <a:t>・事業全体を通しての満足度は</a:t>
            </a:r>
            <a:endParaRPr kumimoji="1" lang="en-US" altLang="ja-JP" sz="1200" dirty="0" smtClean="0"/>
          </a:p>
          <a:p>
            <a:r>
              <a:rPr kumimoji="1" lang="ja-JP" altLang="en-US" sz="1200" dirty="0" smtClean="0"/>
              <a:t>満足１０社　</a:t>
            </a:r>
            <a:r>
              <a:rPr kumimoji="1" lang="ja-JP" altLang="en-US" sz="1200" dirty="0"/>
              <a:t>やや</a:t>
            </a:r>
            <a:r>
              <a:rPr kumimoji="1" lang="ja-JP" altLang="en-US" sz="1200" dirty="0" smtClean="0"/>
              <a:t>満足</a:t>
            </a:r>
            <a:r>
              <a:rPr kumimoji="1" lang="ja-JP" altLang="en-US" sz="1200" dirty="0"/>
              <a:t>１１</a:t>
            </a:r>
            <a:r>
              <a:rPr kumimoji="1" lang="ja-JP" altLang="en-US" sz="1200" dirty="0" smtClean="0"/>
              <a:t>社　どちらともいえない０社</a:t>
            </a:r>
            <a:r>
              <a:rPr kumimoji="1" lang="ja-JP" altLang="en-US" sz="1200" dirty="0"/>
              <a:t>　</a:t>
            </a:r>
            <a:endParaRPr kumimoji="1" lang="en-US" altLang="ja-JP" sz="1200" dirty="0" smtClean="0"/>
          </a:p>
          <a:p>
            <a:r>
              <a:rPr kumimoji="1" lang="ja-JP" altLang="en-US" sz="1200" dirty="0" smtClean="0"/>
              <a:t>やや不満０社　不満０社</a:t>
            </a:r>
            <a:endParaRPr kumimoji="1" lang="ja-JP" altLang="en-US" sz="1200" dirty="0"/>
          </a:p>
        </p:txBody>
      </p:sp>
      <p:sp>
        <p:nvSpPr>
          <p:cNvPr id="29" name="テキスト ボックス 28"/>
          <p:cNvSpPr txBox="1"/>
          <p:nvPr/>
        </p:nvSpPr>
        <p:spPr>
          <a:xfrm>
            <a:off x="4227942" y="7711968"/>
            <a:ext cx="1150410" cy="461665"/>
          </a:xfrm>
          <a:prstGeom prst="rect">
            <a:avLst/>
          </a:prstGeom>
          <a:noFill/>
        </p:spPr>
        <p:txBody>
          <a:bodyPr wrap="square" rtlCol="0">
            <a:spAutoFit/>
          </a:bodyPr>
          <a:lstStyle/>
          <a:p>
            <a:pPr algn="ctr"/>
            <a:r>
              <a:rPr kumimoji="1" lang="en-US" altLang="ja-JP" sz="1200" dirty="0" smtClean="0"/>
              <a:t>【</a:t>
            </a:r>
            <a:r>
              <a:rPr kumimoji="1" lang="ja-JP" altLang="en-US" sz="1200" dirty="0" smtClean="0"/>
              <a:t>前期</a:t>
            </a:r>
            <a:r>
              <a:rPr kumimoji="1" lang="en-US" altLang="ja-JP" sz="1200" dirty="0" smtClean="0"/>
              <a:t>】</a:t>
            </a:r>
          </a:p>
          <a:p>
            <a:pPr algn="ctr"/>
            <a:r>
              <a:rPr kumimoji="1" lang="ja-JP" altLang="en-US" sz="1200" dirty="0"/>
              <a:t>７</a:t>
            </a:r>
            <a:r>
              <a:rPr kumimoji="1" lang="ja-JP" altLang="en-US" sz="1200" dirty="0" smtClean="0"/>
              <a:t>～１０月</a:t>
            </a:r>
            <a:r>
              <a:rPr kumimoji="1" lang="ja-JP" altLang="en-US" sz="1200" dirty="0"/>
              <a:t>頃</a:t>
            </a:r>
          </a:p>
        </p:txBody>
      </p:sp>
      <p:sp>
        <p:nvSpPr>
          <p:cNvPr id="30" name="テキスト ボックス 29"/>
          <p:cNvSpPr txBox="1"/>
          <p:nvPr/>
        </p:nvSpPr>
        <p:spPr>
          <a:xfrm>
            <a:off x="5475102" y="7711968"/>
            <a:ext cx="1306361" cy="461665"/>
          </a:xfrm>
          <a:prstGeom prst="rect">
            <a:avLst/>
          </a:prstGeom>
          <a:noFill/>
        </p:spPr>
        <p:txBody>
          <a:bodyPr wrap="square" rtlCol="0">
            <a:spAutoFit/>
          </a:bodyPr>
          <a:lstStyle/>
          <a:p>
            <a:pPr algn="ctr"/>
            <a:r>
              <a:rPr kumimoji="1" lang="en-US" altLang="ja-JP" sz="1200" dirty="0" smtClean="0"/>
              <a:t>【</a:t>
            </a:r>
            <a:r>
              <a:rPr kumimoji="1" lang="ja-JP" altLang="en-US" sz="1200" dirty="0" smtClean="0"/>
              <a:t>後期</a:t>
            </a:r>
            <a:r>
              <a:rPr kumimoji="1" lang="en-US" altLang="ja-JP" sz="1200" dirty="0" smtClean="0"/>
              <a:t>】</a:t>
            </a:r>
          </a:p>
          <a:p>
            <a:pPr algn="ctr"/>
            <a:r>
              <a:rPr kumimoji="1" lang="ja-JP" altLang="en-US" sz="1200" dirty="0" smtClean="0"/>
              <a:t>１１～２月頃</a:t>
            </a:r>
            <a:endParaRPr kumimoji="1" lang="ja-JP" altLang="en-US" sz="1200" dirty="0"/>
          </a:p>
        </p:txBody>
      </p:sp>
      <p:sp>
        <p:nvSpPr>
          <p:cNvPr id="31" name="テキスト ボックス 30"/>
          <p:cNvSpPr txBox="1"/>
          <p:nvPr/>
        </p:nvSpPr>
        <p:spPr>
          <a:xfrm>
            <a:off x="81914" y="6471087"/>
            <a:ext cx="3488034" cy="461665"/>
          </a:xfrm>
          <a:prstGeom prst="rect">
            <a:avLst/>
          </a:prstGeom>
          <a:noFill/>
        </p:spPr>
        <p:txBody>
          <a:bodyPr wrap="square" rtlCol="0">
            <a:spAutoFit/>
          </a:bodyPr>
          <a:lstStyle/>
          <a:p>
            <a:r>
              <a:rPr kumimoji="1" lang="ja-JP" altLang="en-US" sz="1200" dirty="0" smtClean="0"/>
              <a:t>・</a:t>
            </a:r>
            <a:r>
              <a:rPr kumimoji="1" lang="ja-JP" altLang="en-US" sz="1200" dirty="0"/>
              <a:t>身近</a:t>
            </a:r>
            <a:r>
              <a:rPr kumimoji="1" lang="ja-JP" altLang="en-US" sz="1200" dirty="0" smtClean="0"/>
              <a:t>な相談相手を見つけることができたか</a:t>
            </a:r>
            <a:endParaRPr kumimoji="1" lang="en-US" altLang="ja-JP" sz="1200" dirty="0" smtClean="0"/>
          </a:p>
          <a:p>
            <a:r>
              <a:rPr kumimoji="1" lang="ja-JP" altLang="en-US" sz="1200" dirty="0" smtClean="0"/>
              <a:t>はい２０社　いいえ１社</a:t>
            </a:r>
            <a:endParaRPr kumimoji="1" lang="en-US" altLang="ja-JP" sz="1200" dirty="0" smtClean="0"/>
          </a:p>
        </p:txBody>
      </p:sp>
      <p:sp>
        <p:nvSpPr>
          <p:cNvPr id="32" name="テキスト ボックス 31"/>
          <p:cNvSpPr txBox="1"/>
          <p:nvPr/>
        </p:nvSpPr>
        <p:spPr>
          <a:xfrm>
            <a:off x="73242" y="6963754"/>
            <a:ext cx="3488034" cy="461665"/>
          </a:xfrm>
          <a:prstGeom prst="rect">
            <a:avLst/>
          </a:prstGeom>
          <a:noFill/>
        </p:spPr>
        <p:txBody>
          <a:bodyPr wrap="square" rtlCol="0">
            <a:spAutoFit/>
          </a:bodyPr>
          <a:lstStyle/>
          <a:p>
            <a:r>
              <a:rPr kumimoji="1" lang="ja-JP" altLang="en-US" sz="1200" dirty="0" smtClean="0"/>
              <a:t>・</a:t>
            </a:r>
            <a:r>
              <a:rPr kumimoji="1" lang="ja-JP" altLang="en-US" sz="1200" dirty="0"/>
              <a:t>新た</a:t>
            </a:r>
            <a:r>
              <a:rPr kumimoji="1" lang="ja-JP" altLang="en-US" sz="1200" dirty="0" smtClean="0"/>
              <a:t>な</a:t>
            </a:r>
            <a:r>
              <a:rPr kumimoji="1" lang="en-US" altLang="ja-JP" sz="1200" dirty="0" smtClean="0"/>
              <a:t>IT</a:t>
            </a:r>
            <a:r>
              <a:rPr kumimoji="1" lang="ja-JP" altLang="en-US" sz="1200" dirty="0" smtClean="0"/>
              <a:t>ツールの導入・検討ができたか</a:t>
            </a:r>
            <a:endParaRPr kumimoji="1" lang="en-US" altLang="ja-JP" sz="1200" dirty="0" smtClean="0"/>
          </a:p>
          <a:p>
            <a:r>
              <a:rPr kumimoji="1" lang="ja-JP" altLang="en-US" sz="1200" dirty="0" smtClean="0"/>
              <a:t>はい</a:t>
            </a:r>
            <a:r>
              <a:rPr kumimoji="1" lang="ja-JP" altLang="en-US" sz="1200" dirty="0"/>
              <a:t>１７</a:t>
            </a:r>
            <a:r>
              <a:rPr kumimoji="1" lang="ja-JP" altLang="en-US" sz="1200" dirty="0" smtClean="0"/>
              <a:t>社　いいえ４社</a:t>
            </a:r>
            <a:endParaRPr kumimoji="1" lang="en-US" altLang="ja-JP" sz="1200" dirty="0" smtClean="0"/>
          </a:p>
        </p:txBody>
      </p:sp>
    </p:spTree>
    <p:extLst>
      <p:ext uri="{BB962C8B-B14F-4D97-AF65-F5344CB8AC3E}">
        <p14:creationId xmlns:p14="http://schemas.microsoft.com/office/powerpoint/2010/main" val="37105408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379</TotalTime>
  <Words>1116</Words>
  <Application>Microsoft Office PowerPoint</Application>
  <PresentationFormat>A4 210 x 297 mm</PresentationFormat>
  <Paragraphs>117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HGP創英角ｺﾞｼｯｸUB</vt: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岡山市役所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かめだ　あきひろ</dc:creator>
  <cp:lastModifiedBy>P0168981</cp:lastModifiedBy>
  <cp:revision>37</cp:revision>
  <cp:lastPrinted>2023-04-19T05:03:37Z</cp:lastPrinted>
  <dcterms:created xsi:type="dcterms:W3CDTF">2023-04-03T08:15:56Z</dcterms:created>
  <dcterms:modified xsi:type="dcterms:W3CDTF">2023-04-20T10:02:50Z</dcterms:modified>
</cp:coreProperties>
</file>