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4" r:id="rId5"/>
  </p:sldIdLst>
  <p:sldSz cx="6858000" cy="9906000" type="A4"/>
  <p:notesSz cx="6807200" cy="9939338"/>
  <p:custDataLst>
    <p:tags r:id="rId8"/>
  </p:custData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 userDrawn="1">
          <p15:clr>
            <a:srgbClr val="A4A3A4"/>
          </p15:clr>
        </p15:guide>
        <p15:guide id="2" pos="288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2016" y="-3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" d="100"/>
          <a:sy n="10" d="100"/>
        </p:scale>
        <p:origin x="-102" y="-26"/>
      </p:cViewPr>
      <p:guideLst>
        <p:guide orient="horz" pos="2163"/>
        <p:guide pos="28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52" tIns="45725" rIns="91452" bIns="45725" numCol="1" anchor="t" anchorCtr="0" compatLnSpc="1">
            <a:prstTxWarp prst="textNoShape">
              <a:avLst/>
            </a:prstTxWarp>
          </a:bodyPr>
          <a:lstStyle>
            <a:lvl1pPr defTabSz="913608"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967" y="0"/>
            <a:ext cx="29003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52" tIns="45725" rIns="91452" bIns="45725" numCol="1" anchor="t" anchorCtr="0" compatLnSpc="1">
            <a:prstTxWarp prst="textNoShape">
              <a:avLst/>
            </a:prstTxWarp>
          </a:bodyPr>
          <a:lstStyle>
            <a:lvl1pPr algn="r" defTabSz="913608"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61500"/>
            <a:ext cx="297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52" tIns="45725" rIns="91452" bIns="45725" numCol="1" anchor="b" anchorCtr="0" compatLnSpc="1">
            <a:prstTxWarp prst="textNoShape">
              <a:avLst/>
            </a:prstTxWarp>
          </a:bodyPr>
          <a:lstStyle>
            <a:lvl1pPr defTabSz="913608"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967" y="9461500"/>
            <a:ext cx="290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52" tIns="45725" rIns="91452" bIns="45725" numCol="1" anchor="b" anchorCtr="0" compatLnSpc="1">
            <a:prstTxWarp prst="textNoShape">
              <a:avLst/>
            </a:prstTxWarp>
          </a:bodyPr>
          <a:lstStyle>
            <a:lvl1pPr algn="r" defTabSz="913608"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fld id="{39B72B83-C32C-4DCD-907D-1FEE63319A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ヘッダー プレースホルダー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292" tIns="44147" rIns="88292" bIns="44147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099" name="日付プレースホルダー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511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292" tIns="44147" rIns="88292" bIns="44147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fld id="{A50C6635-A79A-448A-B875-13D4179A645E}" type="datetime1">
              <a:rPr lang="ja-JP" altLang="en-US"/>
              <a:pPr>
                <a:defRPr/>
              </a:pPr>
              <a:t>2023/5/11</a:t>
            </a:fld>
            <a:endParaRPr lang="ja-JP" altLang="en-US"/>
          </a:p>
        </p:txBody>
      </p:sp>
      <p:sp>
        <p:nvSpPr>
          <p:cNvPr id="3076" name="スライド イメージ プレースホルダー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2114550" y="746125"/>
            <a:ext cx="2579688" cy="3727450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ノート プレースホルダー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42" y="4721229"/>
            <a:ext cx="5445125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292" tIns="44147" rIns="88292" bIns="441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フッター プレースホルダー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292" tIns="44147" rIns="88292" bIns="44147" numCol="1" anchor="b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103" name="スライド番号プレースホルダー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2450"/>
            <a:ext cx="29511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292" tIns="44147" rIns="88292" bIns="44147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fld id="{09690029-48F8-483A-9E54-94186A620B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 noChangeArrowheads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051" name="サブタイトル 2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AB8C50-953F-4311-A576-18C6265C0D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461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6469E-8580-4709-9E36-FC9EE270BC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6220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8463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8463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00AC7-44BF-4C5C-AA20-73FABAF51B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5983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4039E-DA6D-4E6C-9CE8-88BE5E088B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647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80EDB-0271-461F-A14F-61B401DBE7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4018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73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73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CD17A-371B-459E-9124-74057DCB22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1426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F2B66-FE87-4D89-ADB0-E1109E45AA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911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C128A-E584-4C51-A027-01A2D447CD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2625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0BFF4-0A7C-4C15-A7FE-6F478649A1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506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7BA6F-9777-44B6-88DB-E2DE5E0CA4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879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02881-E796-43D1-AE48-B236AAE585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54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8463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kumimoji="1" sz="14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defRPr kumimoji="1" sz="14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kumimoji="1" sz="1400" smtClean="0"/>
            </a:lvl1pPr>
          </a:lstStyle>
          <a:p>
            <a:pPr>
              <a:defRPr/>
            </a:pPr>
            <a:fld id="{33705BA3-B745-4821-8FF6-54C52CAF12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mailto:kougyoushinkou@city.okayama.lg.jp" TargetMode="External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-7647" y="1304285"/>
            <a:ext cx="6840000" cy="5292650"/>
          </a:xfrm>
          <a:prstGeom prst="parallelogram">
            <a:avLst>
              <a:gd name="adj" fmla="val 0"/>
            </a:avLst>
          </a:prstGeom>
          <a:gradFill flip="none" rotWithShape="1">
            <a:gsLst>
              <a:gs pos="0">
                <a:srgbClr val="9ED3D7"/>
              </a:gs>
              <a:gs pos="100000">
                <a:srgbClr val="FFFFFF"/>
              </a:gs>
            </a:gsLst>
            <a:lin ang="2700000" scaled="1"/>
            <a:tileRect/>
          </a:gra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124" name="AutoShape 5"/>
          <p:cNvSpPr>
            <a:spLocks noChangeArrowheads="1"/>
          </p:cNvSpPr>
          <p:nvPr/>
        </p:nvSpPr>
        <p:spPr bwMode="auto">
          <a:xfrm>
            <a:off x="115888" y="1281113"/>
            <a:ext cx="6742112" cy="2016125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8F8F8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graphicFrame>
        <p:nvGraphicFramePr>
          <p:cNvPr id="2071" name="Group 2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763141"/>
              </p:ext>
            </p:extLst>
          </p:nvPr>
        </p:nvGraphicFramePr>
        <p:xfrm>
          <a:off x="182482" y="6596935"/>
          <a:ext cx="6630894" cy="2172489"/>
        </p:xfrm>
        <a:graphic>
          <a:graphicData uri="http://schemas.openxmlformats.org/drawingml/2006/table">
            <a:tbl>
              <a:tblPr/>
              <a:tblGrid>
                <a:gridCol w="709070">
                  <a:extLst>
                    <a:ext uri="{9D8B030D-6E8A-4147-A177-3AD203B41FA5}">
                      <a16:colId xmlns:a16="http://schemas.microsoft.com/office/drawing/2014/main" val="2432408968"/>
                    </a:ext>
                  </a:extLst>
                </a:gridCol>
                <a:gridCol w="1554428">
                  <a:extLst>
                    <a:ext uri="{9D8B030D-6E8A-4147-A177-3AD203B41FA5}">
                      <a16:colId xmlns:a16="http://schemas.microsoft.com/office/drawing/2014/main" val="1125422685"/>
                    </a:ext>
                  </a:extLst>
                </a:gridCol>
                <a:gridCol w="1048078">
                  <a:extLst>
                    <a:ext uri="{9D8B030D-6E8A-4147-A177-3AD203B41FA5}">
                      <a16:colId xmlns:a16="http://schemas.microsoft.com/office/drawing/2014/main" val="2427936775"/>
                    </a:ext>
                  </a:extLst>
                </a:gridCol>
                <a:gridCol w="676560">
                  <a:extLst>
                    <a:ext uri="{9D8B030D-6E8A-4147-A177-3AD203B41FA5}">
                      <a16:colId xmlns:a16="http://schemas.microsoft.com/office/drawing/2014/main" val="1073435868"/>
                    </a:ext>
                  </a:extLst>
                </a:gridCol>
                <a:gridCol w="2642758">
                  <a:extLst>
                    <a:ext uri="{9D8B030D-6E8A-4147-A177-3AD203B41FA5}">
                      <a16:colId xmlns:a16="http://schemas.microsoft.com/office/drawing/2014/main" val="4097976499"/>
                    </a:ext>
                  </a:extLst>
                </a:gridCol>
              </a:tblGrid>
              <a:tr h="18963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フリガナ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興味が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ある事業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　支援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①　　支援②　　支援③　　支援④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該当する番号に〇をしてください</a:t>
                      </a: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複数可</a:t>
                      </a: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617397"/>
                  </a:ext>
                </a:extLst>
              </a:tr>
              <a:tr h="2783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貴社名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法人名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653634"/>
                  </a:ext>
                </a:extLst>
              </a:tr>
              <a:tr h="4175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所在地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〒</a:t>
                      </a:r>
                    </a:p>
                  </a:txBody>
                  <a:tcPr marL="36003" marR="90008" marT="18003" marB="468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参加を希望する説明会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3" marR="90008" marT="18003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/22(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) 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/23(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希望の日に○をしてください</a:t>
                      </a:r>
                    </a:p>
                  </a:txBody>
                  <a:tcPr marL="36003" marR="90008" marT="18003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300615"/>
                  </a:ext>
                </a:extLst>
              </a:tr>
              <a:tr h="2366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ＴＥＬ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1441" marR="91441"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ＦＡＸ</a:t>
                      </a:r>
                    </a:p>
                  </a:txBody>
                  <a:tcPr marL="72001" marR="72001" marT="36007" marB="36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1441" marR="91441"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477057"/>
                  </a:ext>
                </a:extLst>
              </a:tr>
              <a:tr h="14358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フリガナ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部署名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Ｅメールアドレス　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＊必須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617152"/>
                  </a:ext>
                </a:extLst>
              </a:tr>
              <a:tr h="33050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参加者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＠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024072"/>
                  </a:ext>
                </a:extLst>
              </a:tr>
              <a:tr h="13918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フリガナ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部署名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Ｅメールアドレス　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＊必須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926036"/>
                  </a:ext>
                </a:extLst>
              </a:tr>
              <a:tr h="3264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参加者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＠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895231"/>
                  </a:ext>
                </a:extLst>
              </a:tr>
            </a:tbl>
          </a:graphicData>
        </a:graphic>
      </p:graphicFrame>
      <p:sp>
        <p:nvSpPr>
          <p:cNvPr id="5187" name="Text Box 74"/>
          <p:cNvSpPr>
            <a:spLocks noChangeArrowheads="1"/>
          </p:cNvSpPr>
          <p:nvPr/>
        </p:nvSpPr>
        <p:spPr bwMode="auto">
          <a:xfrm>
            <a:off x="43324" y="1254885"/>
            <a:ext cx="6721475" cy="10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岡山市では、市内中小・小規模事業者のデジタル化や労働生産性向上、競争力強化を促進するため、各種支援メニューを展開しております。</a:t>
            </a:r>
            <a:endParaRPr lang="en-US" altLang="ja-JP" sz="11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今回、</a:t>
            </a:r>
            <a:r>
              <a:rPr lang="ja-JP" altLang="en-US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以下</a:t>
            </a:r>
            <a:r>
              <a:rPr lang="ja-JP" altLang="en-US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の支援策について制度説明会（</a:t>
            </a:r>
            <a:r>
              <a:rPr lang="en-US" altLang="ja-JP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WEB</a:t>
            </a:r>
            <a:r>
              <a:rPr lang="ja-JP" altLang="en-US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開催）及び個別相談を行いますので、活用を検討している方や少しでも興味がある方など、奮ってご応募ください！</a:t>
            </a:r>
            <a:r>
              <a:rPr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　　</a:t>
            </a:r>
            <a:r>
              <a:rPr lang="ja-JP" altLang="en-US" sz="1200" dirty="0">
                <a:ea typeface="HGS創英角ｺﾞｼｯｸUB" panose="020B0900000000000000" pitchFamily="50" charset="-128"/>
              </a:rPr>
              <a:t>　　　　　　　　　　　　　　　　　　　　　　　　　　　　　　　　　　　　　　　　　　　　　　　　　　　</a:t>
            </a:r>
            <a:r>
              <a:rPr lang="ja-JP" altLang="en-US" sz="1200" dirty="0" smtClean="0">
                <a:ea typeface="HGS創英角ｺﾞｼｯｸUB" panose="020B0900000000000000" pitchFamily="50" charset="-128"/>
              </a:rPr>
              <a:t>　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ea typeface="HGS創英角ｺﾞｼｯｸUB" panose="020B0900000000000000" pitchFamily="50" charset="-128"/>
              </a:rPr>
              <a:t>　　　　　　　　　　　　　　　　　　　　　　　　　　　　　　　　　　　　　　　　</a:t>
            </a:r>
            <a:endParaRPr lang="ja-JP" altLang="en-US" sz="1200" dirty="0">
              <a:ea typeface="HGS創英角ｺﾞｼｯｸUB" panose="020B0900000000000000" pitchFamily="50" charset="-128"/>
            </a:endParaRPr>
          </a:p>
        </p:txBody>
      </p:sp>
      <p:sp>
        <p:nvSpPr>
          <p:cNvPr id="5188" name="Text Box 4"/>
          <p:cNvSpPr>
            <a:spLocks noChangeArrowheads="1"/>
          </p:cNvSpPr>
          <p:nvPr/>
        </p:nvSpPr>
        <p:spPr bwMode="auto">
          <a:xfrm>
            <a:off x="-603448" y="6321152"/>
            <a:ext cx="68897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200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WEB</a:t>
            </a:r>
            <a:r>
              <a:rPr lang="ja-JP" altLang="en-US" sz="1200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説明会参加申込書（以下記載のうえ、申込先にメール・</a:t>
            </a:r>
            <a:r>
              <a:rPr lang="en-US" altLang="ja-JP" sz="1200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FAX</a:t>
            </a:r>
            <a:r>
              <a:rPr lang="ja-JP" altLang="en-US" sz="1200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等でご提出ください。）</a:t>
            </a:r>
            <a:endParaRPr lang="en-US" altLang="ja-JP" sz="1200" dirty="0" smtClean="0">
              <a:solidFill>
                <a:schemeClr val="accent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5190" name="AutoShape 72"/>
          <p:cNvGrpSpPr>
            <a:grpSpLocks/>
          </p:cNvGrpSpPr>
          <p:nvPr/>
        </p:nvGrpSpPr>
        <p:grpSpPr bwMode="auto">
          <a:xfrm>
            <a:off x="-25101" y="354363"/>
            <a:ext cx="6898198" cy="964250"/>
            <a:chOff x="8" y="300"/>
            <a:chExt cx="4316" cy="673"/>
          </a:xfrm>
        </p:grpSpPr>
        <p:pic>
          <p:nvPicPr>
            <p:cNvPr id="5209" name="AutoShape 7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" y="300"/>
              <a:ext cx="4316" cy="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29" name="Rectangle 81"/>
            <p:cNvSpPr>
              <a:spLocks noChangeArrowheads="1"/>
            </p:cNvSpPr>
            <p:nvPr/>
          </p:nvSpPr>
          <p:spPr bwMode="auto">
            <a:xfrm>
              <a:off x="34" y="316"/>
              <a:ext cx="4263" cy="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endParaRPr lang="ja-JP" altLang="ja-JP" b="1" smtClean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2131" name="WordArt 167"/>
          <p:cNvSpPr>
            <a:spLocks noChangeArrowheads="1" noChangeShapeType="1"/>
          </p:cNvSpPr>
          <p:nvPr/>
        </p:nvSpPr>
        <p:spPr bwMode="auto">
          <a:xfrm>
            <a:off x="678581" y="592783"/>
            <a:ext cx="5471394" cy="508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buSzPct val="100000"/>
              <a:defRPr/>
            </a:pPr>
            <a:endParaRPr lang="ja-JP" altLang="en-US" sz="3600" b="1" kern="10" dirty="0">
              <a:solidFill>
                <a:srgbClr val="0000C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94" name="テキスト ボックス 72"/>
          <p:cNvSpPr>
            <a:spLocks noChangeArrowheads="1"/>
          </p:cNvSpPr>
          <p:nvPr/>
        </p:nvSpPr>
        <p:spPr bwMode="auto">
          <a:xfrm>
            <a:off x="0" y="7574"/>
            <a:ext cx="5410299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ＭＳ Ｐゴシック" panose="020B0600070205080204" pitchFamily="50" charset="-128"/>
                <a:ea typeface="Meiryo UI" panose="020B0604030504040204" pitchFamily="50" charset="-128"/>
              </a:rPr>
              <a:t>「製造業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Meiryo UI" panose="020B0604030504040204" pitchFamily="50" charset="-128"/>
              </a:rPr>
              <a:t>」「</a:t>
            </a:r>
            <a:r>
              <a:rPr lang="ja-JP" altLang="en-US" sz="1400" dirty="0">
                <a:latin typeface="ＭＳ Ｐゴシック" panose="020B0600070205080204" pitchFamily="50" charset="-128"/>
                <a:ea typeface="Meiryo UI" panose="020B0604030504040204" pitchFamily="50" charset="-128"/>
              </a:rPr>
              <a:t>ソフトウェア業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Meiryo UI" panose="020B0604030504040204" pitchFamily="50" charset="-128"/>
              </a:rPr>
              <a:t>」「</a:t>
            </a:r>
            <a:r>
              <a:rPr lang="ja-JP" altLang="en-US" sz="1400" dirty="0">
                <a:latin typeface="ＭＳ Ｐゴシック" panose="020B0600070205080204" pitchFamily="50" charset="-128"/>
                <a:ea typeface="Meiryo UI" panose="020B0604030504040204" pitchFamily="50" charset="-128"/>
              </a:rPr>
              <a:t>建設業」を営む中小事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Meiryo UI" panose="020B0604030504040204" pitchFamily="50" charset="-128"/>
              </a:rPr>
              <a:t>業者の</a:t>
            </a:r>
            <a:r>
              <a:rPr lang="ja-JP" altLang="en-US" sz="1400" dirty="0">
                <a:latin typeface="ＭＳ Ｐゴシック" panose="020B0600070205080204" pitchFamily="50" charset="-128"/>
                <a:ea typeface="Meiryo UI" panose="020B0604030504040204" pitchFamily="50" charset="-128"/>
              </a:rPr>
              <a:t>皆さまへ</a:t>
            </a:r>
          </a:p>
        </p:txBody>
      </p:sp>
      <p:sp>
        <p:nvSpPr>
          <p:cNvPr id="5202" name="AutoShape 88" descr="小樽市"/>
          <p:cNvSpPr>
            <a:spLocks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pic>
        <p:nvPicPr>
          <p:cNvPr id="5203" name="Picture 88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551" y="36102"/>
            <a:ext cx="1022498" cy="328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30" name="Line 106"/>
          <p:cNvSpPr>
            <a:spLocks noChangeShapeType="1"/>
          </p:cNvSpPr>
          <p:nvPr/>
        </p:nvSpPr>
        <p:spPr bwMode="auto">
          <a:xfrm>
            <a:off x="194963" y="6315765"/>
            <a:ext cx="6557677" cy="5387"/>
          </a:xfrm>
          <a:prstGeom prst="line">
            <a:avLst/>
          </a:prstGeom>
          <a:noFill/>
          <a:ln w="19050" algn="ctr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01" name="テキスト ボックス 3"/>
          <p:cNvSpPr>
            <a:spLocks noChangeArrowheads="1"/>
          </p:cNvSpPr>
          <p:nvPr/>
        </p:nvSpPr>
        <p:spPr bwMode="auto">
          <a:xfrm>
            <a:off x="12700" y="9241367"/>
            <a:ext cx="4607610" cy="57708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お問合せ先</a:t>
            </a: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岡山市 産業振興課 ものづくり振興係　亀田・山本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ＴＥＬ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086-803-1329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ＦＡＸ：</a:t>
            </a: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086-803-1738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</a:t>
            </a: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e-mail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hlinkClick r:id="rId4"/>
              </a:rPr>
              <a:t>kougyoushinkou@city.okayama.lg.jp</a:t>
            </a: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endParaRPr lang="en-US" altLang="ja-JP" sz="1050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69207" y="4991098"/>
            <a:ext cx="6582492" cy="677689"/>
            <a:chOff x="-27384" y="4376936"/>
            <a:chExt cx="6297016" cy="677689"/>
          </a:xfrm>
        </p:grpSpPr>
        <p:sp>
          <p:nvSpPr>
            <p:cNvPr id="77" name="Text Box 31"/>
            <p:cNvSpPr>
              <a:spLocks noChangeArrowheads="1"/>
            </p:cNvSpPr>
            <p:nvPr/>
          </p:nvSpPr>
          <p:spPr bwMode="auto">
            <a:xfrm>
              <a:off x="762904" y="4592960"/>
              <a:ext cx="550672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支援①②　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令和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５年５月</a:t>
              </a:r>
              <a:r>
                <a:rPr lang="ja-JP" altLang="en-US" sz="1200" dirty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２２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日（月）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１０：００</a:t>
              </a:r>
              <a:r>
                <a:rPr lang="ja-JP" altLang="en-US" sz="1200" dirty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～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１０：４０</a:t>
              </a:r>
              <a:r>
                <a:rPr lang="en-US" altLang="ja-JP" sz="1200" dirty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/>
              </a:r>
              <a:br>
                <a:rPr lang="en-US" altLang="ja-JP" sz="1200" dirty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</a:b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支援③④　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令和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５年５月</a:t>
              </a:r>
              <a:r>
                <a:rPr lang="ja-JP" altLang="en-US" sz="1200" dirty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２３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日（火）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１０：００</a:t>
              </a:r>
              <a:r>
                <a:rPr lang="ja-JP" altLang="en-US" sz="1200" dirty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～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１０：４０</a:t>
              </a:r>
              <a:endParaRPr lang="ja-JP" altLang="en-US" sz="12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84" name="角丸四角形 2"/>
            <p:cNvSpPr>
              <a:spLocks noChangeArrowheads="1"/>
            </p:cNvSpPr>
            <p:nvPr/>
          </p:nvSpPr>
          <p:spPr bwMode="auto">
            <a:xfrm>
              <a:off x="122057" y="4664968"/>
              <a:ext cx="647700" cy="243304"/>
            </a:xfrm>
            <a:prstGeom prst="roundRect">
              <a:avLst>
                <a:gd name="adj" fmla="val 16667"/>
              </a:avLst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cap="flat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buSzPct val="100000"/>
                <a:defRPr/>
              </a:pPr>
              <a:r>
                <a:rPr lang="ja-JP" altLang="en-US" sz="12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日程</a:t>
              </a:r>
            </a:p>
          </p:txBody>
        </p:sp>
        <p:sp>
          <p:nvSpPr>
            <p:cNvPr id="5205" name="Text Box 76"/>
            <p:cNvSpPr>
              <a:spLocks noChangeArrowheads="1"/>
            </p:cNvSpPr>
            <p:nvPr/>
          </p:nvSpPr>
          <p:spPr bwMode="auto">
            <a:xfrm>
              <a:off x="-27384" y="4376936"/>
              <a:ext cx="5103218" cy="6309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None/>
              </a:pPr>
              <a:r>
                <a:rPr lang="en-US" altLang="ja-JP" sz="14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●WEB</a:t>
              </a:r>
              <a:r>
                <a:rPr lang="ja-JP" altLang="en-US" sz="14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説明会（</a:t>
              </a:r>
              <a:r>
                <a:rPr lang="en-US" altLang="ja-JP" sz="14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Zoom</a:t>
              </a:r>
              <a:r>
                <a:rPr lang="ja-JP" altLang="en-US" sz="14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）</a:t>
              </a:r>
              <a:r>
                <a:rPr lang="ja-JP" altLang="en-US" sz="1400" dirty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に</a:t>
              </a:r>
              <a:r>
                <a:rPr lang="ja-JP" altLang="en-US" sz="14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ついて</a:t>
              </a:r>
              <a:endParaRPr lang="ja-JP" altLang="en-US" sz="20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ja-JP" altLang="en-US" sz="14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94" name="Text Box 31"/>
          <p:cNvSpPr>
            <a:spLocks noChangeArrowheads="1"/>
          </p:cNvSpPr>
          <p:nvPr/>
        </p:nvSpPr>
        <p:spPr bwMode="auto">
          <a:xfrm>
            <a:off x="97496" y="8765244"/>
            <a:ext cx="668214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1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11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各種支援制度の詳細や、申請書等に</a:t>
            </a:r>
            <a:r>
              <a:rPr lang="ja-JP" altLang="en-US" sz="11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ついて</a:t>
            </a:r>
            <a:r>
              <a:rPr lang="ja-JP" altLang="en-US" sz="11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は岡山市ホームページをご確認ください。</a:t>
            </a:r>
            <a:r>
              <a:rPr lang="en-US" altLang="ja-JP" sz="11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/>
            </a:r>
            <a:br>
              <a:rPr lang="en-US" altLang="ja-JP" sz="11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en-US" altLang="ja-JP" sz="11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https://www.city.okayama.jp/jigyosha/0000036886.html </a:t>
            </a:r>
            <a:r>
              <a:rPr lang="ja-JP" altLang="en-US" sz="10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1000" dirty="0" smtClean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128" name="Line 46"/>
          <p:cNvSpPr>
            <a:spLocks noChangeShapeType="1"/>
          </p:cNvSpPr>
          <p:nvPr/>
        </p:nvSpPr>
        <p:spPr bwMode="auto">
          <a:xfrm>
            <a:off x="66755" y="3456093"/>
            <a:ext cx="6698044" cy="2564"/>
          </a:xfrm>
          <a:prstGeom prst="line">
            <a:avLst/>
          </a:prstGeom>
          <a:noFill/>
          <a:ln w="19050" algn="ctr">
            <a:solidFill>
              <a:srgbClr val="3333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0" name="Line 46"/>
          <p:cNvSpPr>
            <a:spLocks noChangeShapeType="1"/>
          </p:cNvSpPr>
          <p:nvPr/>
        </p:nvSpPr>
        <p:spPr bwMode="auto">
          <a:xfrm>
            <a:off x="46920" y="5025047"/>
            <a:ext cx="6698044" cy="2564"/>
          </a:xfrm>
          <a:prstGeom prst="line">
            <a:avLst/>
          </a:prstGeom>
          <a:noFill/>
          <a:ln w="19050" algn="ctr">
            <a:solidFill>
              <a:srgbClr val="3333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1" name="グループ化 10"/>
          <p:cNvGrpSpPr/>
          <p:nvPr/>
        </p:nvGrpSpPr>
        <p:grpSpPr>
          <a:xfrm>
            <a:off x="69011" y="2061894"/>
            <a:ext cx="4061713" cy="1304443"/>
            <a:chOff x="73558" y="4788105"/>
            <a:chExt cx="4061713" cy="1304443"/>
          </a:xfrm>
        </p:grpSpPr>
        <p:sp>
          <p:nvSpPr>
            <p:cNvPr id="61" name="Text Box 31"/>
            <p:cNvSpPr>
              <a:spLocks noChangeArrowheads="1"/>
            </p:cNvSpPr>
            <p:nvPr/>
          </p:nvSpPr>
          <p:spPr bwMode="auto">
            <a:xfrm>
              <a:off x="557565" y="4788105"/>
              <a:ext cx="3577706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105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ライトな課題整理と</a:t>
              </a:r>
              <a:r>
                <a:rPr lang="en-US" altLang="ja-JP" sz="105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IT</a:t>
              </a:r>
              <a:r>
                <a:rPr lang="ja-JP" altLang="en-US" sz="105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事業者の紹介</a:t>
              </a:r>
              <a:r>
                <a:rPr lang="ja-JP" altLang="en-US" sz="105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で</a:t>
              </a:r>
              <a:r>
                <a:rPr lang="en-US" altLang="ja-JP" sz="1050" dirty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/>
              </a:r>
              <a:br>
                <a:rPr lang="en-US" altLang="ja-JP" sz="1050" dirty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</a:br>
              <a:r>
                <a:rPr lang="ja-JP" altLang="en-US" sz="105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会社</a:t>
              </a:r>
              <a:r>
                <a:rPr lang="ja-JP" altLang="en-US" sz="105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様</a:t>
              </a:r>
              <a:r>
                <a:rPr lang="ja-JP" altLang="en-US" sz="1050" dirty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の</a:t>
              </a:r>
              <a:r>
                <a:rPr lang="ja-JP" altLang="en-US" sz="105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デジタル化の状況を</a:t>
              </a:r>
              <a:r>
                <a:rPr lang="ja-JP" altLang="en-US" sz="1050" dirty="0" err="1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見える</a:t>
              </a:r>
              <a:r>
                <a:rPr lang="ja-JP" altLang="en-US" sz="1050" dirty="0" err="1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化します</a:t>
              </a:r>
              <a:r>
                <a:rPr lang="ja-JP" altLang="en-US" sz="105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　　　　　　　　　</a:t>
              </a:r>
              <a:r>
                <a:rPr lang="en-US" altLang="ja-JP" sz="1050" dirty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/>
              </a:r>
              <a:br>
                <a:rPr lang="en-US" altLang="ja-JP" sz="1050" dirty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</a:br>
              <a:r>
                <a:rPr lang="ja-JP" altLang="en-US" sz="9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～</a:t>
              </a:r>
              <a:r>
                <a:rPr lang="en-US" altLang="ja-JP" sz="9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DX</a:t>
              </a:r>
              <a:r>
                <a:rPr lang="ja-JP" altLang="en-US" sz="9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推進マッチング</a:t>
              </a:r>
              <a:r>
                <a:rPr lang="ja-JP" altLang="en-US" sz="9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事業  ～支援社</a:t>
              </a:r>
              <a:r>
                <a:rPr lang="ja-JP" altLang="en-US" sz="9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数３０社程度</a:t>
              </a:r>
              <a:endParaRPr lang="ja-JP" altLang="en-US" sz="105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62" name="角丸四角形 2"/>
            <p:cNvSpPr>
              <a:spLocks noChangeArrowheads="1"/>
            </p:cNvSpPr>
            <p:nvPr/>
          </p:nvSpPr>
          <p:spPr bwMode="auto">
            <a:xfrm>
              <a:off x="73558" y="4871612"/>
              <a:ext cx="529987" cy="414199"/>
            </a:xfrm>
            <a:prstGeom prst="roundRect">
              <a:avLst>
                <a:gd name="adj" fmla="val 16667"/>
              </a:avLst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cap="flat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buSzPct val="100000"/>
                <a:defRPr/>
              </a:pPr>
              <a:r>
                <a:rPr lang="ja-JP" altLang="en-US" sz="11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支援①</a:t>
              </a:r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568912" y="5846327"/>
              <a:ext cx="220470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募集期間：随時募集</a:t>
              </a:r>
              <a:endParaRPr kumimoji="1" lang="en-US" altLang="ja-JP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grpSp>
        <p:nvGrpSpPr>
          <p:cNvPr id="66" name="グループ化 65"/>
          <p:cNvGrpSpPr/>
          <p:nvPr/>
        </p:nvGrpSpPr>
        <p:grpSpPr>
          <a:xfrm>
            <a:off x="96226" y="3586854"/>
            <a:ext cx="3398105" cy="1408055"/>
            <a:chOff x="65820" y="3561031"/>
            <a:chExt cx="3398105" cy="1918207"/>
          </a:xfrm>
        </p:grpSpPr>
        <p:sp>
          <p:nvSpPr>
            <p:cNvPr id="68" name="テキスト ボックス 67"/>
            <p:cNvSpPr txBox="1"/>
            <p:nvPr/>
          </p:nvSpPr>
          <p:spPr>
            <a:xfrm>
              <a:off x="564098" y="4986579"/>
              <a:ext cx="2424373" cy="492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募集期間：６月３０日（金）まで</a:t>
              </a:r>
              <a:r>
                <a:rPr kumimoji="1" lang="ja-JP" altLang="en-US" sz="1050" dirty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</a:t>
              </a:r>
              <a:endParaRPr kumimoji="1" lang="en-US" altLang="ja-JP" sz="105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kumimoji="1" lang="en-US" altLang="ja-JP" sz="700" u="sng" dirty="0" smtClean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※</a:t>
              </a:r>
              <a:r>
                <a:rPr kumimoji="1" lang="ja-JP" altLang="en-US" sz="700" u="sng" dirty="0" smtClean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以降の募集については詳細案内をご確認ください。</a:t>
              </a:r>
              <a:endParaRPr kumimoji="1" lang="en-US" altLang="ja-JP" sz="700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grpSp>
          <p:nvGrpSpPr>
            <p:cNvPr id="69" name="グループ化 68"/>
            <p:cNvGrpSpPr/>
            <p:nvPr/>
          </p:nvGrpSpPr>
          <p:grpSpPr>
            <a:xfrm>
              <a:off x="65820" y="3561031"/>
              <a:ext cx="3398105" cy="943396"/>
              <a:chOff x="70477" y="4298298"/>
              <a:chExt cx="3398105" cy="943396"/>
            </a:xfrm>
          </p:grpSpPr>
          <p:sp>
            <p:nvSpPr>
              <p:cNvPr id="76" name="角丸四角形 2"/>
              <p:cNvSpPr>
                <a:spLocks noChangeArrowheads="1"/>
              </p:cNvSpPr>
              <p:nvPr/>
            </p:nvSpPr>
            <p:spPr bwMode="auto">
              <a:xfrm>
                <a:off x="70477" y="4366111"/>
                <a:ext cx="556171" cy="637269"/>
              </a:xfrm>
              <a:prstGeom prst="roundRect">
                <a:avLst>
                  <a:gd name="adj" fmla="val 16667"/>
                </a:avLst>
              </a:prstGeom>
              <a:solidFill>
                <a:srgbClr val="3333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cap="flat" algn="ctr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buSzPct val="100000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buSzPct val="100000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buSzPct val="100000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buSzPct val="100000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buSzPct val="100000"/>
                  <a:defRPr/>
                </a:pPr>
                <a:r>
                  <a:rPr lang="ja-JP" altLang="en-US" sz="1200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支援③</a:t>
                </a:r>
              </a:p>
            </p:txBody>
          </p:sp>
          <p:sp>
            <p:nvSpPr>
              <p:cNvPr id="78" name="Text Box 31"/>
              <p:cNvSpPr>
                <a:spLocks noChangeArrowheads="1"/>
              </p:cNvSpPr>
              <p:nvPr/>
            </p:nvSpPr>
            <p:spPr bwMode="auto">
              <a:xfrm>
                <a:off x="568755" y="4298298"/>
                <a:ext cx="2899827" cy="9433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100000"/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ja-JP" altLang="en-US" sz="1050" dirty="0" smtClean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ＩｏＴ</a:t>
                </a:r>
                <a:r>
                  <a:rPr lang="ja-JP" altLang="en-US" sz="1050" dirty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・ＡＩ・ロボット等先端技術活用のため</a:t>
                </a:r>
                <a:r>
                  <a:rPr lang="ja-JP" altLang="en-US" sz="1050" dirty="0" smtClean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の</a:t>
                </a:r>
                <a:r>
                  <a:rPr lang="en-US" altLang="ja-JP" sz="1050" dirty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/>
                </a:r>
                <a:br>
                  <a:rPr lang="en-US" altLang="ja-JP" sz="1050" dirty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</a:br>
                <a:r>
                  <a:rPr lang="ja-JP" altLang="en-US" sz="1050" dirty="0" smtClean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事前</a:t>
                </a:r>
                <a:r>
                  <a:rPr lang="ja-JP" altLang="en-US" sz="1050" dirty="0" smtClean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検証を</a:t>
                </a:r>
                <a:r>
                  <a:rPr lang="ja-JP" altLang="en-US" sz="1050" dirty="0" smtClean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補助します</a:t>
                </a:r>
                <a:r>
                  <a:rPr lang="en-US" altLang="ja-JP" sz="1050" dirty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/>
                </a:r>
                <a:br>
                  <a:rPr lang="en-US" altLang="ja-JP" sz="1050" dirty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</a:br>
                <a:r>
                  <a:rPr lang="ja-JP" altLang="en-US" sz="900" dirty="0" smtClean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～</a:t>
                </a:r>
                <a:r>
                  <a:rPr lang="en-US" altLang="ja-JP" sz="900" dirty="0" smtClean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【</a:t>
                </a:r>
                <a:r>
                  <a:rPr lang="ja-JP" altLang="en-US" sz="900" dirty="0" smtClean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検証</a:t>
                </a:r>
                <a:r>
                  <a:rPr lang="en-US" altLang="ja-JP" sz="900" dirty="0" smtClean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】</a:t>
                </a:r>
                <a:r>
                  <a:rPr lang="ja-JP" altLang="en-US" sz="900" dirty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ＩｏＴ・ＡＩ等先端技術導入支援補助金</a:t>
                </a:r>
                <a:r>
                  <a:rPr lang="ja-JP" altLang="en-US" sz="900" dirty="0" smtClean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～</a:t>
                </a:r>
                <a:r>
                  <a:rPr lang="en-US" altLang="ja-JP" sz="900" dirty="0" smtClean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/>
                </a:r>
                <a:br>
                  <a:rPr lang="en-US" altLang="ja-JP" sz="900" dirty="0" smtClean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</a:br>
                <a:r>
                  <a:rPr lang="en-US" altLang="ja-JP" sz="900" dirty="0" smtClean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                         </a:t>
                </a:r>
                <a:r>
                  <a:rPr lang="ja-JP" altLang="en-US" sz="900" u="sng" dirty="0" smtClean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補助率</a:t>
                </a:r>
                <a:r>
                  <a:rPr lang="en-US" altLang="ja-JP" sz="900" u="sng" dirty="0" smtClean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1/2 </a:t>
                </a:r>
                <a:r>
                  <a:rPr lang="ja-JP" altLang="en-US" sz="900" u="sng" dirty="0" smtClean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上限</a:t>
                </a:r>
                <a:r>
                  <a:rPr lang="en-US" altLang="ja-JP" sz="900" u="sng" dirty="0" smtClean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150</a:t>
                </a:r>
                <a:r>
                  <a:rPr lang="ja-JP" altLang="en-US" sz="900" u="sng" dirty="0" smtClean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万円</a:t>
                </a:r>
                <a:endParaRPr lang="ja-JP" altLang="en-US" sz="900" u="sng" dirty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</p:grpSp>
      </p:grpSp>
      <p:sp>
        <p:nvSpPr>
          <p:cNvPr id="91" name="角丸四角形 2"/>
          <p:cNvSpPr>
            <a:spLocks noChangeArrowheads="1"/>
          </p:cNvSpPr>
          <p:nvPr/>
        </p:nvSpPr>
        <p:spPr bwMode="auto">
          <a:xfrm>
            <a:off x="3435551" y="3619172"/>
            <a:ext cx="556171" cy="457900"/>
          </a:xfrm>
          <a:prstGeom prst="roundRect">
            <a:avLst>
              <a:gd name="adj" fmla="val 16667"/>
            </a:avLst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ja-JP" altLang="en-US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支援④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3435551" y="2056018"/>
            <a:ext cx="4011436" cy="1297183"/>
            <a:chOff x="74848" y="2960686"/>
            <a:chExt cx="4011436" cy="1297183"/>
          </a:xfrm>
        </p:grpSpPr>
        <p:sp>
          <p:nvSpPr>
            <p:cNvPr id="47" name="テキスト ボックス 46"/>
            <p:cNvSpPr txBox="1"/>
            <p:nvPr/>
          </p:nvSpPr>
          <p:spPr>
            <a:xfrm>
              <a:off x="612271" y="4011648"/>
              <a:ext cx="220470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募集期間：６月</a:t>
              </a:r>
              <a:r>
                <a:rPr kumimoji="1" lang="en-US" altLang="ja-JP" sz="10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26</a:t>
              </a:r>
              <a:r>
                <a:rPr kumimoji="1" lang="ja-JP" altLang="en-US" sz="10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日（月）まで</a:t>
              </a:r>
              <a:endParaRPr kumimoji="1" lang="en-US" altLang="ja-JP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grpSp>
          <p:nvGrpSpPr>
            <p:cNvPr id="5" name="グループ化 4"/>
            <p:cNvGrpSpPr/>
            <p:nvPr/>
          </p:nvGrpSpPr>
          <p:grpSpPr>
            <a:xfrm>
              <a:off x="74848" y="2960686"/>
              <a:ext cx="4011436" cy="577081"/>
              <a:chOff x="74848" y="2960686"/>
              <a:chExt cx="4011436" cy="577081"/>
            </a:xfrm>
          </p:grpSpPr>
          <p:sp>
            <p:nvSpPr>
              <p:cNvPr id="44" name="Text Box 31"/>
              <p:cNvSpPr>
                <a:spLocks noChangeArrowheads="1"/>
              </p:cNvSpPr>
              <p:nvPr/>
            </p:nvSpPr>
            <p:spPr bwMode="auto">
              <a:xfrm>
                <a:off x="579648" y="2960686"/>
                <a:ext cx="3506636" cy="5770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100000"/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None/>
                </a:pPr>
                <a:r>
                  <a:rPr lang="ja-JP" altLang="en-US" sz="1050" dirty="0" smtClean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最大</a:t>
                </a:r>
                <a:r>
                  <a:rPr lang="ja-JP" altLang="en-US" sz="1050" dirty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８か月程度の</a:t>
                </a:r>
                <a:r>
                  <a:rPr lang="ja-JP" altLang="en-US" sz="1050" dirty="0" smtClean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専門家による支援と、補助</a:t>
                </a:r>
                <a:r>
                  <a:rPr lang="ja-JP" altLang="en-US" sz="1050" dirty="0" smtClean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金</a:t>
                </a:r>
                <a:r>
                  <a:rPr lang="en-US" altLang="ja-JP" sz="1050" dirty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/>
                </a:r>
                <a:br>
                  <a:rPr lang="en-US" altLang="ja-JP" sz="1050" dirty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</a:br>
                <a:r>
                  <a:rPr lang="ja-JP" altLang="en-US" sz="1050" dirty="0" smtClean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に</a:t>
                </a:r>
                <a:r>
                  <a:rPr lang="ja-JP" altLang="en-US" sz="1050" dirty="0" smtClean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よる導入支援でＩＴの利活用を手厚く支援</a:t>
                </a:r>
                <a:r>
                  <a:rPr lang="ja-JP" altLang="en-US" sz="1050" dirty="0" smtClean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します</a:t>
                </a:r>
                <a:r>
                  <a:rPr lang="en-US" altLang="ja-JP" sz="1050" dirty="0" smtClean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/>
                </a:r>
                <a:br>
                  <a:rPr lang="en-US" altLang="ja-JP" sz="1050" dirty="0" smtClean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</a:br>
                <a:r>
                  <a:rPr lang="ja-JP" altLang="en-US" sz="900" dirty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～</a:t>
                </a:r>
                <a:r>
                  <a:rPr lang="en-US" altLang="ja-JP" sz="900" dirty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IT</a:t>
                </a:r>
                <a:r>
                  <a:rPr lang="ja-JP" altLang="en-US" sz="900" dirty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利活用支援事業～　</a:t>
                </a:r>
                <a:r>
                  <a:rPr lang="ja-JP" altLang="en-US" sz="900" dirty="0" smtClean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支援社</a:t>
                </a:r>
                <a:r>
                  <a:rPr lang="ja-JP" altLang="en-US" sz="900" dirty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数４社程度</a:t>
                </a:r>
                <a:r>
                  <a:rPr lang="ja-JP" altLang="en-US" sz="1050" dirty="0">
                    <a:solidFill>
                      <a:srgbClr val="00206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　</a:t>
                </a:r>
              </a:p>
            </p:txBody>
          </p:sp>
          <p:sp>
            <p:nvSpPr>
              <p:cNvPr id="45" name="角丸四角形 2"/>
              <p:cNvSpPr>
                <a:spLocks noChangeArrowheads="1"/>
              </p:cNvSpPr>
              <p:nvPr/>
            </p:nvSpPr>
            <p:spPr bwMode="auto">
              <a:xfrm>
                <a:off x="74848" y="3024500"/>
                <a:ext cx="556171" cy="436292"/>
              </a:xfrm>
              <a:prstGeom prst="roundRect">
                <a:avLst>
                  <a:gd name="adj" fmla="val 16667"/>
                </a:avLst>
              </a:prstGeom>
              <a:solidFill>
                <a:srgbClr val="3333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cap="flat" algn="ctr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buSzPct val="100000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buSzPct val="100000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buSzPct val="100000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buSzPct val="100000"/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buSzPct val="100000"/>
                  <a:defRPr/>
                </a:pPr>
                <a:r>
                  <a:rPr lang="ja-JP" altLang="en-US" sz="1200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支援②</a:t>
                </a:r>
              </a:p>
            </p:txBody>
          </p:sp>
        </p:grpSp>
      </p:grpSp>
      <p:sp>
        <p:nvSpPr>
          <p:cNvPr id="4" name="テキスト ボックス 3"/>
          <p:cNvSpPr txBox="1"/>
          <p:nvPr/>
        </p:nvSpPr>
        <p:spPr>
          <a:xfrm>
            <a:off x="60051" y="798362"/>
            <a:ext cx="71385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chemeClr val="bg1"/>
                </a:solidFill>
              </a:rPr>
              <a:t>各種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募集及び制度</a:t>
            </a:r>
            <a:r>
              <a:rPr kumimoji="1" lang="ja-JP" altLang="en-US" sz="2000" dirty="0">
                <a:solidFill>
                  <a:schemeClr val="bg1"/>
                </a:solidFill>
              </a:rPr>
              <a:t>説明会（</a:t>
            </a:r>
            <a:r>
              <a:rPr kumimoji="1" lang="en-US" altLang="ja-JP" sz="2000" dirty="0">
                <a:solidFill>
                  <a:schemeClr val="bg1"/>
                </a:solidFill>
              </a:rPr>
              <a:t>WEB</a:t>
            </a:r>
            <a:r>
              <a:rPr kumimoji="1" lang="ja-JP" altLang="en-US" sz="2000" dirty="0">
                <a:solidFill>
                  <a:schemeClr val="bg1"/>
                </a:solidFill>
              </a:rPr>
              <a:t>）／個別相談の開催について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3961970" y="4609052"/>
            <a:ext cx="2188005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募集期間：６月３０日（金）まで</a:t>
            </a:r>
            <a:r>
              <a:rPr kumimoji="1" lang="ja-JP" altLang="en-US" sz="105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kumimoji="1" lang="en-US" altLang="ja-JP" sz="1050" dirty="0" smtClean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en-US" altLang="ja-JP" sz="700" u="sng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kumimoji="1" lang="ja-JP" altLang="en-US" sz="700" u="sng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以降の募集については詳細案内をご確認ください。</a:t>
            </a:r>
            <a:endParaRPr kumimoji="1" lang="en-US" altLang="ja-JP" sz="700" u="sng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2" name="Line 46"/>
          <p:cNvSpPr>
            <a:spLocks noChangeShapeType="1"/>
          </p:cNvSpPr>
          <p:nvPr/>
        </p:nvSpPr>
        <p:spPr bwMode="auto">
          <a:xfrm>
            <a:off x="29095" y="2026960"/>
            <a:ext cx="6698044" cy="2564"/>
          </a:xfrm>
          <a:prstGeom prst="line">
            <a:avLst/>
          </a:prstGeom>
          <a:noFill/>
          <a:ln w="19050" algn="ctr">
            <a:solidFill>
              <a:srgbClr val="3333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14" name="直線コネクタ 13"/>
          <p:cNvCxnSpPr/>
          <p:nvPr/>
        </p:nvCxnSpPr>
        <p:spPr>
          <a:xfrm flipH="1">
            <a:off x="33123" y="5147588"/>
            <a:ext cx="202579" cy="0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グループ化 11"/>
          <p:cNvGrpSpPr/>
          <p:nvPr/>
        </p:nvGrpSpPr>
        <p:grpSpPr>
          <a:xfrm>
            <a:off x="116632" y="5613499"/>
            <a:ext cx="6590573" cy="707653"/>
            <a:chOff x="10141" y="5371031"/>
            <a:chExt cx="6590573" cy="707653"/>
          </a:xfrm>
        </p:grpSpPr>
        <p:sp>
          <p:nvSpPr>
            <p:cNvPr id="83" name="Text Box 76"/>
            <p:cNvSpPr>
              <a:spLocks noChangeArrowheads="1"/>
            </p:cNvSpPr>
            <p:nvPr/>
          </p:nvSpPr>
          <p:spPr bwMode="auto">
            <a:xfrm>
              <a:off x="10141" y="5371031"/>
              <a:ext cx="5103218" cy="6309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None/>
              </a:pPr>
              <a:r>
                <a:rPr lang="en-US" altLang="ja-JP" sz="14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●</a:t>
              </a:r>
              <a:r>
                <a:rPr lang="ja-JP" altLang="en-US" sz="14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個別相談（市役所内又は</a:t>
              </a:r>
              <a:r>
                <a:rPr lang="en-US" altLang="ja-JP" sz="14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WEB</a:t>
              </a:r>
              <a:r>
                <a:rPr lang="ja-JP" altLang="en-US" sz="14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）</a:t>
              </a:r>
              <a:r>
                <a:rPr lang="ja-JP" altLang="en-US" sz="1400" dirty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に</a:t>
              </a:r>
              <a:r>
                <a:rPr lang="ja-JP" altLang="en-US" sz="14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ついて</a:t>
              </a:r>
              <a:endParaRPr lang="ja-JP" altLang="en-US" sz="20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ja-JP" altLang="en-US" sz="14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86" name="角丸四角形 2"/>
            <p:cNvSpPr>
              <a:spLocks noChangeArrowheads="1"/>
            </p:cNvSpPr>
            <p:nvPr/>
          </p:nvSpPr>
          <p:spPr bwMode="auto">
            <a:xfrm>
              <a:off x="139412" y="5686661"/>
              <a:ext cx="647700" cy="243304"/>
            </a:xfrm>
            <a:prstGeom prst="roundRect">
              <a:avLst>
                <a:gd name="adj" fmla="val 16667"/>
              </a:avLst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cap="flat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buSzPct val="100000"/>
                <a:defRPr/>
              </a:pPr>
              <a:r>
                <a:rPr lang="ja-JP" altLang="en-US" sz="12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日程</a:t>
              </a:r>
            </a:p>
          </p:txBody>
        </p:sp>
        <p:sp>
          <p:nvSpPr>
            <p:cNvPr id="93" name="Text Box 31"/>
            <p:cNvSpPr>
              <a:spLocks noChangeArrowheads="1"/>
            </p:cNvSpPr>
            <p:nvPr/>
          </p:nvSpPr>
          <p:spPr bwMode="auto">
            <a:xfrm>
              <a:off x="773119" y="5617019"/>
              <a:ext cx="582759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支援①～④共通　</a:t>
              </a:r>
              <a:r>
                <a:rPr lang="ja-JP" altLang="en-US" sz="1200" dirty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</a:t>
              </a:r>
              <a:r>
                <a:rPr lang="en-US" altLang="ja-JP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TEL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等にて</a:t>
              </a:r>
              <a:r>
                <a:rPr lang="ja-JP" altLang="en-US" sz="1200" u="wavyHeavy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要事前予約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（各日</a:t>
              </a:r>
              <a:r>
                <a:rPr lang="ja-JP" altLang="en-US" sz="1200" dirty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９：００～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１７：００の間</a:t>
              </a:r>
              <a:r>
                <a:rPr lang="ja-JP" altLang="en-US" sz="1200" dirty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で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１時間程度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）</a:t>
              </a:r>
              <a:r>
                <a:rPr lang="en-US" altLang="ja-JP" sz="1200" dirty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/>
              </a:r>
              <a:br>
                <a:rPr lang="en-US" altLang="ja-JP" sz="1200" dirty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</a:br>
              <a:r>
                <a:rPr lang="en-US" altLang="ja-JP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《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５月</a:t>
              </a:r>
              <a:r>
                <a:rPr lang="en-US" altLang="ja-JP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》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２５日</a:t>
              </a:r>
              <a:r>
                <a:rPr lang="en-US" altLang="ja-JP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(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木</a:t>
              </a:r>
              <a:r>
                <a:rPr lang="en-US" altLang="ja-JP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)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／２６日</a:t>
              </a:r>
              <a:r>
                <a:rPr lang="en-US" altLang="ja-JP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(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金</a:t>
              </a:r>
              <a:r>
                <a:rPr lang="en-US" altLang="ja-JP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)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／３０日</a:t>
              </a:r>
              <a:r>
                <a:rPr lang="en-US" altLang="ja-JP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(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火</a:t>
              </a:r>
              <a:r>
                <a:rPr lang="en-US" altLang="ja-JP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)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　</a:t>
              </a:r>
              <a:r>
                <a:rPr lang="en-US" altLang="ja-JP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《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６月</a:t>
              </a:r>
              <a:r>
                <a:rPr lang="en-US" altLang="ja-JP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》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</a:t>
              </a:r>
              <a:r>
                <a:rPr lang="ja-JP" altLang="en-US" sz="1200" dirty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５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日</a:t>
              </a:r>
              <a:r>
                <a:rPr lang="en-US" altLang="ja-JP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(</a:t>
              </a:r>
              <a:r>
                <a:rPr lang="ja-JP" altLang="en-US" sz="1200" dirty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  <a:r>
                <a:rPr lang="en-US" altLang="ja-JP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)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／９日</a:t>
              </a:r>
              <a:r>
                <a:rPr lang="en-US" altLang="ja-JP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(</a:t>
              </a:r>
              <a:r>
                <a:rPr lang="ja-JP" altLang="en-US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金</a:t>
              </a:r>
              <a:r>
                <a:rPr lang="en-US" altLang="ja-JP" sz="1200" dirty="0" smtClean="0">
                  <a:solidFill>
                    <a:srgbClr val="00206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)</a:t>
              </a:r>
              <a:endParaRPr lang="en-US" altLang="ja-JP" sz="12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cxnSp>
        <p:nvCxnSpPr>
          <p:cNvPr id="16" name="直線コネクタ 15"/>
          <p:cNvCxnSpPr/>
          <p:nvPr/>
        </p:nvCxnSpPr>
        <p:spPr>
          <a:xfrm flipH="1">
            <a:off x="23021" y="5133975"/>
            <a:ext cx="792" cy="1322079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>
            <a:off x="16669" y="6441355"/>
            <a:ext cx="214153" cy="0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 Box 31"/>
          <p:cNvSpPr>
            <a:spLocks noChangeArrowheads="1"/>
          </p:cNvSpPr>
          <p:nvPr/>
        </p:nvSpPr>
        <p:spPr bwMode="auto">
          <a:xfrm>
            <a:off x="3965551" y="3570375"/>
            <a:ext cx="3658557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05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ＩｏＴ</a:t>
            </a:r>
            <a:r>
              <a:rPr lang="ja-JP" altLang="en-US" sz="105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・ＡＩ・ロボット等先端技術活用のため</a:t>
            </a:r>
            <a:r>
              <a:rPr lang="ja-JP" altLang="en-US" sz="105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  <a:r>
              <a:rPr lang="ja-JP" altLang="en-US" sz="105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機械</a:t>
            </a:r>
            <a:r>
              <a:rPr lang="en-US" altLang="ja-JP" sz="105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/>
            </a:r>
            <a:br>
              <a:rPr lang="en-US" altLang="ja-JP" sz="105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105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設備</a:t>
            </a:r>
            <a:r>
              <a:rPr lang="ja-JP" altLang="en-US" sz="105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や装置</a:t>
            </a:r>
            <a:r>
              <a:rPr lang="ja-JP" altLang="en-US" sz="105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、システム</a:t>
            </a:r>
            <a:r>
              <a:rPr lang="ja-JP" altLang="en-US" sz="105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費用等を補助</a:t>
            </a:r>
            <a:r>
              <a:rPr lang="ja-JP" altLang="en-US" sz="105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します</a:t>
            </a:r>
            <a:r>
              <a:rPr lang="ja-JP" altLang="en-US" sz="105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r>
              <a:rPr lang="en-US" altLang="ja-JP" sz="105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/>
            </a:r>
            <a:br>
              <a:rPr lang="en-US" altLang="ja-JP" sz="105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導入 補充枠</a:t>
            </a:r>
            <a:r>
              <a:rPr lang="en-US" altLang="ja-JP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ＩｏＴ</a:t>
            </a:r>
            <a:r>
              <a:rPr lang="ja-JP" altLang="en-US" sz="9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・ＡＩ等先端技術導入</a:t>
            </a:r>
            <a:r>
              <a:rPr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支援補助金</a:t>
            </a:r>
            <a:r>
              <a:rPr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9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/>
            </a:r>
            <a:br>
              <a:rPr lang="en-US" altLang="ja-JP" sz="9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en-US" altLang="ja-JP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                               </a:t>
            </a:r>
            <a:r>
              <a:rPr lang="ja-JP" altLang="en-US" sz="900" u="sng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補助率</a:t>
            </a:r>
            <a:r>
              <a:rPr lang="en-US" altLang="ja-JP" sz="900" u="sng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1/3 </a:t>
            </a:r>
            <a:r>
              <a:rPr lang="ja-JP" altLang="en-US" sz="900" u="sng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上限</a:t>
            </a:r>
            <a:r>
              <a:rPr lang="en-US" altLang="ja-JP" sz="900" u="sng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1,000</a:t>
            </a:r>
            <a:r>
              <a:rPr lang="ja-JP" altLang="en-US" sz="900" u="sng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万円</a:t>
            </a:r>
            <a:endParaRPr lang="en-US" altLang="ja-JP" sz="900" u="sng" dirty="0" smtClean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8" name="Text Box 76"/>
          <p:cNvSpPr>
            <a:spLocks noChangeArrowheads="1"/>
          </p:cNvSpPr>
          <p:nvPr/>
        </p:nvSpPr>
        <p:spPr bwMode="auto">
          <a:xfrm>
            <a:off x="4380673" y="9566370"/>
            <a:ext cx="259975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○説明会申込</a:t>
            </a:r>
            <a:r>
              <a:rPr lang="ja-JP" altLang="en-US" sz="9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締切</a:t>
            </a:r>
            <a:r>
              <a:rPr lang="ja-JP" altLang="en-US" sz="900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：開催</a:t>
            </a:r>
            <a:r>
              <a:rPr lang="ja-JP" altLang="en-US" sz="9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日の２営業日前まで</a:t>
            </a:r>
            <a:endParaRPr lang="en-US" altLang="ja-JP" sz="900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548110" y="2628576"/>
            <a:ext cx="24058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おすすめ</a:t>
            </a:r>
            <a:r>
              <a:rPr kumimoji="1" lang="en-US" altLang="ja-JP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</a:p>
          <a:p>
            <a:r>
              <a:rPr kumimoji="1"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・これからデジタル化を進める企業</a:t>
            </a:r>
            <a:endParaRPr kumimoji="1" lang="en-US" altLang="ja-JP" sz="900" dirty="0" smtClean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・簡易にデジタル化の状態を確認したい企業</a:t>
            </a:r>
            <a:endParaRPr kumimoji="1" lang="en-US" altLang="ja-JP" sz="900" dirty="0" smtClean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3935583" y="4171416"/>
            <a:ext cx="190341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おすすめ</a:t>
            </a:r>
            <a:r>
              <a:rPr kumimoji="1" lang="en-US" altLang="ja-JP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</a:p>
          <a:p>
            <a:r>
              <a:rPr kumimoji="1"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・独自に検証を実施できる企業</a:t>
            </a:r>
            <a:endParaRPr kumimoji="1" lang="en-US" altLang="ja-JP" sz="900" dirty="0" smtClean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・大きな投資を計画している企業</a:t>
            </a:r>
            <a:endParaRPr kumimoji="1" lang="en-US" altLang="ja-JP" sz="900" dirty="0" smtClean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563955" y="4172218"/>
            <a:ext cx="22617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おすすめ</a:t>
            </a:r>
            <a:r>
              <a:rPr kumimoji="1" lang="en-US" altLang="ja-JP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</a:p>
          <a:p>
            <a:r>
              <a:rPr kumimoji="1"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・今年度はひとまず検証を想定している企業</a:t>
            </a:r>
            <a:endParaRPr kumimoji="1" lang="en-US" altLang="ja-JP" sz="900" dirty="0" smtClean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・検証</a:t>
            </a:r>
            <a:r>
              <a:rPr kumimoji="1" lang="ja-JP" altLang="en-US" sz="9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から</a:t>
            </a:r>
            <a:r>
              <a:rPr kumimoji="1"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補助を受けたい企業</a:t>
            </a:r>
            <a:endParaRPr kumimoji="1" lang="en-US" altLang="ja-JP" sz="900" dirty="0" smtClean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3922542" y="2648962"/>
            <a:ext cx="248057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おすすめ</a:t>
            </a:r>
            <a:r>
              <a:rPr kumimoji="1" lang="en-US" altLang="ja-JP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</a:p>
          <a:p>
            <a:r>
              <a:rPr kumimoji="1"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</a:t>
            </a:r>
            <a:r>
              <a:rPr kumimoji="1" lang="ja-JP" altLang="en-US" sz="9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自社</a:t>
            </a:r>
            <a:r>
              <a:rPr kumimoji="1"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に合ったＩＴ</a:t>
            </a:r>
            <a:r>
              <a:rPr kumimoji="1" lang="ja-JP" altLang="en-US" sz="9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ツールを導入したい企業</a:t>
            </a:r>
            <a:endParaRPr kumimoji="1" lang="en-US" altLang="ja-JP" sz="9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・自社の</a:t>
            </a:r>
            <a:r>
              <a:rPr kumimoji="1" lang="en-US" altLang="ja-JP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IT</a:t>
            </a:r>
            <a:r>
              <a:rPr kumimoji="1"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調達、活用の力を向上させたい企業</a:t>
            </a:r>
            <a:endParaRPr kumimoji="1" lang="en-US" altLang="ja-JP" sz="900" dirty="0" smtClean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5599" y="434989"/>
            <a:ext cx="131717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令和５年度</a:t>
            </a:r>
            <a:endParaRPr kumimoji="1" lang="ja-JP" altLang="en-US" b="1" dirty="0"/>
          </a:p>
        </p:txBody>
      </p:sp>
      <p:sp>
        <p:nvSpPr>
          <p:cNvPr id="59" name="正方形/長方形 58"/>
          <p:cNvSpPr/>
          <p:nvPr/>
        </p:nvSpPr>
        <p:spPr>
          <a:xfrm>
            <a:off x="5186130" y="5017366"/>
            <a:ext cx="163568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600" dirty="0"/>
              <a:t>QR</a:t>
            </a:r>
            <a:r>
              <a:rPr lang="ja-JP" altLang="en-US" sz="600" dirty="0"/>
              <a:t>コードは</a:t>
            </a:r>
            <a:r>
              <a:rPr lang="ja-JP" altLang="en-US" sz="600" dirty="0" smtClean="0"/>
              <a:t>デンソーウェーブ</a:t>
            </a:r>
            <a:r>
              <a:rPr lang="ja-JP" altLang="en-US" sz="600" dirty="0" smtClean="0"/>
              <a:t>の</a:t>
            </a:r>
            <a:r>
              <a:rPr lang="ja-JP" altLang="en-US" sz="600" dirty="0"/>
              <a:t>登録商標です</a:t>
            </a:r>
          </a:p>
        </p:txBody>
      </p:sp>
      <p:pic>
        <p:nvPicPr>
          <p:cNvPr id="58" name="図 5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0075" y="2989487"/>
            <a:ext cx="381144" cy="381144"/>
          </a:xfrm>
          <a:prstGeom prst="rect">
            <a:avLst/>
          </a:prstGeom>
        </p:spPr>
      </p:pic>
      <p:pic>
        <p:nvPicPr>
          <p:cNvPr id="63" name="図 6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173" y="2992527"/>
            <a:ext cx="384180" cy="384180"/>
          </a:xfrm>
          <a:prstGeom prst="rect">
            <a:avLst/>
          </a:prstGeom>
        </p:spPr>
      </p:pic>
      <p:sp>
        <p:nvSpPr>
          <p:cNvPr id="72" name="正方形/長方形 71"/>
          <p:cNvSpPr/>
          <p:nvPr/>
        </p:nvSpPr>
        <p:spPr>
          <a:xfrm>
            <a:off x="6225965" y="2835206"/>
            <a:ext cx="65565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00" dirty="0" smtClean="0"/>
              <a:t>応募はコチラ</a:t>
            </a:r>
            <a:endParaRPr lang="ja-JP" altLang="en-US" sz="600" dirty="0"/>
          </a:p>
        </p:txBody>
      </p:sp>
      <p:pic>
        <p:nvPicPr>
          <p:cNvPr id="67" name="図 6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8374" y="4547373"/>
            <a:ext cx="384946" cy="384946"/>
          </a:xfrm>
          <a:prstGeom prst="rect">
            <a:avLst/>
          </a:prstGeom>
        </p:spPr>
      </p:pic>
      <p:pic>
        <p:nvPicPr>
          <p:cNvPr id="70" name="図 6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760" y="4547519"/>
            <a:ext cx="380460" cy="380460"/>
          </a:xfrm>
          <a:prstGeom prst="rect">
            <a:avLst/>
          </a:prstGeom>
        </p:spPr>
      </p:pic>
      <p:sp>
        <p:nvSpPr>
          <p:cNvPr id="97" name="正方形/長方形 96"/>
          <p:cNvSpPr/>
          <p:nvPr/>
        </p:nvSpPr>
        <p:spPr>
          <a:xfrm>
            <a:off x="2707422" y="2823181"/>
            <a:ext cx="65565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00" dirty="0" smtClean="0"/>
              <a:t>応募はコチラ</a:t>
            </a:r>
            <a:endParaRPr lang="ja-JP" altLang="en-US" sz="600" dirty="0"/>
          </a:p>
        </p:txBody>
      </p:sp>
      <p:sp>
        <p:nvSpPr>
          <p:cNvPr id="98" name="正方形/長方形 97"/>
          <p:cNvSpPr/>
          <p:nvPr/>
        </p:nvSpPr>
        <p:spPr>
          <a:xfrm>
            <a:off x="2707422" y="4392082"/>
            <a:ext cx="65565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00" dirty="0" smtClean="0"/>
              <a:t>応募はコチラ</a:t>
            </a:r>
            <a:endParaRPr lang="ja-JP" altLang="en-US" sz="600" dirty="0"/>
          </a:p>
        </p:txBody>
      </p:sp>
      <p:sp>
        <p:nvSpPr>
          <p:cNvPr id="99" name="正方形/長方形 98"/>
          <p:cNvSpPr/>
          <p:nvPr/>
        </p:nvSpPr>
        <p:spPr>
          <a:xfrm>
            <a:off x="6212283" y="4386854"/>
            <a:ext cx="65565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00" dirty="0" smtClean="0"/>
              <a:t>応募はコチラ</a:t>
            </a:r>
            <a:endParaRPr lang="ja-JP" altLang="en-US" sz="600" dirty="0"/>
          </a:p>
        </p:txBody>
      </p:sp>
      <p:sp>
        <p:nvSpPr>
          <p:cNvPr id="71" name="Line 46"/>
          <p:cNvSpPr>
            <a:spLocks noChangeShapeType="1"/>
          </p:cNvSpPr>
          <p:nvPr/>
        </p:nvSpPr>
        <p:spPr bwMode="auto">
          <a:xfrm>
            <a:off x="3280104" y="2026960"/>
            <a:ext cx="1" cy="2989462"/>
          </a:xfrm>
          <a:prstGeom prst="line">
            <a:avLst/>
          </a:prstGeom>
          <a:noFill/>
          <a:ln w="19050" algn="ctr">
            <a:solidFill>
              <a:srgbClr val="3333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" name="右矢印 6"/>
          <p:cNvSpPr/>
          <p:nvPr/>
        </p:nvSpPr>
        <p:spPr>
          <a:xfrm>
            <a:off x="3931362" y="9028091"/>
            <a:ext cx="1288488" cy="68581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356" y="8834703"/>
            <a:ext cx="666387" cy="666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38499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8813"/>
  <p:tag name="AS_OS" val="Microsoft Windows NT 6.2.9200.0"/>
  <p:tag name="AS_RELEASE_DATE" val="2017.03.22"/>
  <p:tag name="AS_TITLE" val="Aspose.Slides for .NET 3.5"/>
  <p:tag name="AS_VERSION" val="17.3"/>
</p:tagLst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61A853E227D0B41AA2C3FC65A392068" ma:contentTypeVersion="11" ma:contentTypeDescription="新しいドキュメントを作成します。" ma:contentTypeScope="" ma:versionID="385999339b721c67d1ab5abf535900bf">
  <xsd:schema xmlns:xsd="http://www.w3.org/2001/XMLSchema" xmlns:xs="http://www.w3.org/2001/XMLSchema" xmlns:p="http://schemas.microsoft.com/office/2006/metadata/properties" xmlns:ns3="e5da46a3-726d-4973-be4d-43a5ca4d9e69" xmlns:ns4="828875c5-810b-43cf-adb0-ff799f320089" targetNamespace="http://schemas.microsoft.com/office/2006/metadata/properties" ma:root="true" ma:fieldsID="a072f330b24049cc239e0dc19a43900b" ns3:_="" ns4:_="">
    <xsd:import namespace="e5da46a3-726d-4973-be4d-43a5ca4d9e69"/>
    <xsd:import namespace="828875c5-810b-43cf-adb0-ff799f32008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3:SharedWithDetails" minOccurs="0"/>
                <xsd:element ref="ns3:SharingHintHash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da46a3-726d-4973-be4d-43a5ca4d9e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8875c5-810b-43cf-adb0-ff799f3200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0EDE23-50E3-455A-A8B4-62A5743FC7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da46a3-726d-4973-be4d-43a5ca4d9e69"/>
    <ds:schemaRef ds:uri="828875c5-810b-43cf-adb0-ff799f3200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36856B-A7F4-4C2D-A95A-BDE22B054E5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e5da46a3-726d-4973-be4d-43a5ca4d9e69"/>
    <ds:schemaRef ds:uri="http://purl.org/dc/elements/1.1/"/>
    <ds:schemaRef ds:uri="http://schemas.microsoft.com/office/2006/metadata/properties"/>
    <ds:schemaRef ds:uri="828875c5-810b-43cf-adb0-ff799f320089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28EB596-9BEC-4DBC-B864-AFB5F6F154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1491</TotalTime>
  <Words>848</Words>
  <Application>Microsoft Office PowerPoint</Application>
  <PresentationFormat>A4 210 x 297 mm</PresentationFormat>
  <Paragraphs>78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HGS創英角ｺﾞｼｯｸUB</vt:lpstr>
      <vt:lpstr>HG丸ｺﾞｼｯｸM-PRO</vt:lpstr>
      <vt:lpstr>Meiryo UI</vt:lpstr>
      <vt:lpstr>ＭＳ Ｐゴシック</vt:lpstr>
      <vt:lpstr>Arial</vt:lpstr>
      <vt:lpstr>Calibri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P0164437</dc:creator>
  <cp:lastModifiedBy>P0168981</cp:lastModifiedBy>
  <cp:revision>146</cp:revision>
  <cp:lastPrinted>2023-05-11T04:59:33Z</cp:lastPrinted>
  <dcterms:modified xsi:type="dcterms:W3CDTF">2023-05-11T05:00:46Z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0x010100661A853E227D0B41AA2C3FC65A392068</vt:lpwstr>
  </property>
</Properties>
</file>