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71" r:id="rId5"/>
  </p:sldIdLst>
  <p:sldSz cx="6858000" cy="9906000" type="A4"/>
  <p:notesSz cx="6807200" cy="9939338"/>
  <p:custDataLst>
    <p:tags r:id="rId8"/>
  </p:custDataLst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205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0" d="100"/>
          <a:sy n="10" d="100"/>
        </p:scale>
        <p:origin x="-102" y="-26"/>
      </p:cViewPr>
      <p:guideLst>
        <p:guide orient="horz" pos="2163"/>
        <p:guide pos="288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815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90" tIns="45745" rIns="91490" bIns="45745" numCol="1" anchor="t" anchorCtr="0" compatLnSpc="1">
            <a:prstTxWarp prst="textNoShape">
              <a:avLst/>
            </a:prstTxWarp>
          </a:bodyPr>
          <a:lstStyle>
            <a:lvl1pPr defTabSz="914000" eaLnBrk="1" hangingPunct="1">
              <a:buSzPct val="100000"/>
              <a:defRPr kumimoji="1" sz="1200" smtClean="0"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0963" y="0"/>
            <a:ext cx="2900362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90" tIns="45745" rIns="91490" bIns="45745" numCol="1" anchor="t" anchorCtr="0" compatLnSpc="1">
            <a:prstTxWarp prst="textNoShape">
              <a:avLst/>
            </a:prstTxWarp>
          </a:bodyPr>
          <a:lstStyle>
            <a:lvl1pPr algn="r" defTabSz="914000" eaLnBrk="1" hangingPunct="1">
              <a:buSzPct val="100000"/>
              <a:defRPr kumimoji="1" sz="1200" smtClean="0"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5124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61500"/>
            <a:ext cx="297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90" tIns="45745" rIns="91490" bIns="45745" numCol="1" anchor="b" anchorCtr="0" compatLnSpc="1">
            <a:prstTxWarp prst="textNoShape">
              <a:avLst/>
            </a:prstTxWarp>
          </a:bodyPr>
          <a:lstStyle>
            <a:lvl1pPr defTabSz="914000" eaLnBrk="1" hangingPunct="1">
              <a:buSzPct val="100000"/>
              <a:defRPr kumimoji="1" sz="1200" smtClean="0"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5125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0963" y="9461500"/>
            <a:ext cx="29003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90" tIns="45745" rIns="91490" bIns="45745" numCol="1" anchor="b" anchorCtr="0" compatLnSpc="1">
            <a:prstTxWarp prst="textNoShape">
              <a:avLst/>
            </a:prstTxWarp>
          </a:bodyPr>
          <a:lstStyle>
            <a:lvl1pPr algn="r" defTabSz="914000" eaLnBrk="1" hangingPunct="1">
              <a:buSzPct val="100000"/>
              <a:defRPr kumimoji="1" sz="1200" smtClean="0"/>
            </a:lvl1pPr>
          </a:lstStyle>
          <a:p>
            <a:pPr>
              <a:defRPr/>
            </a:pPr>
            <a:fld id="{39B72B83-C32C-4DCD-907D-1FEE63319AB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ヘッダー プレースホルダー 1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329" tIns="44165" rIns="88329" bIns="44165" numCol="1" anchor="t" anchorCtr="0" compatLnSpc="1">
            <a:prstTxWarp prst="textNoShape">
              <a:avLst/>
            </a:prstTxWarp>
          </a:bodyPr>
          <a:lstStyle>
            <a:lvl1pPr eaLnBrk="1" hangingPunct="1">
              <a:buSzPct val="100000"/>
              <a:defRPr kumimoji="1" sz="1200" smtClean="0"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4099" name="日付プレースホルダー 2"/>
          <p:cNvSpPr>
            <a:spLocks noGrp="1" noChangeArrowheads="1"/>
          </p:cNvSpPr>
          <p:nvPr>
            <p:ph type="dt" idx="1"/>
          </p:nvPr>
        </p:nvSpPr>
        <p:spPr bwMode="auto">
          <a:xfrm>
            <a:off x="3854450" y="0"/>
            <a:ext cx="29511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329" tIns="44165" rIns="88329" bIns="44165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defRPr kumimoji="1" sz="1200" smtClean="0"/>
            </a:lvl1pPr>
          </a:lstStyle>
          <a:p>
            <a:pPr>
              <a:defRPr/>
            </a:pPr>
            <a:fld id="{A50C6635-A79A-448A-B875-13D4179A645E}" type="datetime1">
              <a:rPr lang="ja-JP" altLang="en-US"/>
              <a:pPr>
                <a:defRPr/>
              </a:pPr>
              <a:t>2022/1/26</a:t>
            </a:fld>
            <a:endParaRPr lang="ja-JP" altLang="en-US"/>
          </a:p>
        </p:txBody>
      </p:sp>
      <p:sp>
        <p:nvSpPr>
          <p:cNvPr id="3076" name="スライド イメージ プレースホルダー 3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2114550" y="746125"/>
            <a:ext cx="2579688" cy="3727450"/>
          </a:xfrm>
          <a:prstGeom prst="rect">
            <a:avLst/>
          </a:prstGeom>
          <a:noFill/>
          <a:ln w="12700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ノート プレースホルダー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721225"/>
            <a:ext cx="5445125" cy="447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329" tIns="44165" rIns="88329" bIns="4416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4102" name="フッター プレースホルダー 5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450"/>
            <a:ext cx="29511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329" tIns="44165" rIns="88329" bIns="44165" numCol="1" anchor="b" anchorCtr="0" compatLnSpc="1">
            <a:prstTxWarp prst="textNoShape">
              <a:avLst/>
            </a:prstTxWarp>
          </a:bodyPr>
          <a:lstStyle>
            <a:lvl1pPr eaLnBrk="1" hangingPunct="1">
              <a:buSzPct val="100000"/>
              <a:defRPr kumimoji="1" sz="1200" smtClean="0"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4103" name="スライド番号プレースホルダー 6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4450" y="9442450"/>
            <a:ext cx="29511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329" tIns="44165" rIns="88329" bIns="44165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defRPr kumimoji="1" sz="1200" smtClean="0"/>
            </a:lvl1pPr>
          </a:lstStyle>
          <a:p>
            <a:pPr>
              <a:defRPr/>
            </a:pPr>
            <a:fld id="{09690029-48F8-483A-9E54-94186A620BB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buSzPct val="100000"/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buSzPct val="100000"/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buSzPct val="100000"/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buSzPct val="100000"/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buSzPct val="100000"/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タイトル 1"/>
          <p:cNvSpPr>
            <a:spLocks noGrp="1" noChangeArrowheads="1"/>
          </p:cNvSpPr>
          <p:nvPr>
            <p:ph type="ctrTitle"/>
          </p:nvPr>
        </p:nvSpPr>
        <p:spPr>
          <a:xfrm>
            <a:off x="514350" y="3076575"/>
            <a:ext cx="5829300" cy="2124075"/>
          </a:xfrm>
        </p:spPr>
        <p:txBody>
          <a:bodyPr anchor="t"/>
          <a:lstStyle>
            <a:lvl1pPr>
              <a:defRPr/>
            </a:lvl1pPr>
          </a:lstStyle>
          <a:p>
            <a:pPr lvl="0"/>
            <a:r>
              <a:rPr lang="ja-JP" altLang="en-US" noProof="0" smtClean="0"/>
              <a:t>マスタ タイトルの書式設定</a:t>
            </a:r>
          </a:p>
        </p:txBody>
      </p:sp>
      <p:sp>
        <p:nvSpPr>
          <p:cNvPr id="2051" name="サブタイトル 2"/>
          <p:cNvSpPr>
            <a:spLocks noGrp="1" noChangeArrowheads="1"/>
          </p:cNvSpPr>
          <p:nvPr>
            <p:ph type="subTitle" idx="1"/>
          </p:nvPr>
        </p:nvSpPr>
        <p:spPr>
          <a:xfrm>
            <a:off x="1028700" y="5613400"/>
            <a:ext cx="4800600" cy="2532063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ja-JP" altLang="en-US" noProof="0" smtClean="0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DAB8C50-953F-4311-A576-18C6265C0D9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54615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C6469E-8580-4709-9E36-FC9EE270BC1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86220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8463"/>
            <a:ext cx="1543050" cy="845185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8463"/>
            <a:ext cx="4476750" cy="845185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C00AC7-44BF-4C5C-AA20-73FABAF51BB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25983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A4039E-DA6D-4E6C-9CE8-88BE5E088BC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16473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8313" y="2470150"/>
            <a:ext cx="5915025" cy="41195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8313" y="6629400"/>
            <a:ext cx="5915025" cy="2166938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F80EDB-0271-461F-A14F-61B401DBE75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24018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2988"/>
            <a:ext cx="3009900" cy="65373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505200" y="2312988"/>
            <a:ext cx="3009900" cy="65373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CD17A-371B-459E-9124-74057DCB224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51426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3075" y="527050"/>
            <a:ext cx="5915025" cy="19145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3075" y="2428875"/>
            <a:ext cx="2900363" cy="1189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3075" y="3617913"/>
            <a:ext cx="2900363" cy="532288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71863" y="2428875"/>
            <a:ext cx="2916237" cy="1189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71863" y="3617913"/>
            <a:ext cx="2916237" cy="532288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7F2B66-FE87-4D89-ADB0-E1109E45AAF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29110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AC128A-E584-4C51-A027-01A2D447CD5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92625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50BFF4-0A7C-4C15-A7FE-6F478649A11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3506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16238" y="1425575"/>
            <a:ext cx="3471862" cy="7040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5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87BA6F-9777-44B6-88DB-E2DE5E0CA4B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58795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16238" y="1425575"/>
            <a:ext cx="3471862" cy="70405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5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302881-E796-43D1-AE48-B236AAE5854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3548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98463"/>
            <a:ext cx="6172200" cy="165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312988"/>
            <a:ext cx="6172200" cy="653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9020175"/>
            <a:ext cx="1600200" cy="687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buSzPct val="100000"/>
              <a:defRPr kumimoji="1" sz="1400" smtClean="0"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020175"/>
            <a:ext cx="2171700" cy="687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buSzPct val="100000"/>
              <a:defRPr kumimoji="1" sz="1400" smtClean="0"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9020175"/>
            <a:ext cx="1600200" cy="687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defRPr kumimoji="1" sz="1400" smtClean="0"/>
            </a:lvl1pPr>
          </a:lstStyle>
          <a:p>
            <a:pPr>
              <a:defRPr/>
            </a:pPr>
            <a:fld id="{33705BA3-B745-4821-8FF6-54C52CAF124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  <a:cs typeface="Arial" panose="020B060402020202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kougyoushinkou@city.okayama.lg.jp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ChangeArrowheads="1"/>
          </p:cNvSpPr>
          <p:nvPr/>
        </p:nvSpPr>
        <p:spPr bwMode="auto">
          <a:xfrm>
            <a:off x="10454" y="2942805"/>
            <a:ext cx="6840000" cy="3960000"/>
          </a:xfrm>
          <a:prstGeom prst="parallelogram">
            <a:avLst>
              <a:gd name="adj" fmla="val 0"/>
            </a:avLst>
          </a:prstGeom>
          <a:gradFill flip="none" rotWithShape="1">
            <a:gsLst>
              <a:gs pos="0">
                <a:srgbClr val="9ED3D7"/>
              </a:gs>
              <a:gs pos="100000">
                <a:srgbClr val="FFFFFF"/>
              </a:gs>
            </a:gsLst>
            <a:lin ang="2700000" scaled="1"/>
            <a:tileRect/>
          </a:gradFill>
          <a:ln>
            <a:noFill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SzPct val="100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180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123" name="Line 3"/>
          <p:cNvSpPr>
            <a:spLocks noChangeShapeType="1"/>
          </p:cNvSpPr>
          <p:nvPr/>
        </p:nvSpPr>
        <p:spPr bwMode="auto">
          <a:xfrm>
            <a:off x="-56" y="6880053"/>
            <a:ext cx="6942136" cy="4935"/>
          </a:xfrm>
          <a:prstGeom prst="line">
            <a:avLst/>
          </a:prstGeom>
          <a:noFill/>
          <a:ln w="12700" cap="rnd" algn="ctr">
            <a:solidFill>
              <a:srgbClr val="8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ja-JP" altLang="en-US"/>
          </a:p>
        </p:txBody>
      </p:sp>
      <p:sp>
        <p:nvSpPr>
          <p:cNvPr id="5124" name="AutoShape 5"/>
          <p:cNvSpPr>
            <a:spLocks noChangeArrowheads="1"/>
          </p:cNvSpPr>
          <p:nvPr/>
        </p:nvSpPr>
        <p:spPr bwMode="auto">
          <a:xfrm>
            <a:off x="115888" y="1281113"/>
            <a:ext cx="6742112" cy="2016125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8F8F8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100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ja-JP" sz="1800"/>
          </a:p>
        </p:txBody>
      </p:sp>
      <p:sp>
        <p:nvSpPr>
          <p:cNvPr id="5125" name="Text Box 31"/>
          <p:cNvSpPr>
            <a:spLocks noChangeArrowheads="1"/>
          </p:cNvSpPr>
          <p:nvPr/>
        </p:nvSpPr>
        <p:spPr bwMode="auto">
          <a:xfrm>
            <a:off x="745450" y="2908935"/>
            <a:ext cx="2219325" cy="1062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4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２０２２年３月１１日（金）</a:t>
            </a:r>
            <a:r>
              <a:rPr lang="ja-JP" altLang="en-US" sz="14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（</a:t>
            </a:r>
            <a:r>
              <a:rPr lang="ja-JP" altLang="en-US" sz="14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飲食業向け</a:t>
            </a:r>
            <a:r>
              <a:rPr lang="ja-JP" altLang="en-US" sz="14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）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4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２０２２年３月１４日（月）</a:t>
            </a:r>
            <a:r>
              <a:rPr lang="ja-JP" altLang="en-US" sz="14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（食品製造業向け）</a:t>
            </a:r>
          </a:p>
        </p:txBody>
      </p:sp>
      <p:sp>
        <p:nvSpPr>
          <p:cNvPr id="5126" name="Line 35"/>
          <p:cNvSpPr>
            <a:spLocks noChangeShapeType="1"/>
          </p:cNvSpPr>
          <p:nvPr/>
        </p:nvSpPr>
        <p:spPr bwMode="auto">
          <a:xfrm flipV="1">
            <a:off x="70158" y="2917615"/>
            <a:ext cx="6727883" cy="20224"/>
          </a:xfrm>
          <a:prstGeom prst="line">
            <a:avLst/>
          </a:prstGeom>
          <a:noFill/>
          <a:ln w="25400" algn="ctr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127" name="Line 36"/>
          <p:cNvSpPr>
            <a:spLocks noChangeShapeType="1"/>
          </p:cNvSpPr>
          <p:nvPr/>
        </p:nvSpPr>
        <p:spPr bwMode="auto">
          <a:xfrm flipV="1">
            <a:off x="87255" y="4455038"/>
            <a:ext cx="3168650" cy="9525"/>
          </a:xfrm>
          <a:prstGeom prst="line">
            <a:avLst/>
          </a:prstGeom>
          <a:noFill/>
          <a:ln w="25400" algn="ctr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128" name="Line 46"/>
          <p:cNvSpPr>
            <a:spLocks noChangeShapeType="1"/>
          </p:cNvSpPr>
          <p:nvPr/>
        </p:nvSpPr>
        <p:spPr bwMode="auto">
          <a:xfrm flipV="1">
            <a:off x="93605" y="3940712"/>
            <a:ext cx="3168650" cy="9525"/>
          </a:xfrm>
          <a:prstGeom prst="line">
            <a:avLst/>
          </a:prstGeom>
          <a:noFill/>
          <a:ln w="25400" algn="ctr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129" name="Text Box 76"/>
          <p:cNvSpPr>
            <a:spLocks noChangeArrowheads="1"/>
          </p:cNvSpPr>
          <p:nvPr/>
        </p:nvSpPr>
        <p:spPr bwMode="auto">
          <a:xfrm>
            <a:off x="3524163" y="3898107"/>
            <a:ext cx="2065338" cy="36988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●</a:t>
            </a:r>
            <a:r>
              <a:rPr lang="ja-JP" altLang="en-US" sz="18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講師</a:t>
            </a:r>
          </a:p>
        </p:txBody>
      </p:sp>
      <p:sp>
        <p:nvSpPr>
          <p:cNvPr id="5130" name="Line 106"/>
          <p:cNvSpPr>
            <a:spLocks noChangeShapeType="1"/>
          </p:cNvSpPr>
          <p:nvPr/>
        </p:nvSpPr>
        <p:spPr bwMode="auto">
          <a:xfrm flipV="1">
            <a:off x="84080" y="4953000"/>
            <a:ext cx="3168650" cy="9525"/>
          </a:xfrm>
          <a:prstGeom prst="line">
            <a:avLst/>
          </a:prstGeom>
          <a:noFill/>
          <a:ln w="25400" algn="ctr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131" name="Text Box 108"/>
          <p:cNvSpPr>
            <a:spLocks noChangeArrowheads="1"/>
          </p:cNvSpPr>
          <p:nvPr/>
        </p:nvSpPr>
        <p:spPr bwMode="auto">
          <a:xfrm>
            <a:off x="745450" y="3942373"/>
            <a:ext cx="2613025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SzPct val="100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6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両日とも１４時－１５時半　</a:t>
            </a:r>
            <a:r>
              <a:rPr lang="ja-JP" altLang="en-US" sz="10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（開催時間の</a:t>
            </a:r>
            <a:r>
              <a:rPr lang="en-US" altLang="ja-JP" sz="10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30</a:t>
            </a:r>
            <a:r>
              <a:rPr lang="ja-JP" altLang="en-US" sz="10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分前から接続可能です。）</a:t>
            </a:r>
            <a:endParaRPr lang="ja-JP" altLang="en-US" sz="1000" dirty="0">
              <a:solidFill>
                <a:srgbClr val="00206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132" name="Text Box 109"/>
          <p:cNvSpPr>
            <a:spLocks noChangeArrowheads="1"/>
          </p:cNvSpPr>
          <p:nvPr/>
        </p:nvSpPr>
        <p:spPr bwMode="auto">
          <a:xfrm>
            <a:off x="745450" y="5241032"/>
            <a:ext cx="311559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ts val="0"/>
              </a:spcBef>
              <a:buFontTx/>
              <a:buNone/>
            </a:pPr>
            <a:r>
              <a:rPr lang="ja-JP" altLang="en-US" sz="11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２月</a:t>
            </a:r>
            <a:r>
              <a:rPr lang="en-US" altLang="ja-JP" sz="11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28</a:t>
            </a:r>
            <a:r>
              <a:rPr lang="ja-JP" altLang="en-US" sz="11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日（月）締切　定員</a:t>
            </a:r>
            <a:r>
              <a:rPr lang="ja-JP" altLang="en-US" sz="11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先着</a:t>
            </a:r>
            <a:r>
              <a:rPr lang="en-US" altLang="ja-JP" sz="11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300</a:t>
            </a:r>
            <a:r>
              <a:rPr lang="ja-JP" altLang="en-US" sz="11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名</a:t>
            </a:r>
            <a:r>
              <a:rPr lang="ja-JP" altLang="en-US" sz="8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</a:t>
            </a:r>
            <a:r>
              <a:rPr lang="en-US" altLang="ja-JP" sz="8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</a:t>
            </a:r>
            <a:r>
              <a:rPr lang="ja-JP" altLang="en-US" sz="8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日あたり</a:t>
            </a:r>
            <a:r>
              <a:rPr lang="ja-JP" altLang="en-US" sz="8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）</a:t>
            </a:r>
            <a:endParaRPr lang="en-US" altLang="ja-JP" sz="800" dirty="0" smtClean="0">
              <a:solidFill>
                <a:srgbClr val="00206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ja-JP" sz="9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※</a:t>
            </a:r>
            <a:r>
              <a:rPr lang="ja-JP" altLang="en-US" sz="9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定員に満たない場合は締切を延長する場合があります。</a:t>
            </a:r>
            <a:r>
              <a:rPr lang="ja-JP" altLang="en-US" sz="9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</a:t>
            </a:r>
          </a:p>
        </p:txBody>
      </p:sp>
      <p:sp>
        <p:nvSpPr>
          <p:cNvPr id="5133" name="Line 119"/>
          <p:cNvSpPr>
            <a:spLocks noChangeShapeType="1"/>
          </p:cNvSpPr>
          <p:nvPr/>
        </p:nvSpPr>
        <p:spPr bwMode="auto">
          <a:xfrm>
            <a:off x="103130" y="5601072"/>
            <a:ext cx="3362466" cy="7590"/>
          </a:xfrm>
          <a:prstGeom prst="line">
            <a:avLst/>
          </a:prstGeom>
          <a:noFill/>
          <a:ln w="25400" algn="ctr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134" name="Text Box 120"/>
          <p:cNvSpPr>
            <a:spLocks noChangeArrowheads="1"/>
          </p:cNvSpPr>
          <p:nvPr/>
        </p:nvSpPr>
        <p:spPr bwMode="auto">
          <a:xfrm>
            <a:off x="787490" y="4953000"/>
            <a:ext cx="8715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6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無料　　　　</a:t>
            </a:r>
          </a:p>
        </p:txBody>
      </p:sp>
      <p:graphicFrame>
        <p:nvGraphicFramePr>
          <p:cNvPr id="2071" name="Group 2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2075434"/>
              </p:ext>
            </p:extLst>
          </p:nvPr>
        </p:nvGraphicFramePr>
        <p:xfrm>
          <a:off x="17902" y="7113240"/>
          <a:ext cx="6828575" cy="2565402"/>
        </p:xfrm>
        <a:graphic>
          <a:graphicData uri="http://schemas.openxmlformats.org/drawingml/2006/table">
            <a:tbl>
              <a:tblPr/>
              <a:tblGrid>
                <a:gridCol w="730209">
                  <a:extLst>
                    <a:ext uri="{9D8B030D-6E8A-4147-A177-3AD203B41FA5}">
                      <a16:colId xmlns:a16="http://schemas.microsoft.com/office/drawing/2014/main" val="2432408968"/>
                    </a:ext>
                  </a:extLst>
                </a:gridCol>
                <a:gridCol w="1980175">
                  <a:extLst>
                    <a:ext uri="{9D8B030D-6E8A-4147-A177-3AD203B41FA5}">
                      <a16:colId xmlns:a16="http://schemas.microsoft.com/office/drawing/2014/main" val="1125422685"/>
                    </a:ext>
                  </a:extLst>
                </a:gridCol>
                <a:gridCol w="699917">
                  <a:extLst>
                    <a:ext uri="{9D8B030D-6E8A-4147-A177-3AD203B41FA5}">
                      <a16:colId xmlns:a16="http://schemas.microsoft.com/office/drawing/2014/main" val="2427936775"/>
                    </a:ext>
                  </a:extLst>
                </a:gridCol>
                <a:gridCol w="696730">
                  <a:extLst>
                    <a:ext uri="{9D8B030D-6E8A-4147-A177-3AD203B41FA5}">
                      <a16:colId xmlns:a16="http://schemas.microsoft.com/office/drawing/2014/main" val="1073435868"/>
                    </a:ext>
                  </a:extLst>
                </a:gridCol>
                <a:gridCol w="2721544">
                  <a:extLst>
                    <a:ext uri="{9D8B030D-6E8A-4147-A177-3AD203B41FA5}">
                      <a16:colId xmlns:a16="http://schemas.microsoft.com/office/drawing/2014/main" val="4097976499"/>
                    </a:ext>
                  </a:extLst>
                </a:gridCol>
              </a:tblGrid>
              <a:tr h="2222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フリガナ</a:t>
                      </a:r>
                    </a:p>
                  </a:txBody>
                  <a:tcPr marL="36003" marR="36003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1" lang="ja-JP" altLang="ja-JP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</a:endParaRPr>
                    </a:p>
                  </a:txBody>
                  <a:tcPr marL="90008" marR="9000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フリガナ</a:t>
                      </a:r>
                    </a:p>
                  </a:txBody>
                  <a:tcPr marL="90008" marR="9000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1" lang="ja-JP" altLang="ja-JP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</a:endParaRPr>
                    </a:p>
                  </a:txBody>
                  <a:tcPr marL="90008" marR="9000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7617397"/>
                  </a:ext>
                </a:extLst>
              </a:tr>
              <a:tr h="4841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貴社名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法人名</a:t>
                      </a:r>
                    </a:p>
                  </a:txBody>
                  <a:tcPr marL="36003" marR="36003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</a:endParaRPr>
                    </a:p>
                  </a:txBody>
                  <a:tcPr marL="90008" marR="9000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施設名</a:t>
                      </a:r>
                    </a:p>
                  </a:txBody>
                  <a:tcPr marL="90008" marR="9000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1" lang="ja-JP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</a:endParaRPr>
                    </a:p>
                  </a:txBody>
                  <a:tcPr marL="90008" marR="9000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0653634"/>
                  </a:ext>
                </a:extLst>
              </a:tr>
              <a:tr h="4841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所在地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</a:endParaRPr>
                    </a:p>
                  </a:txBody>
                  <a:tcPr marL="36003" marR="36003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〒</a:t>
                      </a:r>
                    </a:p>
                  </a:txBody>
                  <a:tcPr marL="36003" marR="90008" marT="18003" marB="468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参加</a:t>
                      </a:r>
                      <a:endParaRPr kumimoji="1"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希望日</a:t>
                      </a: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3" marR="90008" marT="18003" marB="468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+mn-lt"/>
                        </a:rPr>
                        <a:t>3/11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（金）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3/14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（月）</a:t>
                      </a:r>
                      <a:endParaRPr kumimoji="1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希望の日に○をしてください</a:t>
                      </a:r>
                    </a:p>
                  </a:txBody>
                  <a:tcPr marL="36003" marR="90008" marT="18003" marB="468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8300615"/>
                  </a:ext>
                </a:extLst>
              </a:tr>
              <a:tr h="2746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ＴＥＬ</a:t>
                      </a:r>
                    </a:p>
                  </a:txBody>
                  <a:tcPr marL="36003" marR="36003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</a:endParaRPr>
                    </a:p>
                  </a:txBody>
                  <a:tcPr marL="91441" marR="91441" marT="45729" marB="4572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ＦＡＸ</a:t>
                      </a:r>
                    </a:p>
                  </a:txBody>
                  <a:tcPr marL="72001" marR="72001" marT="36007" marB="36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1" lang="ja-JP" altLang="ja-JP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</a:endParaRPr>
                    </a:p>
                  </a:txBody>
                  <a:tcPr marL="91441" marR="91441" marT="45729" marB="4572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9477057"/>
                  </a:ext>
                </a:extLst>
              </a:tr>
              <a:tr h="1682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フリガナ</a:t>
                      </a:r>
                    </a:p>
                  </a:txBody>
                  <a:tcPr marL="36003" marR="36003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</a:endParaRPr>
                    </a:p>
                  </a:txBody>
                  <a:tcPr marL="90008" marR="9000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部署名</a:t>
                      </a:r>
                    </a:p>
                  </a:txBody>
                  <a:tcPr marL="90008" marR="9000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役職</a:t>
                      </a:r>
                    </a:p>
                  </a:txBody>
                  <a:tcPr marL="90008" marR="9000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Ｅメールアドレス　</a:t>
                      </a: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＊必須</a:t>
                      </a:r>
                    </a:p>
                  </a:txBody>
                  <a:tcPr marL="90008" marR="9000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9617152"/>
                  </a:ext>
                </a:extLst>
              </a:tr>
              <a:tr h="3873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参加者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氏名</a:t>
                      </a:r>
                    </a:p>
                  </a:txBody>
                  <a:tcPr marL="36003" marR="36003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</a:endParaRPr>
                    </a:p>
                  </a:txBody>
                  <a:tcPr marL="90008" marR="9000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</a:endParaRPr>
                    </a:p>
                  </a:txBody>
                  <a:tcPr marL="90008" marR="9000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</a:endParaRPr>
                    </a:p>
                  </a:txBody>
                  <a:tcPr marL="90008" marR="9000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＠</a:t>
                      </a:r>
                    </a:p>
                  </a:txBody>
                  <a:tcPr marL="90008" marR="9000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7024072"/>
                  </a:ext>
                </a:extLst>
              </a:tr>
              <a:tr h="1619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フリガナ</a:t>
                      </a:r>
                    </a:p>
                  </a:txBody>
                  <a:tcPr marL="36003" marR="36003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</a:endParaRPr>
                    </a:p>
                  </a:txBody>
                  <a:tcPr marL="90008" marR="9000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部署名</a:t>
                      </a:r>
                    </a:p>
                  </a:txBody>
                  <a:tcPr marL="90008" marR="9000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役職</a:t>
                      </a:r>
                    </a:p>
                  </a:txBody>
                  <a:tcPr marL="90008" marR="9000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Ｅメールアドレス　</a:t>
                      </a: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＊必須</a:t>
                      </a:r>
                    </a:p>
                  </a:txBody>
                  <a:tcPr marL="90008" marR="9000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4926036"/>
                  </a:ext>
                </a:extLst>
              </a:tr>
              <a:tr h="3825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参加者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氏名</a:t>
                      </a:r>
                    </a:p>
                  </a:txBody>
                  <a:tcPr marL="36003" marR="36003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</a:endParaRPr>
                    </a:p>
                  </a:txBody>
                  <a:tcPr marL="90008" marR="9000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</a:endParaRPr>
                    </a:p>
                  </a:txBody>
                  <a:tcPr marL="90008" marR="9000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</a:endParaRPr>
                    </a:p>
                  </a:txBody>
                  <a:tcPr marL="90008" marR="9000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＠</a:t>
                      </a:r>
                    </a:p>
                  </a:txBody>
                  <a:tcPr marL="90008" marR="9000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0895231"/>
                  </a:ext>
                </a:extLst>
              </a:tr>
            </a:tbl>
          </a:graphicData>
        </a:graphic>
      </p:graphicFrame>
      <p:sp>
        <p:nvSpPr>
          <p:cNvPr id="5187" name="Text Box 74"/>
          <p:cNvSpPr>
            <a:spLocks noChangeArrowheads="1"/>
          </p:cNvSpPr>
          <p:nvPr/>
        </p:nvSpPr>
        <p:spPr bwMode="auto">
          <a:xfrm>
            <a:off x="100013" y="1568624"/>
            <a:ext cx="6721475" cy="1211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SzPct val="100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3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食品品質の向上には、食品</a:t>
            </a:r>
            <a:r>
              <a:rPr lang="ja-JP" altLang="en-US" sz="13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製造に</a:t>
            </a:r>
            <a:r>
              <a:rPr lang="ja-JP" altLang="en-US" sz="13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関わる法令遵守や、</a:t>
            </a:r>
            <a:r>
              <a:rPr lang="ja-JP" altLang="en-US" sz="13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技術向上</a:t>
            </a:r>
            <a:r>
              <a:rPr lang="ja-JP" altLang="en-US" sz="13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、販路を見据えた商品</a:t>
            </a:r>
            <a:r>
              <a:rPr lang="ja-JP" altLang="en-US" sz="13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開発、衛生面からみた食品の適切な取扱い等、多角的</a:t>
            </a:r>
            <a:r>
              <a:rPr lang="ja-JP" altLang="en-US" sz="13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に取り組む必要があります</a:t>
            </a:r>
            <a:r>
              <a:rPr lang="ja-JP" altLang="en-US" sz="13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。</a:t>
            </a:r>
            <a:endParaRPr lang="en-US" altLang="ja-JP" sz="13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8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3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</a:t>
            </a:r>
            <a:r>
              <a:rPr lang="ja-JP" altLang="en-US" sz="13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今回、２０２１年６月に完全施行された「</a:t>
            </a:r>
            <a:r>
              <a:rPr lang="ja-JP" altLang="en-US" sz="13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ＨＡＣＣＰ（ハサップ）に沿った衛生管理」に</a:t>
            </a:r>
            <a:r>
              <a:rPr lang="ja-JP" altLang="en-US" sz="13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ついて</a:t>
            </a:r>
            <a:r>
              <a:rPr lang="en-US" altLang="ja-JP" sz="13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Web</a:t>
            </a:r>
            <a:r>
              <a:rPr lang="ja-JP" altLang="en-US" sz="13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セミナーを開催します</a:t>
            </a:r>
            <a:r>
              <a:rPr lang="ja-JP" altLang="en-US" sz="13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。より良い運用方法を現場のレベル</a:t>
            </a:r>
            <a:r>
              <a:rPr lang="ja-JP" altLang="en-US" sz="13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アップ</a:t>
            </a:r>
            <a:r>
              <a:rPr lang="ja-JP" altLang="en-US" sz="13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につなげている先進事例を交えながら分かりやすく解説します。ふるって</a:t>
            </a:r>
            <a:r>
              <a:rPr lang="ja-JP" altLang="en-US" sz="13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ご参加下さい。　　　　　　</a:t>
            </a:r>
            <a:r>
              <a:rPr lang="ja-JP" altLang="en-US" sz="1300" dirty="0">
                <a:ea typeface="HGS創英角ｺﾞｼｯｸUB" panose="020B0900000000000000" pitchFamily="50" charset="-128"/>
              </a:rPr>
              <a:t>　　　　　　　　　　　　　　　　　　　　　　　　　　　　　　　　　　　　　　　　　　　　　　　　　　　　　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300" dirty="0">
                <a:ea typeface="HGS創英角ｺﾞｼｯｸUB" panose="020B0900000000000000" pitchFamily="50" charset="-128"/>
              </a:rPr>
              <a:t>　　　　　　　　　　　　　　　　　　　　　　　　　　　　　　　　　　　　　</a:t>
            </a:r>
            <a:r>
              <a:rPr lang="ja-JP" altLang="en-US" sz="1200" dirty="0">
                <a:ea typeface="HGS創英角ｺﾞｼｯｸUB" panose="020B0900000000000000" pitchFamily="50" charset="-128"/>
              </a:rPr>
              <a:t>　　　</a:t>
            </a:r>
          </a:p>
        </p:txBody>
      </p:sp>
      <p:sp>
        <p:nvSpPr>
          <p:cNvPr id="5188" name="Text Box 4"/>
          <p:cNvSpPr>
            <a:spLocks noChangeArrowheads="1"/>
          </p:cNvSpPr>
          <p:nvPr/>
        </p:nvSpPr>
        <p:spPr bwMode="auto">
          <a:xfrm>
            <a:off x="49213" y="6831377"/>
            <a:ext cx="68897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1400" u="sng" dirty="0" smtClean="0">
                <a:solidFill>
                  <a:schemeClr val="accent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参加申込書（以下記載のうえ、申込先にメール・</a:t>
            </a:r>
            <a:r>
              <a:rPr lang="en-US" altLang="ja-JP" sz="1400" u="sng" dirty="0" smtClean="0">
                <a:solidFill>
                  <a:schemeClr val="accent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FAX</a:t>
            </a:r>
            <a:r>
              <a:rPr lang="ja-JP" altLang="en-US" sz="1400" u="sng" dirty="0" smtClean="0">
                <a:solidFill>
                  <a:schemeClr val="accent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等でご提出ください。）</a:t>
            </a:r>
            <a:endParaRPr lang="en-US" altLang="ja-JP" sz="1400" u="sng" dirty="0" smtClean="0">
              <a:solidFill>
                <a:schemeClr val="accent2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189" name="Text Box 31"/>
          <p:cNvSpPr>
            <a:spLocks noChangeArrowheads="1"/>
          </p:cNvSpPr>
          <p:nvPr/>
        </p:nvSpPr>
        <p:spPr bwMode="auto">
          <a:xfrm>
            <a:off x="745450" y="4475604"/>
            <a:ext cx="2613025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6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Zoom</a:t>
            </a:r>
            <a:r>
              <a:rPr lang="ja-JP" altLang="en-US" sz="16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による</a:t>
            </a:r>
            <a:r>
              <a:rPr lang="en-US" altLang="ja-JP" sz="16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Web</a:t>
            </a:r>
            <a:r>
              <a:rPr lang="ja-JP" altLang="en-US" sz="16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セミナー</a:t>
            </a:r>
            <a:r>
              <a:rPr lang="ja-JP" altLang="en-US" sz="10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接続方法等は別途ご案内します。</a:t>
            </a:r>
            <a:endParaRPr lang="ja-JP" altLang="en-US" sz="1600" dirty="0">
              <a:solidFill>
                <a:srgbClr val="00206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grpSp>
        <p:nvGrpSpPr>
          <p:cNvPr id="5190" name="AutoShape 72"/>
          <p:cNvGrpSpPr>
            <a:grpSpLocks/>
          </p:cNvGrpSpPr>
          <p:nvPr/>
        </p:nvGrpSpPr>
        <p:grpSpPr bwMode="auto">
          <a:xfrm>
            <a:off x="2067" y="476250"/>
            <a:ext cx="6851650" cy="1133475"/>
            <a:chOff x="8" y="300"/>
            <a:chExt cx="4316" cy="714"/>
          </a:xfrm>
        </p:grpSpPr>
        <p:pic>
          <p:nvPicPr>
            <p:cNvPr id="5209" name="AutoShape 72"/>
            <p:cNvPicPr preferRelativeResize="0"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" y="300"/>
              <a:ext cx="4316" cy="7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129" name="Rectangle 81"/>
            <p:cNvSpPr>
              <a:spLocks noChangeArrowheads="1"/>
            </p:cNvSpPr>
            <p:nvPr/>
          </p:nvSpPr>
          <p:spPr bwMode="auto">
            <a:xfrm>
              <a:off x="34" y="316"/>
              <a:ext cx="4263" cy="6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 algn="ctr">
                  <a:solidFill>
                    <a:srgbClr val="000000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buSzPct val="100000"/>
                <a:defRPr/>
              </a:pPr>
              <a:endParaRPr lang="ja-JP" altLang="ja-JP" b="1" smtClean="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sp>
        <p:nvSpPr>
          <p:cNvPr id="2130" name="WordArt 166"/>
          <p:cNvSpPr>
            <a:spLocks noChangeArrowheads="1" noChangeShapeType="1"/>
          </p:cNvSpPr>
          <p:nvPr/>
        </p:nvSpPr>
        <p:spPr bwMode="auto">
          <a:xfrm>
            <a:off x="701675" y="587375"/>
            <a:ext cx="5448300" cy="5080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1" hangingPunct="1">
              <a:buSzPct val="100000"/>
              <a:defRPr/>
            </a:pPr>
            <a:r>
              <a:rPr lang="ja-JP" altLang="en-US" sz="3600" b="1" kern="10" dirty="0">
                <a:ln w="76200" cap="flat" algn="ctr">
                  <a:solidFill>
                    <a:srgbClr val="FFFFFF"/>
                  </a:solidFill>
                  <a:prstDash val="solid"/>
                  <a:round/>
                  <a:headEnd type="none" w="med" len="med"/>
                  <a:tailEnd type="none" w="med" len="med"/>
                </a:ln>
                <a:noFill/>
                <a:latin typeface="Meiryo UI" panose="020B0604030504040204" pitchFamily="50" charset="-128"/>
                <a:ea typeface="Meiryo UI" panose="020B0604030504040204" pitchFamily="50" charset="-128"/>
              </a:rPr>
              <a:t>食品品質向上</a:t>
            </a:r>
            <a:r>
              <a:rPr lang="en-US" altLang="ja-JP" sz="3600" b="1" kern="10" dirty="0">
                <a:ln w="76200" cap="flat" algn="ctr">
                  <a:solidFill>
                    <a:srgbClr val="FFFFFF"/>
                  </a:solidFill>
                  <a:prstDash val="solid"/>
                  <a:round/>
                  <a:headEnd type="none" w="med" len="med"/>
                  <a:tailEnd type="none" w="med" len="med"/>
                </a:ln>
                <a:noFill/>
                <a:latin typeface="Meiryo UI" panose="020B0604030504040204" pitchFamily="50" charset="-128"/>
                <a:ea typeface="Meiryo UI" panose="020B0604030504040204" pitchFamily="50" charset="-128"/>
              </a:rPr>
              <a:t>Web</a:t>
            </a:r>
            <a:r>
              <a:rPr lang="ja-JP" altLang="en-US" sz="3600" b="1" kern="10" dirty="0">
                <a:ln w="76200" cap="flat" algn="ctr">
                  <a:solidFill>
                    <a:srgbClr val="FFFFFF"/>
                  </a:solidFill>
                  <a:prstDash val="solid"/>
                  <a:round/>
                  <a:headEnd type="none" w="med" len="med"/>
                  <a:tailEnd type="none" w="med" len="med"/>
                </a:ln>
                <a:noFill/>
                <a:latin typeface="Meiryo UI" panose="020B0604030504040204" pitchFamily="50" charset="-128"/>
                <a:ea typeface="Meiryo UI" panose="020B0604030504040204" pitchFamily="50" charset="-128"/>
              </a:rPr>
              <a:t>セミナー</a:t>
            </a:r>
            <a:r>
              <a:rPr lang="zh-TW" altLang="en-US" sz="3600" b="1" kern="10" dirty="0">
                <a:ln w="76200" cap="flat" algn="ctr">
                  <a:solidFill>
                    <a:srgbClr val="FFFFFF"/>
                  </a:solidFill>
                  <a:prstDash val="solid"/>
                  <a:round/>
                  <a:headEnd type="none" w="med" len="med"/>
                  <a:tailEnd type="none" w="med" len="med"/>
                </a:ln>
                <a:noFill/>
                <a:latin typeface="Meiryo UI" panose="020B0604030504040204" pitchFamily="50" charset="-128"/>
                <a:ea typeface="Meiryo UI" panose="020B0604030504040204" pitchFamily="50" charset="-128"/>
              </a:rPr>
              <a:t>（ＨＡＣＣＰ導入）</a:t>
            </a:r>
            <a:endParaRPr lang="ja-JP" altLang="en-US" sz="3600" b="1" kern="10" dirty="0">
              <a:ln w="76200" cap="flat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noFill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31" name="WordArt 167"/>
          <p:cNvSpPr>
            <a:spLocks noChangeArrowheads="1" noChangeShapeType="1"/>
          </p:cNvSpPr>
          <p:nvPr/>
        </p:nvSpPr>
        <p:spPr bwMode="auto">
          <a:xfrm>
            <a:off x="672217" y="587374"/>
            <a:ext cx="5507216" cy="5080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1" hangingPunct="1">
              <a:buSzPct val="100000"/>
              <a:defRPr/>
            </a:pPr>
            <a:r>
              <a:rPr lang="ja-JP" altLang="en-US" sz="3600" b="1" kern="10" dirty="0">
                <a:solidFill>
                  <a:srgbClr val="0000C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食品品質向上</a:t>
            </a:r>
            <a:r>
              <a:rPr lang="en-US" altLang="ja-JP" sz="3600" b="1" kern="10" dirty="0">
                <a:solidFill>
                  <a:srgbClr val="0000C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Web</a:t>
            </a:r>
            <a:r>
              <a:rPr lang="ja-JP" altLang="en-US" sz="3600" b="1" kern="10" dirty="0">
                <a:solidFill>
                  <a:srgbClr val="0000C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セミナー</a:t>
            </a:r>
            <a:r>
              <a:rPr lang="zh-TW" altLang="en-US" sz="3600" b="1" kern="10" dirty="0">
                <a:solidFill>
                  <a:srgbClr val="0000C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（ＨＡＣＣＰ導入）</a:t>
            </a:r>
            <a:endParaRPr lang="ja-JP" altLang="en-US" sz="3600" b="1" kern="10" dirty="0">
              <a:solidFill>
                <a:srgbClr val="0000CC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194" name="テキスト ボックス 72"/>
          <p:cNvSpPr>
            <a:spLocks noChangeArrowheads="1"/>
          </p:cNvSpPr>
          <p:nvPr/>
        </p:nvSpPr>
        <p:spPr bwMode="auto">
          <a:xfrm>
            <a:off x="34925" y="84138"/>
            <a:ext cx="439420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100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dirty="0">
                <a:latin typeface="ＭＳ Ｐゴシック" panose="020B0600070205080204" pitchFamily="50" charset="-128"/>
                <a:ea typeface="Meiryo UI" panose="020B0604030504040204" pitchFamily="50" charset="-128"/>
              </a:rPr>
              <a:t>食品を取扱う事業者（食品製造業・飲食業等）の皆さまへ</a:t>
            </a:r>
          </a:p>
        </p:txBody>
      </p:sp>
      <p:sp>
        <p:nvSpPr>
          <p:cNvPr id="2134" name="角丸四角形 2"/>
          <p:cNvSpPr>
            <a:spLocks noChangeArrowheads="1"/>
          </p:cNvSpPr>
          <p:nvPr/>
        </p:nvSpPr>
        <p:spPr bwMode="auto">
          <a:xfrm>
            <a:off x="109480" y="2993073"/>
            <a:ext cx="647700" cy="287337"/>
          </a:xfrm>
          <a:prstGeom prst="roundRect">
            <a:avLst>
              <a:gd name="adj" fmla="val 16667"/>
            </a:avLst>
          </a:prstGeom>
          <a:solidFill>
            <a:srgbClr val="33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buSzPct val="100000"/>
              <a:defRPr/>
            </a:pPr>
            <a:r>
              <a:rPr lang="ja-JP" altLang="en-US" sz="120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日程</a:t>
            </a:r>
          </a:p>
        </p:txBody>
      </p:sp>
      <p:sp>
        <p:nvSpPr>
          <p:cNvPr id="2135" name="角丸四角形 59"/>
          <p:cNvSpPr>
            <a:spLocks noChangeArrowheads="1"/>
          </p:cNvSpPr>
          <p:nvPr/>
        </p:nvSpPr>
        <p:spPr bwMode="auto">
          <a:xfrm>
            <a:off x="134880" y="4528063"/>
            <a:ext cx="647700" cy="287337"/>
          </a:xfrm>
          <a:prstGeom prst="roundRect">
            <a:avLst>
              <a:gd name="adj" fmla="val 16667"/>
            </a:avLst>
          </a:prstGeom>
          <a:solidFill>
            <a:srgbClr val="33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buSzPct val="100000"/>
              <a:defRPr/>
            </a:pPr>
            <a:r>
              <a:rPr lang="ja-JP" altLang="en-US" sz="1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形式</a:t>
            </a:r>
          </a:p>
        </p:txBody>
      </p:sp>
      <p:sp>
        <p:nvSpPr>
          <p:cNvPr id="2136" name="角丸四角形 60"/>
          <p:cNvSpPr>
            <a:spLocks noChangeArrowheads="1"/>
          </p:cNvSpPr>
          <p:nvPr/>
        </p:nvSpPr>
        <p:spPr bwMode="auto">
          <a:xfrm>
            <a:off x="133293" y="3988337"/>
            <a:ext cx="647700" cy="288925"/>
          </a:xfrm>
          <a:prstGeom prst="roundRect">
            <a:avLst>
              <a:gd name="adj" fmla="val 16667"/>
            </a:avLst>
          </a:prstGeom>
          <a:solidFill>
            <a:srgbClr val="33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buSzPct val="100000"/>
              <a:defRPr/>
            </a:pPr>
            <a:r>
              <a:rPr lang="ja-JP" altLang="en-US" sz="120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時間</a:t>
            </a:r>
          </a:p>
        </p:txBody>
      </p:sp>
      <p:sp>
        <p:nvSpPr>
          <p:cNvPr id="2137" name="角丸四角形 61"/>
          <p:cNvSpPr>
            <a:spLocks noChangeArrowheads="1"/>
          </p:cNvSpPr>
          <p:nvPr/>
        </p:nvSpPr>
        <p:spPr bwMode="auto">
          <a:xfrm>
            <a:off x="138055" y="5025008"/>
            <a:ext cx="647700" cy="288925"/>
          </a:xfrm>
          <a:prstGeom prst="roundRect">
            <a:avLst>
              <a:gd name="adj" fmla="val 16667"/>
            </a:avLst>
          </a:prstGeom>
          <a:solidFill>
            <a:srgbClr val="33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buSzPct val="100000"/>
              <a:defRPr/>
            </a:pPr>
            <a:r>
              <a:rPr lang="ja-JP" altLang="en-US" sz="11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参加費</a:t>
            </a:r>
          </a:p>
        </p:txBody>
      </p:sp>
      <p:sp>
        <p:nvSpPr>
          <p:cNvPr id="5199" name="テキスト ボックス 46"/>
          <p:cNvSpPr>
            <a:spLocks noChangeArrowheads="1"/>
          </p:cNvSpPr>
          <p:nvPr/>
        </p:nvSpPr>
        <p:spPr bwMode="auto">
          <a:xfrm>
            <a:off x="4461613" y="4232920"/>
            <a:ext cx="2495550" cy="1061829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sym typeface="Wingdings" panose="05000000000000000000" pitchFamily="2" charset="2"/>
              </a:rPr>
              <a:t>ＭＳ＆ＡＤインターリスク</a:t>
            </a:r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sym typeface="Wingdings" panose="05000000000000000000" pitchFamily="2" charset="2"/>
              </a:rPr>
              <a:t>総研（株）</a:t>
            </a:r>
            <a:b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sym typeface="Wingdings" panose="05000000000000000000" pitchFamily="2" charset="2"/>
              </a:rPr>
            </a:br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sym typeface="Wingdings" panose="05000000000000000000" pitchFamily="2" charset="2"/>
              </a:rPr>
              <a:t>製品安全グループ</a:t>
            </a:r>
            <a:endParaRPr lang="en-US" altLang="ja-JP" sz="105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sym typeface="Wingdings" panose="05000000000000000000" pitchFamily="2" charset="2"/>
              </a:rPr>
              <a:t>　</a:t>
            </a:r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sym typeface="Wingdings" panose="05000000000000000000" pitchFamily="2" charset="2"/>
              </a:rPr>
              <a:t>上席</a:t>
            </a: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sym typeface="Wingdings" panose="05000000000000000000" pitchFamily="2" charset="2"/>
              </a:rPr>
              <a:t>テクニカルアドバイザー　   </a:t>
            </a:r>
            <a:endParaRPr lang="en-US" altLang="ja-JP" sz="1050" dirty="0">
              <a:latin typeface="HG丸ｺﾞｼｯｸM-PRO" panose="020F0600000000000000" pitchFamily="50" charset="-128"/>
              <a:ea typeface="HG丸ｺﾞｼｯｸM-PRO" panose="020F0600000000000000" pitchFamily="50" charset="-128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sym typeface="Wingdings" panose="05000000000000000000" pitchFamily="2" charset="2"/>
              </a:rPr>
              <a:t>　</a:t>
            </a:r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sym typeface="Wingdings" panose="05000000000000000000" pitchFamily="2" charset="2"/>
              </a:rPr>
              <a:t>笹川 秋彦</a:t>
            </a:r>
            <a:endParaRPr lang="en-US" altLang="ja-JP" sz="105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sym typeface="Wingdings" panose="05000000000000000000" pitchFamily="2" charset="2"/>
              </a:rPr>
              <a:t>（</a:t>
            </a:r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sym typeface="Wingdings" panose="05000000000000000000" pitchFamily="2" charset="2"/>
              </a:rPr>
              <a:t>国際</a:t>
            </a:r>
            <a:r>
              <a:rPr lang="en-US" altLang="ja-JP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sym typeface="Wingdings" panose="05000000000000000000" pitchFamily="2" charset="2"/>
              </a:rPr>
              <a:t>HACCP</a:t>
            </a: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sym typeface="Wingdings" panose="05000000000000000000" pitchFamily="2" charset="2"/>
              </a:rPr>
              <a:t>同盟認定　</a:t>
            </a:r>
            <a:endParaRPr lang="en-US" altLang="ja-JP" sz="105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sym typeface="Wingdings" panose="05000000000000000000" pitchFamily="2" charset="2"/>
              </a:rPr>
              <a:t>HACCP</a:t>
            </a:r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sym typeface="Wingdings" panose="05000000000000000000" pitchFamily="2" charset="2"/>
              </a:rPr>
              <a:t>リード・インストラクター）</a:t>
            </a:r>
            <a:endParaRPr lang="ja-JP" altLang="en-US" sz="1050" dirty="0">
              <a:latin typeface="HG丸ｺﾞｼｯｸM-PRO" panose="020F0600000000000000" pitchFamily="50" charset="-128"/>
              <a:ea typeface="HG丸ｺﾞｼｯｸM-PRO" panose="020F0600000000000000" pitchFamily="50" charset="-128"/>
              <a:sym typeface="Wingdings" panose="05000000000000000000" pitchFamily="2" charset="2"/>
            </a:endParaRPr>
          </a:p>
        </p:txBody>
      </p:sp>
      <p:sp>
        <p:nvSpPr>
          <p:cNvPr id="5201" name="テキスト ボックス 3"/>
          <p:cNvSpPr>
            <a:spLocks noChangeArrowheads="1"/>
          </p:cNvSpPr>
          <p:nvPr/>
        </p:nvSpPr>
        <p:spPr bwMode="auto">
          <a:xfrm>
            <a:off x="3773437" y="5712491"/>
            <a:ext cx="3255963" cy="938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岡山市　産業振興・雇用推進課　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 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ものづくり振興係　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小谷・亀田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e-mail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hlinkClick r:id="rId3"/>
              </a:rPr>
              <a:t>kougyoushinkou@city.okayama.lg.jp</a:t>
            </a: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ＴＥＬ：</a:t>
            </a:r>
            <a:r>
              <a:rPr lang="en-US" altLang="ja-JP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086-803-1329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ＦＡＸ：</a:t>
            </a:r>
            <a:r>
              <a:rPr lang="en-US" altLang="ja-JP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086-803-1738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202" name="AutoShape 88" descr="小樽市"/>
          <p:cNvSpPr>
            <a:spLocks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SzPct val="100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ja-JP" sz="1800"/>
          </a:p>
        </p:txBody>
      </p:sp>
      <p:pic>
        <p:nvPicPr>
          <p:cNvPr id="5203" name="Picture 88"/>
          <p:cNvPicPr preferRelativeResize="0"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4825" y="53975"/>
            <a:ext cx="1173163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204" name="Text Box 76"/>
          <p:cNvSpPr>
            <a:spLocks noChangeArrowheads="1"/>
          </p:cNvSpPr>
          <p:nvPr/>
        </p:nvSpPr>
        <p:spPr bwMode="auto">
          <a:xfrm>
            <a:off x="3524163" y="2924175"/>
            <a:ext cx="3312000" cy="85408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●</a:t>
            </a:r>
            <a:r>
              <a:rPr lang="ja-JP" altLang="en-US" sz="18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主催　：　岡山市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050" dirty="0">
                <a:solidFill>
                  <a:srgbClr val="002060"/>
                </a:solidFill>
                <a:latin typeface="HG正楷書体-PRO" panose="03000600000000000000" pitchFamily="66" charset="-128"/>
                <a:ea typeface="HGS創英角ｺﾞｼｯｸUB" panose="020B0900000000000000" pitchFamily="50" charset="-128"/>
              </a:rPr>
              <a:t>※</a:t>
            </a:r>
            <a:r>
              <a:rPr lang="ja-JP" altLang="en-US" sz="1050" dirty="0">
                <a:solidFill>
                  <a:srgbClr val="002060"/>
                </a:solidFill>
                <a:latin typeface="HG正楷書体-PRO" panose="03000600000000000000" pitchFamily="66" charset="-128"/>
                <a:ea typeface="HGS創英角ｺﾞｼｯｸUB" panose="020B0900000000000000" pitchFamily="50" charset="-128"/>
              </a:rPr>
              <a:t>本セミナーは岡山市とあいおいニッセイ同和</a:t>
            </a:r>
            <a:r>
              <a:rPr lang="ja-JP" altLang="en-US" sz="1050" dirty="0" smtClean="0">
                <a:solidFill>
                  <a:srgbClr val="002060"/>
                </a:solidFill>
                <a:latin typeface="HG正楷書体-PRO" panose="03000600000000000000" pitchFamily="66" charset="-128"/>
                <a:ea typeface="HGS創英角ｺﾞｼｯｸUB" panose="020B0900000000000000" pitchFamily="50" charset="-128"/>
              </a:rPr>
              <a:t>損害</a:t>
            </a:r>
            <a:endParaRPr lang="en-US" altLang="ja-JP" sz="1050" dirty="0" smtClean="0">
              <a:solidFill>
                <a:srgbClr val="002060"/>
              </a:solidFill>
              <a:latin typeface="HG正楷書体-PRO" panose="03000600000000000000" pitchFamily="66" charset="-128"/>
              <a:ea typeface="HGS創英角ｺﾞｼｯｸUB" panose="020B0900000000000000" pitchFamily="50" charset="-128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050" dirty="0">
                <a:solidFill>
                  <a:srgbClr val="002060"/>
                </a:solidFill>
                <a:latin typeface="HG正楷書体-PRO" panose="03000600000000000000" pitchFamily="66" charset="-128"/>
                <a:ea typeface="HGS創英角ｺﾞｼｯｸUB" panose="020B0900000000000000" pitchFamily="50" charset="-128"/>
              </a:rPr>
              <a:t>　</a:t>
            </a:r>
            <a:r>
              <a:rPr lang="ja-JP" altLang="en-US" sz="1050" dirty="0" smtClean="0">
                <a:solidFill>
                  <a:srgbClr val="002060"/>
                </a:solidFill>
                <a:latin typeface="HG正楷書体-PRO" panose="03000600000000000000" pitchFamily="66" charset="-128"/>
                <a:ea typeface="HGS創英角ｺﾞｼｯｸUB" panose="020B0900000000000000" pitchFamily="50" charset="-128"/>
              </a:rPr>
              <a:t>保険㈱</a:t>
            </a:r>
            <a:r>
              <a:rPr lang="ja-JP" altLang="en-US" sz="1050" dirty="0">
                <a:solidFill>
                  <a:srgbClr val="002060"/>
                </a:solidFill>
                <a:latin typeface="HG正楷書体-PRO" panose="03000600000000000000" pitchFamily="66" charset="-128"/>
                <a:ea typeface="HGS創英角ｺﾞｼｯｸUB" panose="020B0900000000000000" pitchFamily="50" charset="-128"/>
              </a:rPr>
              <a:t>の包括連携協定に基づき開催いたします。　 　　　</a:t>
            </a:r>
          </a:p>
        </p:txBody>
      </p:sp>
      <p:sp>
        <p:nvSpPr>
          <p:cNvPr id="5205" name="Text Box 76"/>
          <p:cNvSpPr>
            <a:spLocks noChangeArrowheads="1"/>
          </p:cNvSpPr>
          <p:nvPr/>
        </p:nvSpPr>
        <p:spPr bwMode="auto">
          <a:xfrm>
            <a:off x="3524163" y="5328478"/>
            <a:ext cx="2065338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●</a:t>
            </a:r>
            <a:r>
              <a:rPr lang="ja-JP" altLang="en-US" sz="16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セミナー申込先</a:t>
            </a:r>
          </a:p>
        </p:txBody>
      </p:sp>
      <p:sp>
        <p:nvSpPr>
          <p:cNvPr id="5206" name="テキスト ボックス 6"/>
          <p:cNvSpPr>
            <a:spLocks noChangeArrowheads="1"/>
          </p:cNvSpPr>
          <p:nvPr/>
        </p:nvSpPr>
        <p:spPr bwMode="auto">
          <a:xfrm>
            <a:off x="617701" y="1162994"/>
            <a:ext cx="588173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－</a:t>
            </a:r>
            <a:r>
              <a:rPr lang="ja-JP" altLang="en-US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「制度化</a:t>
            </a:r>
            <a:r>
              <a:rPr lang="ja-JP" altLang="en-US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による企業の課題とより良い運用方法」</a:t>
            </a:r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－</a:t>
            </a:r>
          </a:p>
        </p:txBody>
      </p:sp>
      <p:sp>
        <p:nvSpPr>
          <p:cNvPr id="92" name="Text Box 108"/>
          <p:cNvSpPr>
            <a:spLocks noChangeArrowheads="1"/>
          </p:cNvSpPr>
          <p:nvPr/>
        </p:nvSpPr>
        <p:spPr bwMode="auto">
          <a:xfrm>
            <a:off x="745450" y="5659538"/>
            <a:ext cx="3115598" cy="11045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ts val="1100"/>
              </a:lnSpc>
              <a:spcBef>
                <a:spcPts val="0"/>
              </a:spcBef>
              <a:buSzPct val="100000"/>
              <a:buFontTx/>
              <a:buNone/>
              <a:defRPr/>
            </a:pPr>
            <a:r>
              <a:rPr lang="en-US" altLang="ja-JP" sz="10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HACCP</a:t>
            </a:r>
            <a:r>
              <a:rPr lang="ja-JP" altLang="en-US" sz="10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制度化による事業者の課題とその</a:t>
            </a:r>
            <a:r>
              <a:rPr lang="ja-JP" altLang="en-US" sz="10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解消策</a:t>
            </a:r>
            <a:endParaRPr lang="en-US" altLang="ja-JP" sz="1000" dirty="0" smtClean="0">
              <a:solidFill>
                <a:srgbClr val="00206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171450" indent="-171450" eaLnBrk="1" hangingPunct="1">
              <a:lnSpc>
                <a:spcPts val="1100"/>
              </a:lnSpc>
              <a:spcBef>
                <a:spcPts val="0"/>
              </a:spcBef>
              <a:buSzPct val="100000"/>
              <a:buFont typeface="Wingdings" panose="05000000000000000000" pitchFamily="2" charset="2"/>
              <a:buChar char="l"/>
              <a:defRPr/>
            </a:pPr>
            <a:r>
              <a:rPr lang="en-US" altLang="ja-JP" sz="10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HACCP</a:t>
            </a:r>
            <a:r>
              <a:rPr lang="ja-JP" altLang="en-US" sz="10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制度化</a:t>
            </a:r>
            <a:r>
              <a:rPr lang="ja-JP" altLang="en-US" sz="10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による企業の</a:t>
            </a:r>
            <a:r>
              <a:rPr lang="ja-JP" altLang="en-US" sz="10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課題</a:t>
            </a:r>
            <a:endParaRPr lang="en-US" altLang="ja-JP" sz="1000" dirty="0" smtClean="0">
              <a:solidFill>
                <a:srgbClr val="00206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171450" indent="-171450" eaLnBrk="1" hangingPunct="1">
              <a:lnSpc>
                <a:spcPts val="1100"/>
              </a:lnSpc>
              <a:spcBef>
                <a:spcPts val="0"/>
              </a:spcBef>
              <a:buSzPct val="100000"/>
              <a:buFont typeface="Wingdings" panose="05000000000000000000" pitchFamily="2" charset="2"/>
              <a:buChar char="l"/>
              <a:defRPr/>
            </a:pPr>
            <a:r>
              <a:rPr lang="en-US" altLang="ja-JP" sz="10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HACCP</a:t>
            </a:r>
            <a:r>
              <a:rPr lang="ja-JP" altLang="en-US" sz="10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のより良い運用方法</a:t>
            </a:r>
            <a:endParaRPr lang="en-US" altLang="ja-JP" sz="1000" dirty="0" smtClean="0">
              <a:solidFill>
                <a:srgbClr val="00206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>
              <a:lnSpc>
                <a:spcPts val="1100"/>
              </a:lnSpc>
              <a:spcBef>
                <a:spcPts val="0"/>
              </a:spcBef>
              <a:buSzPct val="100000"/>
              <a:buNone/>
              <a:defRPr/>
            </a:pPr>
            <a:endParaRPr lang="en-US" altLang="ja-JP" sz="1000" dirty="0" smtClean="0">
              <a:solidFill>
                <a:srgbClr val="00206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>
              <a:lnSpc>
                <a:spcPts val="1100"/>
              </a:lnSpc>
              <a:spcBef>
                <a:spcPts val="0"/>
              </a:spcBef>
              <a:buSzPct val="100000"/>
              <a:buNone/>
              <a:defRPr/>
            </a:pPr>
            <a:r>
              <a:rPr lang="en-US" altLang="ja-JP" sz="10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HACCP</a:t>
            </a:r>
            <a:r>
              <a:rPr lang="ja-JP" altLang="en-US" sz="10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を現場のレベルアップにつなげている</a:t>
            </a:r>
            <a:r>
              <a:rPr lang="ja-JP" altLang="en-US" sz="10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先進事例</a:t>
            </a:r>
            <a:endParaRPr lang="en-US" altLang="ja-JP" sz="1000" dirty="0" smtClean="0">
              <a:solidFill>
                <a:srgbClr val="00206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>
              <a:lnSpc>
                <a:spcPts val="900"/>
              </a:lnSpc>
              <a:spcBef>
                <a:spcPts val="600"/>
              </a:spcBef>
              <a:buSzPct val="100000"/>
              <a:buFontTx/>
              <a:buNone/>
              <a:defRPr/>
            </a:pPr>
            <a:r>
              <a:rPr lang="en-US" altLang="ja-JP" sz="9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※</a:t>
            </a:r>
            <a:r>
              <a:rPr lang="ja-JP" altLang="en-US" sz="9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３月１１日</a:t>
            </a:r>
            <a:r>
              <a:rPr lang="en-US" altLang="ja-JP" sz="9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(</a:t>
            </a:r>
            <a:r>
              <a:rPr lang="ja-JP" altLang="en-US" sz="9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金）飲食業向け</a:t>
            </a:r>
            <a:r>
              <a:rPr lang="ja-JP" altLang="en-US" sz="9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と、３月１</a:t>
            </a:r>
            <a:r>
              <a:rPr lang="en-US" altLang="ja-JP" sz="9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4</a:t>
            </a:r>
            <a:r>
              <a:rPr lang="ja-JP" altLang="en-US" sz="9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</a:t>
            </a:r>
            <a:r>
              <a:rPr lang="en-US" altLang="ja-JP" sz="9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(</a:t>
            </a:r>
            <a:r>
              <a:rPr lang="ja-JP" altLang="en-US" sz="9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月）</a:t>
            </a:r>
            <a:r>
              <a:rPr lang="ja-JP" altLang="en-US" sz="9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食品</a:t>
            </a:r>
            <a:r>
              <a:rPr lang="ja-JP" altLang="en-US" sz="9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製造業向けは</a:t>
            </a:r>
            <a:r>
              <a:rPr lang="ja-JP" altLang="en-US" sz="9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内容の一部が異なります</a:t>
            </a:r>
            <a:r>
              <a:rPr lang="ja-JP" altLang="en-US" sz="9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。</a:t>
            </a:r>
            <a:endParaRPr lang="ja-JP" altLang="en-US" sz="900" dirty="0">
              <a:solidFill>
                <a:srgbClr val="00206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93" name="角丸四角形 60"/>
          <p:cNvSpPr>
            <a:spLocks noChangeArrowheads="1"/>
          </p:cNvSpPr>
          <p:nvPr/>
        </p:nvSpPr>
        <p:spPr bwMode="auto">
          <a:xfrm>
            <a:off x="141230" y="5673080"/>
            <a:ext cx="647700" cy="288925"/>
          </a:xfrm>
          <a:prstGeom prst="roundRect">
            <a:avLst>
              <a:gd name="adj" fmla="val 16667"/>
            </a:avLst>
          </a:prstGeom>
          <a:solidFill>
            <a:srgbClr val="33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buSzPct val="100000"/>
              <a:defRPr/>
            </a:pPr>
            <a:r>
              <a:rPr lang="ja-JP" altLang="en-US" sz="1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内容</a:t>
            </a:r>
          </a:p>
        </p:txBody>
      </p:sp>
      <p:sp>
        <p:nvSpPr>
          <p:cNvPr id="40" name="Text Box 4"/>
          <p:cNvSpPr>
            <a:spLocks noChangeArrowheads="1"/>
          </p:cNvSpPr>
          <p:nvPr/>
        </p:nvSpPr>
        <p:spPr bwMode="auto">
          <a:xfrm>
            <a:off x="0" y="9648504"/>
            <a:ext cx="6909939" cy="253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ja-JP" sz="1050" u="sng" dirty="0" smtClean="0">
                <a:solidFill>
                  <a:schemeClr val="accent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※</a:t>
            </a:r>
            <a:r>
              <a:rPr lang="ja-JP" altLang="en-US" sz="1050" u="sng" dirty="0">
                <a:solidFill>
                  <a:schemeClr val="accent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開催</a:t>
            </a:r>
            <a:r>
              <a:rPr lang="en-US" altLang="ja-JP" sz="1050" u="sng" dirty="0" smtClean="0">
                <a:solidFill>
                  <a:schemeClr val="accent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</a:t>
            </a:r>
            <a:r>
              <a:rPr lang="ja-JP" altLang="en-US" sz="1050" u="sng" dirty="0">
                <a:solidFill>
                  <a:schemeClr val="accent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週間前を目途に岡山市</a:t>
            </a:r>
            <a:r>
              <a:rPr lang="ja-JP" altLang="en-US" sz="1050" u="sng" dirty="0" smtClean="0">
                <a:solidFill>
                  <a:schemeClr val="accent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から会議ＩＤ・パスワード</a:t>
            </a:r>
            <a:r>
              <a:rPr lang="ja-JP" altLang="en-US" sz="1050" u="sng" dirty="0">
                <a:solidFill>
                  <a:schemeClr val="accent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と講義資料を</a:t>
            </a:r>
            <a:r>
              <a:rPr lang="ja-JP" altLang="en-US" sz="1050" u="sng" dirty="0" smtClean="0">
                <a:solidFill>
                  <a:schemeClr val="accent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メール</a:t>
            </a:r>
            <a:r>
              <a:rPr lang="ja-JP" altLang="en-US" sz="1050" u="sng" dirty="0">
                <a:solidFill>
                  <a:schemeClr val="accent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で</a:t>
            </a:r>
            <a:r>
              <a:rPr lang="ja-JP" altLang="en-US" sz="1050" u="sng" dirty="0" smtClean="0">
                <a:solidFill>
                  <a:schemeClr val="accent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送付します。届かない場合はご連絡ください。</a:t>
            </a:r>
            <a:endParaRPr lang="ja-JP" altLang="en-US" sz="1050" u="sng" dirty="0">
              <a:solidFill>
                <a:schemeClr val="accent2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grpSp>
        <p:nvGrpSpPr>
          <p:cNvPr id="41" name="Group 4"/>
          <p:cNvGrpSpPr>
            <a:grpSpLocks noChangeAspect="1"/>
          </p:cNvGrpSpPr>
          <p:nvPr/>
        </p:nvGrpSpPr>
        <p:grpSpPr bwMode="auto">
          <a:xfrm>
            <a:off x="3368985" y="4198322"/>
            <a:ext cx="1345944" cy="1379304"/>
            <a:chOff x="-1946" y="2464"/>
            <a:chExt cx="928" cy="951"/>
          </a:xfrm>
        </p:grpSpPr>
        <p:sp>
          <p:nvSpPr>
            <p:cNvPr id="42" name="AutoShape 3"/>
            <p:cNvSpPr>
              <a:spLocks noChangeAspect="1" noChangeArrowheads="1" noTextEdit="1"/>
            </p:cNvSpPr>
            <p:nvPr/>
          </p:nvSpPr>
          <p:spPr bwMode="auto">
            <a:xfrm>
              <a:off x="-1946" y="2464"/>
              <a:ext cx="928" cy="9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pic>
          <p:nvPicPr>
            <p:cNvPr id="43" name="Picture 5"/>
            <p:cNvPicPr>
              <a:picLocks noChangeAspect="1" noChangeArrowheads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246" t="5618" r="14908" b="13866"/>
            <a:stretch/>
          </p:blipFill>
          <p:spPr bwMode="auto">
            <a:xfrm>
              <a:off x="-1818" y="2517"/>
              <a:ext cx="667" cy="7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ransition>
    <p:cut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2.0.50727.8813"/>
  <p:tag name="AS_OS" val="Microsoft Windows NT 6.2.9200.0"/>
  <p:tag name="AS_RELEASE_DATE" val="2017.03.22"/>
  <p:tag name="AS_TITLE" val="Aspose.Slides for .NET 3.5"/>
  <p:tag name="AS_VERSION" val="17.3"/>
</p:tagLst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 charset="-128"/>
        <a:cs typeface="Arial"/>
      </a:majorFont>
      <a:minorFont>
        <a:latin typeface="Arial"/>
        <a:ea typeface="ＭＳ Ｐゴシック" charset="-128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FFFFFF"/>
        </a:accent3>
        <a:accent4>
          <a:srgbClr val="004C4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FFFFFF"/>
        </a:accent3>
        <a:accent4>
          <a:srgbClr val="4D1900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FFFFFF"/>
        </a:accent3>
        <a:accent4>
          <a:srgbClr val="002A56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FFFFFF"/>
        </a:accent3>
        <a:accent4>
          <a:srgbClr val="2A5682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FFFFFF"/>
        </a:accent3>
        <a:accent4>
          <a:srgbClr val="656565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FFFFFF"/>
        </a:accent3>
        <a:accent4>
          <a:srgbClr val="34344D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FFFFFF"/>
        </a:accent3>
        <a:accent4>
          <a:srgbClr val="251A10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661A853E227D0B41AA2C3FC65A392068" ma:contentTypeVersion="11" ma:contentTypeDescription="新しいドキュメントを作成します。" ma:contentTypeScope="" ma:versionID="385999339b721c67d1ab5abf535900bf">
  <xsd:schema xmlns:xsd="http://www.w3.org/2001/XMLSchema" xmlns:xs="http://www.w3.org/2001/XMLSchema" xmlns:p="http://schemas.microsoft.com/office/2006/metadata/properties" xmlns:ns3="e5da46a3-726d-4973-be4d-43a5ca4d9e69" xmlns:ns4="828875c5-810b-43cf-adb0-ff799f320089" targetNamespace="http://schemas.microsoft.com/office/2006/metadata/properties" ma:root="true" ma:fieldsID="a072f330b24049cc239e0dc19a43900b" ns3:_="" ns4:_="">
    <xsd:import namespace="e5da46a3-726d-4973-be4d-43a5ca4d9e69"/>
    <xsd:import namespace="828875c5-810b-43cf-adb0-ff799f320089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3:SharedWithDetails" minOccurs="0"/>
                <xsd:element ref="ns3:SharingHintHash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da46a3-726d-4973-be4d-43a5ca4d9e6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有相手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共有のヒントのハッシュ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8875c5-810b-43cf-adb0-ff799f32008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9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1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2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28EB596-9BEC-4DBC-B864-AFB5F6F1544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736856B-A7F4-4C2D-A95A-BDE22B054E5A}">
  <ds:schemaRefs>
    <ds:schemaRef ds:uri="http://purl.org/dc/terms/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828875c5-810b-43cf-adb0-ff799f320089"/>
    <ds:schemaRef ds:uri="http://purl.org/dc/elements/1.1/"/>
    <ds:schemaRef ds:uri="e5da46a3-726d-4973-be4d-43a5ca4d9e69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A40EDE23-50E3-455A-A8B4-62A5743FC7D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5da46a3-726d-4973-be4d-43a5ca4d9e69"/>
    <ds:schemaRef ds:uri="828875c5-810b-43cf-adb0-ff799f32008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523</TotalTime>
  <Words>598</Words>
  <Application>Microsoft Office PowerPoint</Application>
  <PresentationFormat>A4 210 x 297 mm</PresentationFormat>
  <Paragraphs>71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HGP創英角ｺﾞｼｯｸUB</vt:lpstr>
      <vt:lpstr>HGS創英角ｺﾞｼｯｸUB</vt:lpstr>
      <vt:lpstr>HG丸ｺﾞｼｯｸM-PRO</vt:lpstr>
      <vt:lpstr>HG正楷書体-PRO</vt:lpstr>
      <vt:lpstr>Meiryo UI</vt:lpstr>
      <vt:lpstr>ＭＳ Ｐゴシック</vt:lpstr>
      <vt:lpstr>Arial</vt:lpstr>
      <vt:lpstr>Calibri</vt:lpstr>
      <vt:lpstr>Wingdings</vt:lpstr>
      <vt:lpstr>標準デザイン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P0164437</dc:creator>
  <cp:lastModifiedBy>岡山市</cp:lastModifiedBy>
  <cp:revision>27</cp:revision>
  <cp:lastPrinted>2021-01-27T02:19:27Z</cp:lastPrinted>
  <dcterms:modified xsi:type="dcterms:W3CDTF">2022-01-26T05:10:50Z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0x010100661A853E227D0B41AA2C3FC65A392068</vt:lpwstr>
  </property>
</Properties>
</file>