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71" r:id="rId5"/>
  </p:sldIdLst>
  <p:sldSz cx="6858000" cy="9906000" type="A4"/>
  <p:notesSz cx="6807200" cy="9939338"/>
  <p:custDataLst>
    <p:tags r:id="rId8"/>
  </p:custDataLst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696" y="-47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" d="100"/>
          <a:sy n="10" d="100"/>
        </p:scale>
        <p:origin x="-102" y="-26"/>
      </p:cViewPr>
      <p:guideLst>
        <p:guide orient="horz" pos="2163"/>
        <p:guide pos="28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815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90" tIns="45745" rIns="91490" bIns="45745" numCol="1" anchor="t" anchorCtr="0" compatLnSpc="1">
            <a:prstTxWarp prst="textNoShape">
              <a:avLst/>
            </a:prstTxWarp>
          </a:bodyPr>
          <a:lstStyle>
            <a:lvl1pPr defTabSz="914000" eaLnBrk="1" hangingPunct="1">
              <a:buSzPct val="100000"/>
              <a:defRPr kumimoji="1" sz="1200"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0963" y="0"/>
            <a:ext cx="29003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90" tIns="45745" rIns="91490" bIns="45745" numCol="1" anchor="t" anchorCtr="0" compatLnSpc="1">
            <a:prstTxWarp prst="textNoShape">
              <a:avLst/>
            </a:prstTxWarp>
          </a:bodyPr>
          <a:lstStyle>
            <a:lvl1pPr algn="r" defTabSz="914000" eaLnBrk="1" hangingPunct="1">
              <a:buSzPct val="100000"/>
              <a:defRPr kumimoji="1" sz="1200"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12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61500"/>
            <a:ext cx="297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90" tIns="45745" rIns="91490" bIns="45745" numCol="1" anchor="b" anchorCtr="0" compatLnSpc="1">
            <a:prstTxWarp prst="textNoShape">
              <a:avLst/>
            </a:prstTxWarp>
          </a:bodyPr>
          <a:lstStyle>
            <a:lvl1pPr defTabSz="914000" eaLnBrk="1" hangingPunct="1">
              <a:buSzPct val="100000"/>
              <a:defRPr kumimoji="1" sz="1200"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12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0963" y="9461500"/>
            <a:ext cx="290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90" tIns="45745" rIns="91490" bIns="45745" numCol="1" anchor="b" anchorCtr="0" compatLnSpc="1">
            <a:prstTxWarp prst="textNoShape">
              <a:avLst/>
            </a:prstTxWarp>
          </a:bodyPr>
          <a:lstStyle>
            <a:lvl1pPr algn="r" defTabSz="914000" eaLnBrk="1" hangingPunct="1">
              <a:buSzPct val="100000"/>
              <a:defRPr kumimoji="1" sz="1200" smtClean="0"/>
            </a:lvl1pPr>
          </a:lstStyle>
          <a:p>
            <a:pPr>
              <a:defRPr/>
            </a:pPr>
            <a:fld id="{39B72B83-C32C-4DCD-907D-1FEE63319A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ヘッダー プレースホルダー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329" tIns="44165" rIns="88329" bIns="44165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 kumimoji="1" sz="1200"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4099" name="日付プレースホルダー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511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329" tIns="44165" rIns="88329" bIns="44165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kumimoji="1" sz="1200" smtClean="0"/>
            </a:lvl1pPr>
          </a:lstStyle>
          <a:p>
            <a:pPr>
              <a:defRPr/>
            </a:pPr>
            <a:fld id="{A50C6635-A79A-448A-B875-13D4179A645E}" type="datetime1">
              <a:rPr lang="ja-JP" altLang="en-US"/>
              <a:pPr>
                <a:defRPr/>
              </a:pPr>
              <a:t>2021/1/27</a:t>
            </a:fld>
            <a:endParaRPr lang="ja-JP" altLang="en-US"/>
          </a:p>
        </p:txBody>
      </p:sp>
      <p:sp>
        <p:nvSpPr>
          <p:cNvPr id="3076" name="スライド イメージ プレースホルダー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2114550" y="746125"/>
            <a:ext cx="2579688" cy="3727450"/>
          </a:xfrm>
          <a:prstGeom prst="rect">
            <a:avLst/>
          </a:prstGeom>
          <a:noFill/>
          <a:ln w="127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ノート プレースホルダー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1225"/>
            <a:ext cx="5445125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329" tIns="44165" rIns="88329" bIns="441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102" name="フッター プレースホルダー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329" tIns="44165" rIns="88329" bIns="44165" numCol="1" anchor="b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 kumimoji="1" sz="1200"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4103" name="スライド番号プレースホルダー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42450"/>
            <a:ext cx="29511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329" tIns="44165" rIns="88329" bIns="44165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kumimoji="1" sz="1200" smtClean="0"/>
            </a:lvl1pPr>
          </a:lstStyle>
          <a:p>
            <a:pPr>
              <a:defRPr/>
            </a:pPr>
            <a:fld id="{09690029-48F8-483A-9E54-94186A620BB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/>
          <p:cNvSpPr>
            <a:spLocks noGrp="1" noChangeArrowheads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051" name="サブタイトル 2"/>
          <p:cNvSpPr>
            <a:spLocks noGrp="1" noChangeArrowheads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DAB8C50-953F-4311-A576-18C6265C0D9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461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C6469E-8580-4709-9E36-FC9EE270BC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6220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8463"/>
            <a:ext cx="1543050" cy="84518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8463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00AC7-44BF-4C5C-AA20-73FABAF51B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5983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4039E-DA6D-4E6C-9CE8-88BE5E088B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6473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80EDB-0271-461F-A14F-61B401DBE75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4018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2988"/>
            <a:ext cx="3009900" cy="65373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312988"/>
            <a:ext cx="3009900" cy="65373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CD17A-371B-459E-9124-74057DCB22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51426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7F2B66-FE87-4D89-ADB0-E1109E45AAF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29110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AC128A-E584-4C51-A027-01A2D447CD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92625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0BFF4-0A7C-4C15-A7FE-6F478649A1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3506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7BA6F-9777-44B6-88DB-E2DE5E0CA4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58795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302881-E796-43D1-AE48-B236AAE5854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54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8463"/>
            <a:ext cx="61722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2988"/>
            <a:ext cx="6172200" cy="653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 kumimoji="1" sz="1400"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buSzPct val="100000"/>
              <a:defRPr kumimoji="1" sz="1400"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kumimoji="1" sz="1400" smtClean="0"/>
            </a:lvl1pPr>
          </a:lstStyle>
          <a:p>
            <a:pPr>
              <a:defRPr/>
            </a:pPr>
            <a:fld id="{33705BA3-B745-4821-8FF6-54C52CAF124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ougyoushinkou@city.okayama.lg.jp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10454" y="2942805"/>
            <a:ext cx="6840000" cy="3960000"/>
          </a:xfrm>
          <a:prstGeom prst="parallelogram">
            <a:avLst>
              <a:gd name="adj" fmla="val 0"/>
            </a:avLst>
          </a:prstGeom>
          <a:gradFill flip="none" rotWithShape="1">
            <a:gsLst>
              <a:gs pos="0">
                <a:srgbClr val="9ED3D7"/>
              </a:gs>
              <a:gs pos="100000">
                <a:srgbClr val="FFFFFF"/>
              </a:gs>
            </a:gsLst>
            <a:lin ang="2700000" scaled="1"/>
            <a:tileRect/>
          </a:gra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8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-56" y="6880053"/>
            <a:ext cx="6942136" cy="4935"/>
          </a:xfrm>
          <a:prstGeom prst="line">
            <a:avLst/>
          </a:prstGeom>
          <a:noFill/>
          <a:ln w="12700" cap="rnd" algn="ctr">
            <a:solidFill>
              <a:srgbClr val="8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ja-JP" altLang="en-US"/>
          </a:p>
        </p:txBody>
      </p:sp>
      <p:sp>
        <p:nvSpPr>
          <p:cNvPr id="5124" name="AutoShape 5"/>
          <p:cNvSpPr>
            <a:spLocks noChangeArrowheads="1"/>
          </p:cNvSpPr>
          <p:nvPr/>
        </p:nvSpPr>
        <p:spPr bwMode="auto">
          <a:xfrm>
            <a:off x="115888" y="1281113"/>
            <a:ext cx="6742112" cy="2016125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8F8F8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1800"/>
          </a:p>
        </p:txBody>
      </p:sp>
      <p:sp>
        <p:nvSpPr>
          <p:cNvPr id="5125" name="Text Box 31"/>
          <p:cNvSpPr>
            <a:spLocks noChangeArrowheads="1"/>
          </p:cNvSpPr>
          <p:nvPr/>
        </p:nvSpPr>
        <p:spPr bwMode="auto">
          <a:xfrm>
            <a:off x="745450" y="2908935"/>
            <a:ext cx="2219325" cy="1062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4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２０２１年２月２２日（月）　（食品製造業向け）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4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２０２１年２月２４日（水）（飲食業向け）</a:t>
            </a:r>
          </a:p>
        </p:txBody>
      </p:sp>
      <p:sp>
        <p:nvSpPr>
          <p:cNvPr id="5126" name="Line 35"/>
          <p:cNvSpPr>
            <a:spLocks noChangeShapeType="1"/>
          </p:cNvSpPr>
          <p:nvPr/>
        </p:nvSpPr>
        <p:spPr bwMode="auto">
          <a:xfrm flipV="1">
            <a:off x="93605" y="2928316"/>
            <a:ext cx="3168650" cy="9525"/>
          </a:xfrm>
          <a:prstGeom prst="line">
            <a:avLst/>
          </a:prstGeom>
          <a:noFill/>
          <a:ln w="25400" algn="ctr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7" name="Line 36"/>
          <p:cNvSpPr>
            <a:spLocks noChangeShapeType="1"/>
          </p:cNvSpPr>
          <p:nvPr/>
        </p:nvSpPr>
        <p:spPr bwMode="auto">
          <a:xfrm flipV="1">
            <a:off x="87255" y="4455038"/>
            <a:ext cx="3168650" cy="9525"/>
          </a:xfrm>
          <a:prstGeom prst="line">
            <a:avLst/>
          </a:prstGeom>
          <a:noFill/>
          <a:ln w="25400" algn="ctr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8" name="Line 46"/>
          <p:cNvSpPr>
            <a:spLocks noChangeShapeType="1"/>
          </p:cNvSpPr>
          <p:nvPr/>
        </p:nvSpPr>
        <p:spPr bwMode="auto">
          <a:xfrm flipV="1">
            <a:off x="93605" y="3940712"/>
            <a:ext cx="3168650" cy="9525"/>
          </a:xfrm>
          <a:prstGeom prst="line">
            <a:avLst/>
          </a:prstGeom>
          <a:noFill/>
          <a:ln w="25400" algn="ctr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9" name="Text Box 76"/>
          <p:cNvSpPr>
            <a:spLocks noChangeArrowheads="1"/>
          </p:cNvSpPr>
          <p:nvPr/>
        </p:nvSpPr>
        <p:spPr bwMode="auto">
          <a:xfrm>
            <a:off x="3524163" y="3898107"/>
            <a:ext cx="2065338" cy="36988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</a:t>
            </a:r>
            <a:r>
              <a:rPr lang="ja-JP" altLang="en-US" sz="18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講師</a:t>
            </a:r>
          </a:p>
        </p:txBody>
      </p:sp>
      <p:sp>
        <p:nvSpPr>
          <p:cNvPr id="5130" name="Line 106"/>
          <p:cNvSpPr>
            <a:spLocks noChangeShapeType="1"/>
          </p:cNvSpPr>
          <p:nvPr/>
        </p:nvSpPr>
        <p:spPr bwMode="auto">
          <a:xfrm flipV="1">
            <a:off x="84080" y="4953000"/>
            <a:ext cx="3168650" cy="9525"/>
          </a:xfrm>
          <a:prstGeom prst="line">
            <a:avLst/>
          </a:prstGeom>
          <a:noFill/>
          <a:ln w="25400" algn="ctr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31" name="Text Box 108"/>
          <p:cNvSpPr>
            <a:spLocks noChangeArrowheads="1"/>
          </p:cNvSpPr>
          <p:nvPr/>
        </p:nvSpPr>
        <p:spPr bwMode="auto">
          <a:xfrm>
            <a:off x="745450" y="3942373"/>
            <a:ext cx="2613025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6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両日とも１４時－１５時半　</a:t>
            </a:r>
            <a:r>
              <a:rPr lang="ja-JP" altLang="en-US" sz="10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（開催時間の</a:t>
            </a:r>
            <a:r>
              <a:rPr lang="en-US" altLang="ja-JP" sz="10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30</a:t>
            </a:r>
            <a:r>
              <a:rPr lang="ja-JP" altLang="en-US" sz="10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分前から接続可能です。）</a:t>
            </a:r>
            <a:endParaRPr lang="ja-JP" altLang="en-US" sz="1000" dirty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132" name="Text Box 109"/>
          <p:cNvSpPr>
            <a:spLocks noChangeArrowheads="1"/>
          </p:cNvSpPr>
          <p:nvPr/>
        </p:nvSpPr>
        <p:spPr bwMode="auto">
          <a:xfrm>
            <a:off x="745450" y="5241032"/>
            <a:ext cx="311559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ja-JP" altLang="en-US" sz="11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２月</a:t>
            </a:r>
            <a:r>
              <a:rPr lang="ja-JP" altLang="en-US" sz="11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１５日（月）締切　定員</a:t>
            </a:r>
            <a:r>
              <a:rPr lang="ja-JP" altLang="en-US" sz="11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先着</a:t>
            </a:r>
            <a:r>
              <a:rPr lang="en-US" altLang="ja-JP" sz="11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300</a:t>
            </a:r>
            <a:r>
              <a:rPr lang="ja-JP" altLang="en-US" sz="11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名</a:t>
            </a:r>
            <a:r>
              <a:rPr lang="ja-JP" altLang="en-US" sz="8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en-US" altLang="ja-JP" sz="8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lang="ja-JP" altLang="en-US" sz="8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日あたり</a:t>
            </a:r>
            <a:r>
              <a:rPr lang="ja-JP" altLang="en-US" sz="8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  <a:endParaRPr lang="en-US" altLang="ja-JP" sz="800" dirty="0" smtClean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ja-JP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</a:t>
            </a:r>
            <a:r>
              <a:rPr lang="ja-JP" altLang="en-US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定員に満たない場合は締切を延長する場合があります。</a:t>
            </a:r>
            <a:r>
              <a:rPr lang="ja-JP" altLang="en-US" sz="9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</a:t>
            </a:r>
          </a:p>
        </p:txBody>
      </p:sp>
      <p:sp>
        <p:nvSpPr>
          <p:cNvPr id="5133" name="Line 119"/>
          <p:cNvSpPr>
            <a:spLocks noChangeShapeType="1"/>
          </p:cNvSpPr>
          <p:nvPr/>
        </p:nvSpPr>
        <p:spPr bwMode="auto">
          <a:xfrm>
            <a:off x="103130" y="5601072"/>
            <a:ext cx="3362466" cy="7590"/>
          </a:xfrm>
          <a:prstGeom prst="line">
            <a:avLst/>
          </a:prstGeom>
          <a:noFill/>
          <a:ln w="25400" algn="ctr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34" name="Text Box 120"/>
          <p:cNvSpPr>
            <a:spLocks noChangeArrowheads="1"/>
          </p:cNvSpPr>
          <p:nvPr/>
        </p:nvSpPr>
        <p:spPr bwMode="auto">
          <a:xfrm>
            <a:off x="787490" y="4953000"/>
            <a:ext cx="8715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6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無料　　　　</a:t>
            </a:r>
          </a:p>
        </p:txBody>
      </p:sp>
      <p:graphicFrame>
        <p:nvGraphicFramePr>
          <p:cNvPr id="2071" name="Group 2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8599947"/>
              </p:ext>
            </p:extLst>
          </p:nvPr>
        </p:nvGraphicFramePr>
        <p:xfrm>
          <a:off x="17902" y="7113240"/>
          <a:ext cx="6828575" cy="2565402"/>
        </p:xfrm>
        <a:graphic>
          <a:graphicData uri="http://schemas.openxmlformats.org/drawingml/2006/table">
            <a:tbl>
              <a:tblPr/>
              <a:tblGrid>
                <a:gridCol w="730209">
                  <a:extLst>
                    <a:ext uri="{9D8B030D-6E8A-4147-A177-3AD203B41FA5}">
                      <a16:colId xmlns:a16="http://schemas.microsoft.com/office/drawing/2014/main" val="2432408968"/>
                    </a:ext>
                  </a:extLst>
                </a:gridCol>
                <a:gridCol w="1980175">
                  <a:extLst>
                    <a:ext uri="{9D8B030D-6E8A-4147-A177-3AD203B41FA5}">
                      <a16:colId xmlns:a16="http://schemas.microsoft.com/office/drawing/2014/main" val="1125422685"/>
                    </a:ext>
                  </a:extLst>
                </a:gridCol>
                <a:gridCol w="699917">
                  <a:extLst>
                    <a:ext uri="{9D8B030D-6E8A-4147-A177-3AD203B41FA5}">
                      <a16:colId xmlns:a16="http://schemas.microsoft.com/office/drawing/2014/main" val="2427936775"/>
                    </a:ext>
                  </a:extLst>
                </a:gridCol>
                <a:gridCol w="696730">
                  <a:extLst>
                    <a:ext uri="{9D8B030D-6E8A-4147-A177-3AD203B41FA5}">
                      <a16:colId xmlns:a16="http://schemas.microsoft.com/office/drawing/2014/main" val="1073435868"/>
                    </a:ext>
                  </a:extLst>
                </a:gridCol>
                <a:gridCol w="2721544">
                  <a:extLst>
                    <a:ext uri="{9D8B030D-6E8A-4147-A177-3AD203B41FA5}">
                      <a16:colId xmlns:a16="http://schemas.microsoft.com/office/drawing/2014/main" val="4097976499"/>
                    </a:ext>
                  </a:extLst>
                </a:gridCol>
              </a:tblGrid>
              <a:tr h="2222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フリガナ</a:t>
                      </a:r>
                    </a:p>
                  </a:txBody>
                  <a:tcPr marL="36003" marR="3600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フリガナ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617397"/>
                  </a:ext>
                </a:extLst>
              </a:tr>
              <a:tr h="4841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貴社名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法人名</a:t>
                      </a:r>
                    </a:p>
                  </a:txBody>
                  <a:tcPr marL="36003" marR="3600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施設名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653634"/>
                  </a:ext>
                </a:extLst>
              </a:tr>
              <a:tr h="4841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所在地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36003" marR="3600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〒</a:t>
                      </a:r>
                    </a:p>
                  </a:txBody>
                  <a:tcPr marL="36003" marR="90008" marT="18003" marB="468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希望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3" marR="90008" marT="18003" marB="468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n-lt"/>
                        </a:rPr>
                        <a:t>2/22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（月）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2/24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（水）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希望の日に○をしてください</a:t>
                      </a:r>
                    </a:p>
                  </a:txBody>
                  <a:tcPr marL="36003" marR="90008" marT="18003" marB="468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8300615"/>
                  </a:ext>
                </a:extLst>
              </a:tr>
              <a:tr h="2746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ＴＥＬ</a:t>
                      </a:r>
                    </a:p>
                  </a:txBody>
                  <a:tcPr marL="36003" marR="3600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1441" marR="91441" marT="45729" marB="457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ＦＡＸ</a:t>
                      </a:r>
                    </a:p>
                  </a:txBody>
                  <a:tcPr marL="72001" marR="72001" marT="36007" marB="36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1441" marR="91441" marT="45729" marB="457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477057"/>
                  </a:ext>
                </a:extLst>
              </a:tr>
              <a:tr h="1682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フリガナ</a:t>
                      </a:r>
                    </a:p>
                  </a:txBody>
                  <a:tcPr marL="36003" marR="3600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部署名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役職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Ｅメールアドレス　</a:t>
                      </a: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＊必須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617152"/>
                  </a:ext>
                </a:extLst>
              </a:tr>
              <a:tr h="3873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参加者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marL="36003" marR="3600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＠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7024072"/>
                  </a:ext>
                </a:extLst>
              </a:tr>
              <a:tr h="1619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フリガナ</a:t>
                      </a:r>
                    </a:p>
                  </a:txBody>
                  <a:tcPr marL="36003" marR="3600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部署名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役職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Ｅメールアドレス　</a:t>
                      </a: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＊必須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926036"/>
                  </a:ext>
                </a:extLst>
              </a:tr>
              <a:tr h="3825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参加者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marL="36003" marR="3600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＠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0895231"/>
                  </a:ext>
                </a:extLst>
              </a:tr>
            </a:tbl>
          </a:graphicData>
        </a:graphic>
      </p:graphicFrame>
      <p:sp>
        <p:nvSpPr>
          <p:cNvPr id="5187" name="Text Box 74"/>
          <p:cNvSpPr>
            <a:spLocks noChangeArrowheads="1"/>
          </p:cNvSpPr>
          <p:nvPr/>
        </p:nvSpPr>
        <p:spPr bwMode="auto">
          <a:xfrm>
            <a:off x="100013" y="1568624"/>
            <a:ext cx="6721475" cy="1211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食品品質の向上には、食品</a:t>
            </a:r>
            <a:r>
              <a:rPr lang="ja-JP" altLang="en-US" sz="13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製造に</a:t>
            </a:r>
            <a:r>
              <a:rPr lang="ja-JP" altLang="en-US" sz="13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関わる法令遵守や、</a:t>
            </a:r>
            <a:r>
              <a:rPr lang="ja-JP" altLang="en-US" sz="13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技術向上</a:t>
            </a:r>
            <a:r>
              <a:rPr lang="ja-JP" altLang="en-US" sz="13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、販路を見据えた商品</a:t>
            </a:r>
            <a:r>
              <a:rPr lang="ja-JP" altLang="en-US" sz="13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開発、衛生面からみた食品の適切な取扱い等、多角的</a:t>
            </a:r>
            <a:r>
              <a:rPr lang="ja-JP" altLang="en-US" sz="13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に取り組む必要があります</a:t>
            </a:r>
            <a:r>
              <a:rPr lang="ja-JP" altLang="en-US" sz="13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。</a:t>
            </a:r>
            <a:endParaRPr lang="en-US" altLang="ja-JP" sz="13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8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lang="ja-JP" altLang="en-US" sz="13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今回、本年２０２１年６月</a:t>
            </a:r>
            <a:r>
              <a:rPr lang="ja-JP" altLang="en-US" sz="13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までに全て</a:t>
            </a:r>
            <a:r>
              <a:rPr lang="ja-JP" altLang="en-US" sz="13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の食品取扱い業者（食品製造業・飲食業等）の</a:t>
            </a:r>
            <a:r>
              <a:rPr lang="ja-JP" altLang="en-US" sz="13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皆様が取り組む必要がある「ＨＡＣＣＰ（ハサップ）に沿った衛生管理」について、</a:t>
            </a:r>
            <a:r>
              <a:rPr lang="en-US" altLang="ja-JP" sz="13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Web</a:t>
            </a:r>
            <a:r>
              <a:rPr lang="ja-JP" altLang="en-US" sz="13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セミナーを開催します。</a:t>
            </a:r>
            <a:r>
              <a:rPr lang="ja-JP" altLang="en-US" sz="13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ふるってご参加下さい。　　　　　　</a:t>
            </a:r>
            <a:r>
              <a:rPr lang="ja-JP" altLang="en-US" sz="1300" dirty="0">
                <a:ea typeface="HGS創英角ｺﾞｼｯｸUB" panose="020B0900000000000000" pitchFamily="50" charset="-128"/>
              </a:rPr>
              <a:t>　　　　　　　　　　　　　　　　　　　　　　　　　　　　　　　　　　　　　　　　　　　　　　　　　　　　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ea typeface="HGS創英角ｺﾞｼｯｸUB" panose="020B0900000000000000" pitchFamily="50" charset="-128"/>
              </a:rPr>
              <a:t>　　　　　　　　　　　　　　　　　　　　　　　　　　　　　　　　　　　　　</a:t>
            </a:r>
            <a:r>
              <a:rPr lang="ja-JP" altLang="en-US" sz="1200" dirty="0">
                <a:ea typeface="HGS創英角ｺﾞｼｯｸUB" panose="020B0900000000000000" pitchFamily="50" charset="-128"/>
              </a:rPr>
              <a:t>　　　</a:t>
            </a:r>
          </a:p>
        </p:txBody>
      </p:sp>
      <p:sp>
        <p:nvSpPr>
          <p:cNvPr id="5188" name="Text Box 4"/>
          <p:cNvSpPr>
            <a:spLocks noChangeArrowheads="1"/>
          </p:cNvSpPr>
          <p:nvPr/>
        </p:nvSpPr>
        <p:spPr bwMode="auto">
          <a:xfrm>
            <a:off x="49213" y="6831377"/>
            <a:ext cx="68897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400" u="sng" dirty="0" smtClean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参加申込書（以下記載のうえ、申込先にメール・</a:t>
            </a:r>
            <a:r>
              <a:rPr lang="en-US" altLang="ja-JP" sz="1400" u="sng" dirty="0" smtClean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FAX</a:t>
            </a:r>
            <a:r>
              <a:rPr lang="ja-JP" altLang="en-US" sz="1400" u="sng" dirty="0" smtClean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等でご提出ください。）</a:t>
            </a:r>
            <a:endParaRPr lang="en-US" altLang="ja-JP" sz="1400" u="sng" dirty="0" smtClean="0">
              <a:solidFill>
                <a:schemeClr val="accent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189" name="Text Box 31"/>
          <p:cNvSpPr>
            <a:spLocks noChangeArrowheads="1"/>
          </p:cNvSpPr>
          <p:nvPr/>
        </p:nvSpPr>
        <p:spPr bwMode="auto">
          <a:xfrm>
            <a:off x="745450" y="4475604"/>
            <a:ext cx="261302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6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Zoom</a:t>
            </a:r>
            <a:r>
              <a:rPr lang="ja-JP" altLang="en-US" sz="16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による</a:t>
            </a:r>
            <a:r>
              <a:rPr lang="en-US" altLang="ja-JP" sz="16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Web</a:t>
            </a:r>
            <a:r>
              <a:rPr lang="ja-JP" altLang="en-US" sz="16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セミナー</a:t>
            </a:r>
            <a:r>
              <a:rPr lang="ja-JP" altLang="en-US" sz="10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接続方法等は別途ご案内します。</a:t>
            </a:r>
            <a:endParaRPr lang="ja-JP" altLang="en-US" sz="1600" dirty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5190" name="AutoShape 72"/>
          <p:cNvGrpSpPr>
            <a:grpSpLocks/>
          </p:cNvGrpSpPr>
          <p:nvPr/>
        </p:nvGrpSpPr>
        <p:grpSpPr bwMode="auto">
          <a:xfrm>
            <a:off x="12700" y="476250"/>
            <a:ext cx="6851650" cy="1133475"/>
            <a:chOff x="8" y="300"/>
            <a:chExt cx="4316" cy="714"/>
          </a:xfrm>
        </p:grpSpPr>
        <p:pic>
          <p:nvPicPr>
            <p:cNvPr id="5209" name="AutoShape 72"/>
            <p:cNvPicPr preferRelativeResize="0"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" y="300"/>
              <a:ext cx="4316" cy="7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129" name="Rectangle 81"/>
            <p:cNvSpPr>
              <a:spLocks noChangeArrowheads="1"/>
            </p:cNvSpPr>
            <p:nvPr/>
          </p:nvSpPr>
          <p:spPr bwMode="auto">
            <a:xfrm>
              <a:off x="34" y="316"/>
              <a:ext cx="4263" cy="6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endParaRPr lang="ja-JP" altLang="ja-JP" b="1" smtClean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2130" name="WordArt 166"/>
          <p:cNvSpPr>
            <a:spLocks noChangeArrowheads="1" noChangeShapeType="1"/>
          </p:cNvSpPr>
          <p:nvPr/>
        </p:nvSpPr>
        <p:spPr bwMode="auto">
          <a:xfrm>
            <a:off x="701675" y="587375"/>
            <a:ext cx="5448300" cy="50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1" hangingPunct="1">
              <a:buSzPct val="100000"/>
              <a:defRPr/>
            </a:pPr>
            <a:r>
              <a:rPr lang="ja-JP" altLang="en-US" sz="3600" b="1" kern="10" dirty="0">
                <a:ln w="76200" cap="flat" algn="ctr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  <a:noFill/>
                <a:latin typeface="Meiryo UI" panose="020B0604030504040204" pitchFamily="50" charset="-128"/>
                <a:ea typeface="Meiryo UI" panose="020B0604030504040204" pitchFamily="50" charset="-128"/>
              </a:rPr>
              <a:t>食品品質向上</a:t>
            </a:r>
            <a:r>
              <a:rPr lang="en-US" altLang="ja-JP" sz="3600" b="1" kern="10" dirty="0">
                <a:ln w="76200" cap="flat" algn="ctr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  <a:noFill/>
                <a:latin typeface="Meiryo UI" panose="020B0604030504040204" pitchFamily="50" charset="-128"/>
                <a:ea typeface="Meiryo UI" panose="020B0604030504040204" pitchFamily="50" charset="-128"/>
              </a:rPr>
              <a:t>Web</a:t>
            </a:r>
            <a:r>
              <a:rPr lang="ja-JP" altLang="en-US" sz="3600" b="1" kern="10" dirty="0">
                <a:ln w="76200" cap="flat" algn="ctr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  <a:noFill/>
                <a:latin typeface="Meiryo UI" panose="020B0604030504040204" pitchFamily="50" charset="-128"/>
                <a:ea typeface="Meiryo UI" panose="020B0604030504040204" pitchFamily="50" charset="-128"/>
              </a:rPr>
              <a:t>セミナー</a:t>
            </a:r>
            <a:r>
              <a:rPr lang="zh-TW" altLang="en-US" sz="3600" b="1" kern="10" dirty="0">
                <a:ln w="76200" cap="flat" algn="ctr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  <a:noFill/>
                <a:latin typeface="Meiryo UI" panose="020B0604030504040204" pitchFamily="50" charset="-128"/>
                <a:ea typeface="Meiryo UI" panose="020B0604030504040204" pitchFamily="50" charset="-128"/>
              </a:rPr>
              <a:t>（ＨＡＣＣＰ導入）</a:t>
            </a:r>
            <a:endParaRPr lang="ja-JP" altLang="en-US" sz="3600" b="1" kern="10" dirty="0">
              <a:ln w="76200" cap="flat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noFill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31" name="WordArt 167"/>
          <p:cNvSpPr>
            <a:spLocks noChangeArrowheads="1" noChangeShapeType="1"/>
          </p:cNvSpPr>
          <p:nvPr/>
        </p:nvSpPr>
        <p:spPr bwMode="auto">
          <a:xfrm>
            <a:off x="672217" y="587374"/>
            <a:ext cx="5507216" cy="508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1" hangingPunct="1">
              <a:buSzPct val="100000"/>
              <a:defRPr/>
            </a:pPr>
            <a:r>
              <a:rPr lang="ja-JP" altLang="en-US" sz="3600" b="1" kern="10" dirty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食品品質向上</a:t>
            </a:r>
            <a:r>
              <a:rPr lang="en-US" altLang="ja-JP" sz="3600" b="1" kern="10" dirty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Web</a:t>
            </a:r>
            <a:r>
              <a:rPr lang="ja-JP" altLang="en-US" sz="3600" b="1" kern="10" dirty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セミナー</a:t>
            </a:r>
            <a:r>
              <a:rPr lang="zh-TW" altLang="en-US" sz="3600" b="1" kern="10" dirty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（ＨＡＣＣＰ導入）</a:t>
            </a:r>
            <a:endParaRPr lang="ja-JP" altLang="en-US" sz="3600" b="1" kern="10" dirty="0">
              <a:solidFill>
                <a:srgbClr val="0000CC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94" name="テキスト ボックス 72"/>
          <p:cNvSpPr>
            <a:spLocks noChangeArrowheads="1"/>
          </p:cNvSpPr>
          <p:nvPr/>
        </p:nvSpPr>
        <p:spPr bwMode="auto">
          <a:xfrm>
            <a:off x="34925" y="84138"/>
            <a:ext cx="43942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  <a:ea typeface="Meiryo UI" panose="020B0604030504040204" pitchFamily="50" charset="-128"/>
              </a:rPr>
              <a:t>食品を取扱う事業者（食品製造業・飲食業等）の皆さまへ</a:t>
            </a:r>
          </a:p>
        </p:txBody>
      </p:sp>
      <p:sp>
        <p:nvSpPr>
          <p:cNvPr id="2134" name="角丸四角形 2"/>
          <p:cNvSpPr>
            <a:spLocks noChangeArrowheads="1"/>
          </p:cNvSpPr>
          <p:nvPr/>
        </p:nvSpPr>
        <p:spPr bwMode="auto">
          <a:xfrm>
            <a:off x="109480" y="2993073"/>
            <a:ext cx="647700" cy="287337"/>
          </a:xfrm>
          <a:prstGeom prst="roundRect">
            <a:avLst>
              <a:gd name="adj" fmla="val 16667"/>
            </a:avLst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ja-JP" altLang="en-US" sz="12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日程</a:t>
            </a:r>
          </a:p>
        </p:txBody>
      </p:sp>
      <p:sp>
        <p:nvSpPr>
          <p:cNvPr id="2135" name="角丸四角形 59"/>
          <p:cNvSpPr>
            <a:spLocks noChangeArrowheads="1"/>
          </p:cNvSpPr>
          <p:nvPr/>
        </p:nvSpPr>
        <p:spPr bwMode="auto">
          <a:xfrm>
            <a:off x="134880" y="4528063"/>
            <a:ext cx="647700" cy="287337"/>
          </a:xfrm>
          <a:prstGeom prst="roundRect">
            <a:avLst>
              <a:gd name="adj" fmla="val 16667"/>
            </a:avLst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ja-JP" altLang="en-US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形式</a:t>
            </a:r>
          </a:p>
        </p:txBody>
      </p:sp>
      <p:sp>
        <p:nvSpPr>
          <p:cNvPr id="2136" name="角丸四角形 60"/>
          <p:cNvSpPr>
            <a:spLocks noChangeArrowheads="1"/>
          </p:cNvSpPr>
          <p:nvPr/>
        </p:nvSpPr>
        <p:spPr bwMode="auto">
          <a:xfrm>
            <a:off x="133293" y="3988337"/>
            <a:ext cx="647700" cy="288925"/>
          </a:xfrm>
          <a:prstGeom prst="roundRect">
            <a:avLst>
              <a:gd name="adj" fmla="val 16667"/>
            </a:avLst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ja-JP" altLang="en-US" sz="12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時間</a:t>
            </a:r>
          </a:p>
        </p:txBody>
      </p:sp>
      <p:sp>
        <p:nvSpPr>
          <p:cNvPr id="2137" name="角丸四角形 61"/>
          <p:cNvSpPr>
            <a:spLocks noChangeArrowheads="1"/>
          </p:cNvSpPr>
          <p:nvPr/>
        </p:nvSpPr>
        <p:spPr bwMode="auto">
          <a:xfrm>
            <a:off x="138055" y="5025008"/>
            <a:ext cx="647700" cy="288925"/>
          </a:xfrm>
          <a:prstGeom prst="roundRect">
            <a:avLst>
              <a:gd name="adj" fmla="val 16667"/>
            </a:avLst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ja-JP" altLang="en-US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参加費</a:t>
            </a:r>
          </a:p>
        </p:txBody>
      </p:sp>
      <p:sp>
        <p:nvSpPr>
          <p:cNvPr id="5199" name="テキスト ボックス 46"/>
          <p:cNvSpPr>
            <a:spLocks noChangeArrowheads="1"/>
          </p:cNvSpPr>
          <p:nvPr/>
        </p:nvSpPr>
        <p:spPr bwMode="auto">
          <a:xfrm>
            <a:off x="4461613" y="4232920"/>
            <a:ext cx="2495550" cy="1061829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ＭＳ＆ＡＤインターリスク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総研（株）</a:t>
            </a:r>
            <a:b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</a:b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製品安全グループ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上席テクニカルアドバイザー　   </a:t>
            </a:r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　垣花 直人</a:t>
            </a:r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（国際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HACCP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同盟認定　</a:t>
            </a:r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HACCP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リード・インストラクター）</a:t>
            </a:r>
            <a:endParaRPr lang="ja-JP" altLang="en-US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  <a:sym typeface="Wingdings" panose="05000000000000000000" pitchFamily="2" charset="2"/>
            </a:endParaRPr>
          </a:p>
        </p:txBody>
      </p:sp>
      <p:sp>
        <p:nvSpPr>
          <p:cNvPr id="5201" name="テキスト ボックス 3"/>
          <p:cNvSpPr>
            <a:spLocks noChangeArrowheads="1"/>
          </p:cNvSpPr>
          <p:nvPr/>
        </p:nvSpPr>
        <p:spPr bwMode="auto">
          <a:xfrm>
            <a:off x="3773437" y="5712491"/>
            <a:ext cx="3255963" cy="93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岡山市　産業振興・雇用推進課　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ものづくり振興係　亀田　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e-mail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hlinkClick r:id="rId3"/>
              </a:rPr>
              <a:t>kougyoushinkou@city.okayama.lg.jp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ＴＥＬ：</a:t>
            </a: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086-803-1329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ＦＡＸ：</a:t>
            </a: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086-803-1738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202" name="AutoShape 88" descr="小樽市"/>
          <p:cNvSpPr>
            <a:spLocks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1800"/>
          </a:p>
        </p:txBody>
      </p:sp>
      <p:pic>
        <p:nvPicPr>
          <p:cNvPr id="5203" name="Picture 88"/>
          <p:cNvPicPr preferRelativeResize="0"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4825" y="53975"/>
            <a:ext cx="1173163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204" name="Text Box 76"/>
          <p:cNvSpPr>
            <a:spLocks noChangeArrowheads="1"/>
          </p:cNvSpPr>
          <p:nvPr/>
        </p:nvSpPr>
        <p:spPr bwMode="auto">
          <a:xfrm>
            <a:off x="3524163" y="2924175"/>
            <a:ext cx="3312000" cy="85408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</a:t>
            </a:r>
            <a:r>
              <a:rPr lang="ja-JP" altLang="en-US" sz="18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主催　：　岡山市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050" dirty="0">
                <a:solidFill>
                  <a:srgbClr val="002060"/>
                </a:solidFill>
                <a:latin typeface="HG正楷書体-PRO" panose="03000600000000000000" pitchFamily="66" charset="-128"/>
                <a:ea typeface="HGS創英角ｺﾞｼｯｸUB" panose="020B0900000000000000" pitchFamily="50" charset="-128"/>
              </a:rPr>
              <a:t>※</a:t>
            </a:r>
            <a:r>
              <a:rPr lang="ja-JP" altLang="en-US" sz="1050" dirty="0">
                <a:solidFill>
                  <a:srgbClr val="002060"/>
                </a:solidFill>
                <a:latin typeface="HG正楷書体-PRO" panose="03000600000000000000" pitchFamily="66" charset="-128"/>
                <a:ea typeface="HGS創英角ｺﾞｼｯｸUB" panose="020B0900000000000000" pitchFamily="50" charset="-128"/>
              </a:rPr>
              <a:t>本セミナーは岡山市とあいおいニッセイ同和</a:t>
            </a:r>
            <a:r>
              <a:rPr lang="ja-JP" altLang="en-US" sz="1050" dirty="0" smtClean="0">
                <a:solidFill>
                  <a:srgbClr val="002060"/>
                </a:solidFill>
                <a:latin typeface="HG正楷書体-PRO" panose="03000600000000000000" pitchFamily="66" charset="-128"/>
                <a:ea typeface="HGS創英角ｺﾞｼｯｸUB" panose="020B0900000000000000" pitchFamily="50" charset="-128"/>
              </a:rPr>
              <a:t>損害</a:t>
            </a:r>
            <a:endParaRPr lang="en-US" altLang="ja-JP" sz="1050" dirty="0" smtClean="0">
              <a:solidFill>
                <a:srgbClr val="002060"/>
              </a:solidFill>
              <a:latin typeface="HG正楷書体-PRO" panose="03000600000000000000" pitchFamily="66" charset="-128"/>
              <a:ea typeface="HGS創英角ｺﾞｼｯｸUB" panose="020B0900000000000000" pitchFamily="50" charset="-128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050" dirty="0">
                <a:solidFill>
                  <a:srgbClr val="002060"/>
                </a:solidFill>
                <a:latin typeface="HG正楷書体-PRO" panose="03000600000000000000" pitchFamily="66" charset="-128"/>
                <a:ea typeface="HGS創英角ｺﾞｼｯｸUB" panose="020B0900000000000000" pitchFamily="50" charset="-128"/>
              </a:rPr>
              <a:t>　</a:t>
            </a:r>
            <a:r>
              <a:rPr lang="ja-JP" altLang="en-US" sz="1050" dirty="0" smtClean="0">
                <a:solidFill>
                  <a:srgbClr val="002060"/>
                </a:solidFill>
                <a:latin typeface="HG正楷書体-PRO" panose="03000600000000000000" pitchFamily="66" charset="-128"/>
                <a:ea typeface="HGS創英角ｺﾞｼｯｸUB" panose="020B0900000000000000" pitchFamily="50" charset="-128"/>
              </a:rPr>
              <a:t>保険㈱</a:t>
            </a:r>
            <a:r>
              <a:rPr lang="ja-JP" altLang="en-US" sz="1050" dirty="0">
                <a:solidFill>
                  <a:srgbClr val="002060"/>
                </a:solidFill>
                <a:latin typeface="HG正楷書体-PRO" panose="03000600000000000000" pitchFamily="66" charset="-128"/>
                <a:ea typeface="HGS創英角ｺﾞｼｯｸUB" panose="020B0900000000000000" pitchFamily="50" charset="-128"/>
              </a:rPr>
              <a:t>の包括連携協定に基づき開催いたします。　 　　　</a:t>
            </a:r>
          </a:p>
        </p:txBody>
      </p:sp>
      <p:sp>
        <p:nvSpPr>
          <p:cNvPr id="5205" name="Text Box 76"/>
          <p:cNvSpPr>
            <a:spLocks noChangeArrowheads="1"/>
          </p:cNvSpPr>
          <p:nvPr/>
        </p:nvSpPr>
        <p:spPr bwMode="auto">
          <a:xfrm>
            <a:off x="3524163" y="5328478"/>
            <a:ext cx="2065338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</a:t>
            </a:r>
            <a:r>
              <a:rPr lang="ja-JP" altLang="en-US" sz="16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セミナー申込先</a:t>
            </a:r>
          </a:p>
        </p:txBody>
      </p:sp>
      <p:sp>
        <p:nvSpPr>
          <p:cNvPr id="5206" name="テキスト ボックス 6"/>
          <p:cNvSpPr>
            <a:spLocks noChangeArrowheads="1"/>
          </p:cNvSpPr>
          <p:nvPr/>
        </p:nvSpPr>
        <p:spPr bwMode="auto">
          <a:xfrm>
            <a:off x="1171575" y="1154113"/>
            <a:ext cx="45339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－「基礎から業種に特化した内容まで」－</a:t>
            </a:r>
          </a:p>
        </p:txBody>
      </p:sp>
      <p:sp>
        <p:nvSpPr>
          <p:cNvPr id="92" name="Text Box 108"/>
          <p:cNvSpPr>
            <a:spLocks noChangeArrowheads="1"/>
          </p:cNvSpPr>
          <p:nvPr/>
        </p:nvSpPr>
        <p:spPr bwMode="auto">
          <a:xfrm>
            <a:off x="745450" y="5601072"/>
            <a:ext cx="3115598" cy="1104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1100"/>
              </a:lnSpc>
              <a:spcBef>
                <a:spcPts val="0"/>
              </a:spcBef>
              <a:buSzPct val="100000"/>
              <a:buFontTx/>
              <a:buNone/>
              <a:defRPr/>
            </a:pPr>
            <a:r>
              <a:rPr lang="en-US" altLang="ja-JP" sz="10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HACCP</a:t>
            </a:r>
            <a:r>
              <a:rPr lang="ja-JP" altLang="en-US" sz="10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導入における基礎的な内容（総論）</a:t>
            </a:r>
          </a:p>
          <a:p>
            <a:pPr marL="171450" indent="-171450" eaLnBrk="1" hangingPunct="1">
              <a:lnSpc>
                <a:spcPts val="11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l"/>
              <a:defRPr/>
            </a:pPr>
            <a:r>
              <a:rPr lang="en-US" altLang="ja-JP" sz="10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HACCP</a:t>
            </a:r>
            <a:r>
              <a:rPr lang="ja-JP" altLang="en-US" sz="10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導入の</a:t>
            </a:r>
            <a:r>
              <a:rPr lang="ja-JP" altLang="en-US" sz="10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重要性</a:t>
            </a:r>
            <a:endParaRPr lang="en-US" altLang="ja-JP" sz="1000" dirty="0" smtClean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171450" indent="-171450" eaLnBrk="1" hangingPunct="1">
              <a:lnSpc>
                <a:spcPts val="11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l"/>
              <a:defRPr/>
            </a:pPr>
            <a:r>
              <a:rPr lang="ja-JP" altLang="en-US" sz="10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食中毒</a:t>
            </a:r>
            <a:r>
              <a:rPr lang="ja-JP" altLang="en-US" sz="10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の起こりやすい食品や</a:t>
            </a:r>
            <a:r>
              <a:rPr lang="ja-JP" altLang="en-US" sz="10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状況</a:t>
            </a:r>
            <a:endParaRPr lang="ja-JP" altLang="en-US" sz="1000" dirty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ts val="1100"/>
              </a:lnSpc>
              <a:spcBef>
                <a:spcPts val="600"/>
              </a:spcBef>
              <a:buSzPct val="100000"/>
              <a:buFontTx/>
              <a:buNone/>
              <a:defRPr/>
            </a:pPr>
            <a:r>
              <a:rPr lang="ja-JP" altLang="en-US" sz="10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食品</a:t>
            </a:r>
            <a:r>
              <a:rPr lang="ja-JP" altLang="en-US" sz="10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製造業</a:t>
            </a:r>
            <a:r>
              <a:rPr lang="ja-JP" altLang="en-US" sz="10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</a:t>
            </a:r>
            <a:r>
              <a:rPr lang="ja-JP" altLang="en-US" sz="10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飲食店</a:t>
            </a:r>
            <a:r>
              <a:rPr lang="ja-JP" altLang="en-US" sz="10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に特化した具体的な内容（各論）</a:t>
            </a:r>
          </a:p>
          <a:p>
            <a:pPr marL="171450" indent="-171450" eaLnBrk="1" hangingPunct="1">
              <a:lnSpc>
                <a:spcPts val="11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l"/>
              <a:defRPr/>
            </a:pPr>
            <a:r>
              <a:rPr lang="en-US" altLang="ja-JP" sz="10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HACCP</a:t>
            </a:r>
            <a:r>
              <a:rPr lang="ja-JP" altLang="en-US" sz="10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システム構築の</a:t>
            </a:r>
            <a:r>
              <a:rPr lang="ja-JP" altLang="en-US" sz="10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ポイント</a:t>
            </a:r>
            <a:endParaRPr lang="en-US" altLang="ja-JP" sz="1000" dirty="0" smtClean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171450" indent="-171450" eaLnBrk="1" hangingPunct="1">
              <a:lnSpc>
                <a:spcPts val="11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l"/>
              <a:defRPr/>
            </a:pPr>
            <a:r>
              <a:rPr lang="ja-JP" altLang="en-US" sz="10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食中毒</a:t>
            </a:r>
            <a:r>
              <a:rPr lang="ja-JP" altLang="en-US" sz="10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の予防</a:t>
            </a:r>
            <a:r>
              <a:rPr lang="ja-JP" altLang="en-US" sz="10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対策</a:t>
            </a:r>
            <a:r>
              <a:rPr lang="ja-JP" altLang="en-US" sz="10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en-US" altLang="ja-JP" sz="10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HACCP</a:t>
            </a:r>
            <a:r>
              <a:rPr lang="ja-JP" altLang="en-US" sz="10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に沿った衛生管理</a:t>
            </a:r>
            <a:r>
              <a:rPr lang="ja-JP" altLang="en-US" sz="10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  <a:endParaRPr lang="en-US" altLang="ja-JP" sz="1000" dirty="0" smtClean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ts val="900"/>
              </a:lnSpc>
              <a:spcBef>
                <a:spcPts val="600"/>
              </a:spcBef>
              <a:buSzPct val="100000"/>
              <a:buFontTx/>
              <a:buNone/>
              <a:defRPr/>
            </a:pPr>
            <a:r>
              <a:rPr lang="en-US" altLang="ja-JP" sz="9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</a:t>
            </a:r>
            <a:r>
              <a:rPr lang="en-US" altLang="ja-JP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</a:t>
            </a:r>
            <a:r>
              <a:rPr lang="ja-JP" altLang="en-US" sz="9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en-US" altLang="ja-JP" sz="9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22</a:t>
            </a:r>
            <a:r>
              <a:rPr lang="ja-JP" altLang="en-US" sz="9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</a:t>
            </a:r>
            <a:r>
              <a:rPr lang="en-US" altLang="ja-JP" sz="9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9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ja-JP" altLang="en-US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）食品製造業向けと、</a:t>
            </a:r>
            <a:r>
              <a:rPr lang="en-US" altLang="ja-JP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</a:t>
            </a:r>
            <a:r>
              <a:rPr lang="ja-JP" altLang="en-US" sz="9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en-US" altLang="ja-JP" sz="9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24</a:t>
            </a:r>
            <a:r>
              <a:rPr lang="ja-JP" altLang="en-US" sz="9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</a:t>
            </a:r>
            <a:r>
              <a:rPr lang="en-US" altLang="ja-JP" sz="9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9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水</a:t>
            </a:r>
            <a:r>
              <a:rPr lang="ja-JP" altLang="en-US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）飲食業向けは</a:t>
            </a:r>
            <a:r>
              <a:rPr lang="ja-JP" altLang="en-US" sz="9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内容の一部が異なります</a:t>
            </a:r>
            <a:r>
              <a:rPr lang="ja-JP" altLang="en-US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。</a:t>
            </a:r>
            <a:endParaRPr lang="ja-JP" altLang="en-US" sz="900" dirty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3" name="角丸四角形 60"/>
          <p:cNvSpPr>
            <a:spLocks noChangeArrowheads="1"/>
          </p:cNvSpPr>
          <p:nvPr/>
        </p:nvSpPr>
        <p:spPr bwMode="auto">
          <a:xfrm>
            <a:off x="141230" y="5673080"/>
            <a:ext cx="647700" cy="288925"/>
          </a:xfrm>
          <a:prstGeom prst="roundRect">
            <a:avLst>
              <a:gd name="adj" fmla="val 16667"/>
            </a:avLst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ja-JP" altLang="en-US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内容</a:t>
            </a:r>
          </a:p>
        </p:txBody>
      </p:sp>
      <p:sp>
        <p:nvSpPr>
          <p:cNvPr id="40" name="Text Box 4"/>
          <p:cNvSpPr>
            <a:spLocks noChangeArrowheads="1"/>
          </p:cNvSpPr>
          <p:nvPr/>
        </p:nvSpPr>
        <p:spPr bwMode="auto">
          <a:xfrm>
            <a:off x="0" y="9648504"/>
            <a:ext cx="6909939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ja-JP" sz="1050" u="sng" dirty="0" smtClean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</a:t>
            </a:r>
            <a:r>
              <a:rPr lang="ja-JP" altLang="en-US" sz="1050" u="sng" dirty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開催</a:t>
            </a:r>
            <a:r>
              <a:rPr lang="en-US" altLang="ja-JP" sz="1050" u="sng" dirty="0" smtClean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lang="ja-JP" altLang="en-US" sz="1050" u="sng" dirty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週間前を目途に岡山市</a:t>
            </a:r>
            <a:r>
              <a:rPr lang="ja-JP" altLang="en-US" sz="1050" u="sng" dirty="0" smtClean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から会議ＩＤ・パスワード</a:t>
            </a:r>
            <a:r>
              <a:rPr lang="ja-JP" altLang="en-US" sz="1050" u="sng" dirty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と講義資料を</a:t>
            </a:r>
            <a:r>
              <a:rPr lang="ja-JP" altLang="en-US" sz="1050" u="sng" dirty="0" smtClean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メール</a:t>
            </a:r>
            <a:r>
              <a:rPr lang="ja-JP" altLang="en-US" sz="1050" u="sng" dirty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で</a:t>
            </a:r>
            <a:r>
              <a:rPr lang="ja-JP" altLang="en-US" sz="1050" u="sng" dirty="0" smtClean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送付します。届かない場合はご連絡ください。</a:t>
            </a:r>
            <a:endParaRPr lang="ja-JP" altLang="en-US" sz="1050" u="sng" dirty="0">
              <a:solidFill>
                <a:schemeClr val="accent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39" name="図 3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8780" y="4264899"/>
            <a:ext cx="914655" cy="1010124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2.0.50727.8813"/>
  <p:tag name="AS_OS" val="Microsoft Windows NT 6.2.9200.0"/>
  <p:tag name="AS_RELEASE_DATE" val="2017.03.22"/>
  <p:tag name="AS_TITLE" val="Aspose.Slides for .NET 3.5"/>
  <p:tag name="AS_VERSION" val="17.3"/>
</p:tagLst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 charset="-128"/>
        <a:cs typeface="Arial"/>
      </a:majorFont>
      <a:minorFont>
        <a:latin typeface="Arial"/>
        <a:ea typeface="ＭＳ Ｐゴシック" charset="-128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FFFFF"/>
        </a:accent3>
        <a:accent4>
          <a:srgbClr val="004C4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FFFFFF"/>
        </a:accent3>
        <a:accent4>
          <a:srgbClr val="4D1900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FFFFFF"/>
        </a:accent3>
        <a:accent4>
          <a:srgbClr val="002A56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FFFFFF"/>
        </a:accent3>
        <a:accent4>
          <a:srgbClr val="2A5682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FFFFFF"/>
        </a:accent3>
        <a:accent4>
          <a:srgbClr val="656565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FFFFFF"/>
        </a:accent3>
        <a:accent4>
          <a:srgbClr val="34344D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251A1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661A853E227D0B41AA2C3FC65A392068" ma:contentTypeVersion="11" ma:contentTypeDescription="新しいドキュメントを作成します。" ma:contentTypeScope="" ma:versionID="385999339b721c67d1ab5abf535900bf">
  <xsd:schema xmlns:xsd="http://www.w3.org/2001/XMLSchema" xmlns:xs="http://www.w3.org/2001/XMLSchema" xmlns:p="http://schemas.microsoft.com/office/2006/metadata/properties" xmlns:ns3="e5da46a3-726d-4973-be4d-43a5ca4d9e69" xmlns:ns4="828875c5-810b-43cf-adb0-ff799f320089" targetNamespace="http://schemas.microsoft.com/office/2006/metadata/properties" ma:root="true" ma:fieldsID="a072f330b24049cc239e0dc19a43900b" ns3:_="" ns4:_="">
    <xsd:import namespace="e5da46a3-726d-4973-be4d-43a5ca4d9e69"/>
    <xsd:import namespace="828875c5-810b-43cf-adb0-ff799f32008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3:SharedWithDetails" minOccurs="0"/>
                <xsd:element ref="ns3:SharingHintHash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da46a3-726d-4973-be4d-43a5ca4d9e6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8875c5-810b-43cf-adb0-ff799f3200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40EDE23-50E3-455A-A8B4-62A5743FC7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da46a3-726d-4973-be4d-43a5ca4d9e69"/>
    <ds:schemaRef ds:uri="828875c5-810b-43cf-adb0-ff799f3200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736856B-A7F4-4C2D-A95A-BDE22B054E5A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828875c5-810b-43cf-adb0-ff799f320089"/>
    <ds:schemaRef ds:uri="http://purl.org/dc/terms/"/>
    <ds:schemaRef ds:uri="http://schemas.openxmlformats.org/package/2006/metadata/core-properties"/>
    <ds:schemaRef ds:uri="http://purl.org/dc/dcmitype/"/>
    <ds:schemaRef ds:uri="e5da46a3-726d-4973-be4d-43a5ca4d9e69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28EB596-9BEC-4DBC-B864-AFB5F6F1544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609</Words>
  <Application>Microsoft Office PowerPoint</Application>
  <PresentationFormat>A4 210 x 297 mm</PresentationFormat>
  <Paragraphs>72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HGP創英角ｺﾞｼｯｸUB</vt:lpstr>
      <vt:lpstr>HGS創英角ｺﾞｼｯｸUB</vt:lpstr>
      <vt:lpstr>HG丸ｺﾞｼｯｸM-PRO</vt:lpstr>
      <vt:lpstr>HG正楷書体-PRO</vt:lpstr>
      <vt:lpstr>Meiryo UI</vt:lpstr>
      <vt:lpstr>ＭＳ Ｐゴシック</vt:lpstr>
      <vt:lpstr>Arial</vt:lpstr>
      <vt:lpstr>Calibri</vt:lpstr>
      <vt:lpstr>Wingdings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P0164437</dc:creator>
  <cp:lastModifiedBy>かめだ　あきひろ</cp:lastModifiedBy>
  <cp:revision>15</cp:revision>
  <cp:lastPrinted>2021-01-27T02:19:27Z</cp:lastPrinted>
  <dcterms:modified xsi:type="dcterms:W3CDTF">2021-01-27T09:43:35Z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0x010100661A853E227D0B41AA2C3FC65A392068</vt:lpwstr>
  </property>
</Properties>
</file>