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5" r:id="rId2"/>
  </p:sldIdLst>
  <p:sldSz cx="6858000" cy="9906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やまもと　やすし" initials="や" lastIdx="1" clrIdx="0">
    <p:extLst>
      <p:ext uri="{19B8F6BF-5375-455C-9EA6-DF929625EA0E}">
        <p15:presenceInfo xmlns:p15="http://schemas.microsoft.com/office/powerpoint/2012/main" userId="S-1-5-21-2120431946-1004183233-4106114766-72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00BC55"/>
    <a:srgbClr val="E6E6E6"/>
    <a:srgbClr val="F79799"/>
    <a:srgbClr val="F9B5B7"/>
    <a:srgbClr val="FABFC1"/>
    <a:srgbClr val="CC0000"/>
    <a:srgbClr val="56BE6C"/>
    <a:srgbClr val="72A966"/>
    <a:srgbClr val="F06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24" autoAdjust="0"/>
    <p:restoredTop sz="94660"/>
  </p:normalViewPr>
  <p:slideViewPr>
    <p:cSldViewPr snapToGrid="0">
      <p:cViewPr>
        <p:scale>
          <a:sx n="75" d="100"/>
          <a:sy n="75" d="100"/>
        </p:scale>
        <p:origin x="2122" y="-9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354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5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7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664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197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53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13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983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89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201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462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ED173-8DC6-41BB-9C03-959AF509957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B7867-532A-46E9-944A-4DB155CD3A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295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321018" y="516030"/>
            <a:ext cx="4723513" cy="1752535"/>
            <a:chOff x="321018" y="516030"/>
            <a:chExt cx="4723513" cy="1752535"/>
          </a:xfrm>
        </p:grpSpPr>
        <p:sp>
          <p:nvSpPr>
            <p:cNvPr id="34" name="テキスト ボックス 2"/>
            <p:cNvSpPr txBox="1">
              <a:spLocks noChangeArrowheads="1"/>
            </p:cNvSpPr>
            <p:nvPr/>
          </p:nvSpPr>
          <p:spPr bwMode="auto">
            <a:xfrm>
              <a:off x="321018" y="803880"/>
              <a:ext cx="4555681" cy="1015663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>
              <a:glow rad="101600">
                <a:schemeClr val="bg1"/>
              </a:glow>
            </a:effectLst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ctr">
                <a:spcAft>
                  <a:spcPts val="0"/>
                </a:spcAft>
                <a:tabLst>
                  <a:tab pos="2700020" algn="ctr"/>
                  <a:tab pos="5400040" algn="r"/>
                </a:tabLst>
              </a:pPr>
              <a:r>
                <a:rPr lang="ja-JP" sz="6000" b="1" kern="100" dirty="0">
                  <a:ln w="19050">
                    <a:noFill/>
                  </a:ln>
                  <a:effectLst>
                    <a:glow rad="419100">
                      <a:schemeClr val="bg1">
                        <a:alpha val="84000"/>
                      </a:schemeClr>
                    </a:glow>
                  </a:effectLst>
                  <a:latin typeface="Chiller" panose="04020404031007020602" pitchFamily="82" charset="0"/>
                  <a:ea typeface="BIZ UDP明朝 Medium" panose="02020500000000000000" pitchFamily="18" charset="-128"/>
                  <a:cs typeface="Arial" panose="020B0604020202020204" pitchFamily="34" charset="0"/>
                </a:rPr>
                <a:t>市民のひろば</a:t>
              </a:r>
              <a:endParaRPr lang="ja-JP" sz="1200" b="1" kern="100" dirty="0">
                <a:ln w="19050">
                  <a:noFill/>
                </a:ln>
                <a:effectLst>
                  <a:glow rad="419100">
                    <a:schemeClr val="bg1">
                      <a:alpha val="84000"/>
                    </a:schemeClr>
                  </a:glow>
                </a:effectLst>
                <a:latin typeface="Chiller" panose="04020404031007020602" pitchFamily="82" charset="0"/>
                <a:ea typeface="BIZ UDP明朝 Medium" panose="02020500000000000000" pitchFamily="18" charset="-128"/>
                <a:cs typeface="Arial" panose="020B0604020202020204" pitchFamily="34" charset="0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321018" y="516030"/>
              <a:ext cx="22061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spc="3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まちとつながる</a:t>
              </a:r>
              <a:endParaRPr kumimoji="1" lang="en-US" altLang="ja-JP" sz="1400" spc="300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29" name="テキスト ボックス 2"/>
            <p:cNvSpPr txBox="1">
              <a:spLocks noChangeArrowheads="1"/>
            </p:cNvSpPr>
            <p:nvPr/>
          </p:nvSpPr>
          <p:spPr bwMode="auto">
            <a:xfrm>
              <a:off x="2924307" y="1622234"/>
              <a:ext cx="2120224" cy="64633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spcAft>
                  <a:spcPts val="0"/>
                </a:spcAft>
                <a:tabLst>
                  <a:tab pos="2700020" algn="ctr"/>
                  <a:tab pos="5400040" algn="r"/>
                </a:tabLst>
              </a:pPr>
              <a:r>
                <a:rPr lang="ja-JP" sz="3600" b="1" kern="100" spc="200" dirty="0">
                  <a:effectLst>
                    <a:glow rad="419100">
                      <a:schemeClr val="bg1">
                        <a:alpha val="84000"/>
                      </a:schemeClr>
                    </a:glow>
                  </a:effectLst>
                  <a:latin typeface="BIZ UDP明朝 Medium" panose="02020500000000000000" pitchFamily="18" charset="-128"/>
                  <a:ea typeface="BIZ UDP明朝 Medium" panose="02020500000000000000" pitchFamily="18" charset="-128"/>
                  <a:cs typeface="Arial" panose="020B0604020202020204" pitchFamily="34" charset="0"/>
                </a:rPr>
                <a:t>おかやま</a:t>
              </a:r>
              <a:endParaRPr lang="ja-JP" sz="1050" b="1" kern="100" spc="200" dirty="0">
                <a:effectLst>
                  <a:glow rad="419100">
                    <a:schemeClr val="bg1">
                      <a:alpha val="84000"/>
                    </a:schemeClr>
                  </a:glow>
                </a:effectLst>
                <a:latin typeface="BIZ UDP明朝 Medium" panose="02020500000000000000" pitchFamily="18" charset="-128"/>
                <a:ea typeface="BIZ UDP明朝 Medium" panose="02020500000000000000" pitchFamily="18" charset="-128"/>
                <a:cs typeface="Arial" panose="020B0604020202020204" pitchFamily="34" charset="0"/>
              </a:endParaRP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5018973" y="452658"/>
            <a:ext cx="1903984" cy="1714764"/>
            <a:chOff x="5018973" y="452658"/>
            <a:chExt cx="1903984" cy="1714764"/>
          </a:xfrm>
        </p:grpSpPr>
        <p:sp>
          <p:nvSpPr>
            <p:cNvPr id="40" name="テキスト ボックス 39"/>
            <p:cNvSpPr txBox="1"/>
            <p:nvPr/>
          </p:nvSpPr>
          <p:spPr>
            <a:xfrm>
              <a:off x="5018973" y="452658"/>
              <a:ext cx="1600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7200" b="1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７</a:t>
              </a:r>
              <a:endParaRPr lang="en-US" altLang="ja-JP" sz="7200" b="1" dirty="0"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5227507" y="1529792"/>
              <a:ext cx="1600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600" dirty="0">
                  <a:effectLst/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Ju</a:t>
              </a:r>
              <a:r>
                <a:rPr lang="ja-JP" altLang="en-US" sz="1600" dirty="0" err="1">
                  <a:effectLst/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ｌ</a:t>
              </a:r>
              <a:r>
                <a:rPr kumimoji="1" lang="en-US" altLang="ja-JP" sz="1600" dirty="0">
                  <a:effectLst/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.202</a:t>
              </a:r>
              <a:r>
                <a:rPr lang="ja-JP" altLang="en-US" sz="16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６</a:t>
              </a:r>
              <a:endParaRPr kumimoji="1" lang="ja-JP" altLang="en-US" sz="1600" dirty="0">
                <a:effectLst/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5322757" y="1789179"/>
              <a:ext cx="1600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>
                  <a:effectLst/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No.14</a:t>
              </a:r>
              <a:r>
                <a:rPr kumimoji="1" lang="ja-JP" altLang="en-US" sz="1400" dirty="0">
                  <a:latin typeface="BIZ UDP明朝 Medium" panose="02020500000000000000" pitchFamily="18" charset="-128"/>
                  <a:ea typeface="BIZ UDP明朝 Medium" panose="02020500000000000000" pitchFamily="18" charset="-128"/>
                </a:rPr>
                <a:t>８６</a:t>
              </a:r>
              <a:endParaRPr kumimoji="1" lang="ja-JP" altLang="en-US" sz="1400" dirty="0">
                <a:effectLst/>
                <a:latin typeface="BIZ UDP明朝 Medium" panose="02020500000000000000" pitchFamily="18" charset="-128"/>
                <a:ea typeface="BIZ UDP明朝 Medium" panose="02020500000000000000" pitchFamily="18" charset="-128"/>
              </a:endParaRPr>
            </a:p>
          </p:txBody>
        </p:sp>
        <p:cxnSp>
          <p:nvCxnSpPr>
            <p:cNvPr id="9" name="直線コネクタ 8"/>
            <p:cNvCxnSpPr/>
            <p:nvPr/>
          </p:nvCxnSpPr>
          <p:spPr>
            <a:xfrm flipV="1">
              <a:off x="5192232" y="586272"/>
              <a:ext cx="12456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/>
            <p:nvPr/>
          </p:nvCxnSpPr>
          <p:spPr>
            <a:xfrm flipV="1">
              <a:off x="5192232" y="2167422"/>
              <a:ext cx="12456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25CF7B1-BBC6-49CC-ABEC-4E40573A5858}"/>
              </a:ext>
            </a:extLst>
          </p:cNvPr>
          <p:cNvSpPr/>
          <p:nvPr/>
        </p:nvSpPr>
        <p:spPr>
          <a:xfrm>
            <a:off x="360406" y="2438400"/>
            <a:ext cx="6137187" cy="439201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写真スペース</a:t>
            </a:r>
          </a:p>
        </p:txBody>
      </p: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5351BD29-EAFD-404E-8478-A0E98AEF6248}"/>
              </a:ext>
            </a:extLst>
          </p:cNvPr>
          <p:cNvGrpSpPr/>
          <p:nvPr/>
        </p:nvGrpSpPr>
        <p:grpSpPr>
          <a:xfrm>
            <a:off x="416604" y="7533912"/>
            <a:ext cx="775444" cy="307777"/>
            <a:chOff x="393644" y="8775691"/>
            <a:chExt cx="775444" cy="307777"/>
          </a:xfrm>
        </p:grpSpPr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10B23587-AD9E-456B-BDF5-4226CF66116F}"/>
                </a:ext>
              </a:extLst>
            </p:cNvPr>
            <p:cNvSpPr/>
            <p:nvPr/>
          </p:nvSpPr>
          <p:spPr>
            <a:xfrm>
              <a:off x="433704" y="8835509"/>
              <a:ext cx="695325" cy="200025"/>
            </a:xfrm>
            <a:prstGeom prst="rect">
              <a:avLst/>
            </a:prstGeom>
            <a:solidFill>
              <a:srgbClr val="F090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8D0F78C9-C0B5-4E3A-A806-EFAA86AA02C7}"/>
                </a:ext>
              </a:extLst>
            </p:cNvPr>
            <p:cNvSpPr txBox="1"/>
            <p:nvPr/>
          </p:nvSpPr>
          <p:spPr>
            <a:xfrm>
              <a:off x="393644" y="8775691"/>
              <a:ext cx="775444" cy="307777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dirty="0">
                  <a:solidFill>
                    <a:schemeClr val="bg1"/>
                  </a:solidFill>
                  <a:ea typeface="BIZ UDPゴシック" panose="020B0400000000000000" pitchFamily="50" charset="-128"/>
                </a:rPr>
                <a:t>TOPICS</a:t>
              </a:r>
              <a:endParaRPr kumimoji="1" lang="ja-JP" altLang="en-US" sz="1400" dirty="0">
                <a:solidFill>
                  <a:schemeClr val="bg1"/>
                </a:solidFill>
                <a:ea typeface="BIZ UDPゴシック" panose="020B0400000000000000" pitchFamily="50" charset="-128"/>
              </a:endParaRPr>
            </a:p>
          </p:txBody>
        </p:sp>
      </p:grp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B8D19FA1-C297-44C3-80DA-0CF7A678F4EF}"/>
              </a:ext>
            </a:extLst>
          </p:cNvPr>
          <p:cNvSpPr txBox="1"/>
          <p:nvPr/>
        </p:nvSpPr>
        <p:spPr>
          <a:xfrm>
            <a:off x="372598" y="7049431"/>
            <a:ext cx="11514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特集記事</a:t>
            </a:r>
            <a:endParaRPr kumimoji="1" lang="ja-JP" altLang="en-US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119ED595-E566-4F27-B9A9-88D21211A4A7}"/>
              </a:ext>
            </a:extLst>
          </p:cNvPr>
          <p:cNvSpPr txBox="1"/>
          <p:nvPr/>
        </p:nvSpPr>
        <p:spPr>
          <a:xfrm>
            <a:off x="409582" y="7900226"/>
            <a:ext cx="332058" cy="343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1700"/>
              </a:lnSpc>
            </a:pPr>
            <a:r>
              <a:rPr lang="ja-JP" altLang="en-US" sz="1600" b="1" dirty="0">
                <a:solidFill>
                  <a:srgbClr val="26262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✓</a:t>
            </a:r>
            <a:endParaRPr lang="en-US" altLang="ja-JP" sz="1600" b="1" dirty="0">
              <a:solidFill>
                <a:srgbClr val="262626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1BDB3BE2-4126-43CC-9E63-13E928B4BCDA}"/>
              </a:ext>
            </a:extLst>
          </p:cNvPr>
          <p:cNvSpPr txBox="1"/>
          <p:nvPr/>
        </p:nvSpPr>
        <p:spPr>
          <a:xfrm>
            <a:off x="409575" y="8308090"/>
            <a:ext cx="332058" cy="343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1700"/>
              </a:lnSpc>
            </a:pPr>
            <a:r>
              <a:rPr lang="ja-JP" altLang="en-US" sz="1600" b="1" dirty="0">
                <a:solidFill>
                  <a:srgbClr val="26262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✓</a:t>
            </a:r>
            <a:endParaRPr lang="en-US" altLang="ja-JP" sz="1600" b="1" dirty="0">
              <a:solidFill>
                <a:srgbClr val="262626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13D16584-1FF1-4F44-8324-EC51C3651CA9}"/>
              </a:ext>
            </a:extLst>
          </p:cNvPr>
          <p:cNvSpPr txBox="1"/>
          <p:nvPr/>
        </p:nvSpPr>
        <p:spPr>
          <a:xfrm>
            <a:off x="409575" y="8684847"/>
            <a:ext cx="332058" cy="343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1700"/>
              </a:lnSpc>
            </a:pPr>
            <a:r>
              <a:rPr lang="ja-JP" altLang="en-US" sz="1600" b="1" dirty="0">
                <a:solidFill>
                  <a:srgbClr val="262626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✓</a:t>
            </a:r>
            <a:endParaRPr lang="en-US" altLang="ja-JP" sz="1600" b="1" dirty="0">
              <a:solidFill>
                <a:srgbClr val="262626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467EB860-F3B9-494C-B235-D3416933F853}"/>
              </a:ext>
            </a:extLst>
          </p:cNvPr>
          <p:cNvCxnSpPr>
            <a:cxnSpLocks/>
          </p:cNvCxnSpPr>
          <p:nvPr/>
        </p:nvCxnSpPr>
        <p:spPr>
          <a:xfrm>
            <a:off x="430892" y="7067888"/>
            <a:ext cx="7754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0B8346A1-F434-44A7-A354-D20628AEEAA3}"/>
              </a:ext>
            </a:extLst>
          </p:cNvPr>
          <p:cNvCxnSpPr>
            <a:cxnSpLocks/>
          </p:cNvCxnSpPr>
          <p:nvPr/>
        </p:nvCxnSpPr>
        <p:spPr>
          <a:xfrm>
            <a:off x="430892" y="7347108"/>
            <a:ext cx="7754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CE4E7E47-3DE9-4BC6-8AB4-8258B220E4C1}"/>
              </a:ext>
            </a:extLst>
          </p:cNvPr>
          <p:cNvSpPr txBox="1"/>
          <p:nvPr/>
        </p:nvSpPr>
        <p:spPr>
          <a:xfrm>
            <a:off x="1361053" y="7049431"/>
            <a:ext cx="24297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「新たな倭国論」とは？（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P2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AF571781-B118-4C3D-8591-6246E0ADC826}"/>
              </a:ext>
            </a:extLst>
          </p:cNvPr>
          <p:cNvSpPr txBox="1"/>
          <p:nvPr/>
        </p:nvSpPr>
        <p:spPr>
          <a:xfrm>
            <a:off x="456664" y="9294753"/>
            <a:ext cx="2911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広報紙についてのアンケートにご協力ください。</a:t>
            </a:r>
            <a:endParaRPr kumimoji="1" lang="ja-JP" altLang="en-US" sz="11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A8C0AC15-E72B-4EDA-BD72-B3088A6F4CC6}"/>
              </a:ext>
            </a:extLst>
          </p:cNvPr>
          <p:cNvSpPr/>
          <p:nvPr/>
        </p:nvSpPr>
        <p:spPr>
          <a:xfrm>
            <a:off x="430892" y="9139061"/>
            <a:ext cx="3529639" cy="57299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0F9EB889-B6CF-430C-8415-832AD3577449}"/>
              </a:ext>
            </a:extLst>
          </p:cNvPr>
          <p:cNvSpPr/>
          <p:nvPr/>
        </p:nvSpPr>
        <p:spPr>
          <a:xfrm>
            <a:off x="3419803" y="9202998"/>
            <a:ext cx="461614" cy="445120"/>
          </a:xfrm>
          <a:prstGeom prst="rect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ＱＲ</a:t>
            </a:r>
          </a:p>
        </p:txBody>
      </p: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1C6FB860-D12E-437E-8106-653E4BF51891}"/>
              </a:ext>
            </a:extLst>
          </p:cNvPr>
          <p:cNvCxnSpPr>
            <a:cxnSpLocks/>
          </p:cNvCxnSpPr>
          <p:nvPr/>
        </p:nvCxnSpPr>
        <p:spPr>
          <a:xfrm>
            <a:off x="4228616" y="6962793"/>
            <a:ext cx="0" cy="2749262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4B686DA4-8AB7-4588-B94F-E01E2B411BCE}"/>
              </a:ext>
            </a:extLst>
          </p:cNvPr>
          <p:cNvSpPr txBox="1"/>
          <p:nvPr/>
        </p:nvSpPr>
        <p:spPr>
          <a:xfrm>
            <a:off x="4383334" y="6962793"/>
            <a:ext cx="18380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7F78A"/>
                </a:solidFill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 </a:t>
            </a:r>
            <a:r>
              <a:rPr kumimoji="1" lang="ja-JP" altLang="en-US" sz="14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岡山市役所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E78F7DEB-C034-497B-A999-389ACFB3E0D8}"/>
              </a:ext>
            </a:extLst>
          </p:cNvPr>
          <p:cNvSpPr txBox="1"/>
          <p:nvPr/>
        </p:nvSpPr>
        <p:spPr>
          <a:xfrm>
            <a:off x="4450032" y="7244931"/>
            <a:ext cx="210248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〒</a:t>
            </a:r>
            <a:r>
              <a:rPr lang="en-US" altLang="ja-JP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700-8544 </a:t>
            </a:r>
            <a:r>
              <a:rPr lang="ja-JP" altLang="en-US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北区大供一丁目１</a:t>
            </a:r>
            <a:r>
              <a:rPr lang="en-US" altLang="ja-JP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-1</a:t>
            </a:r>
            <a:endParaRPr kumimoji="1" lang="ja-JP" altLang="en-US" sz="9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8C76D1B7-27D1-4470-81D8-D6E3D2A0BDF8}"/>
              </a:ext>
            </a:extLst>
          </p:cNvPr>
          <p:cNvSpPr txBox="1"/>
          <p:nvPr/>
        </p:nvSpPr>
        <p:spPr>
          <a:xfrm>
            <a:off x="4473086" y="7489046"/>
            <a:ext cx="20857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代表電話　☎</a:t>
            </a:r>
            <a:r>
              <a:rPr kumimoji="1" lang="en-US" altLang="ja-JP" sz="1000" b="1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086-803-1000</a:t>
            </a:r>
            <a:endParaRPr kumimoji="1" lang="ja-JP" altLang="en-US" sz="1000" b="1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D4D6526A-FEC0-4C82-B09D-BC341AC098CA}"/>
              </a:ext>
            </a:extLst>
          </p:cNvPr>
          <p:cNvSpPr txBox="1"/>
          <p:nvPr/>
        </p:nvSpPr>
        <p:spPr>
          <a:xfrm>
            <a:off x="4340588" y="8918488"/>
            <a:ext cx="1000968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市公式</a:t>
            </a:r>
            <a:r>
              <a:rPr lang="en-US" altLang="ja-JP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LINE</a:t>
            </a:r>
            <a:endParaRPr lang="en-US" altLang="ja-JP" sz="6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1EAEF906-EFB0-4D83-A3AE-DE61DC0B8543}"/>
              </a:ext>
            </a:extLst>
          </p:cNvPr>
          <p:cNvSpPr txBox="1"/>
          <p:nvPr/>
        </p:nvSpPr>
        <p:spPr>
          <a:xfrm>
            <a:off x="4623451" y="8175284"/>
            <a:ext cx="1793097" cy="283219"/>
          </a:xfrm>
          <a:prstGeom prst="rect">
            <a:avLst/>
          </a:prstGeom>
          <a:noFill/>
          <a:ln w="3175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各支所・地域センター・福祉事務所の連絡先は</a:t>
            </a:r>
            <a:r>
              <a:rPr lang="en-US" altLang="ja-JP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1</a:t>
            </a:r>
            <a:r>
              <a:rPr lang="ja-JP" altLang="en-US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６ページをご確認ください</a:t>
            </a:r>
            <a:endParaRPr kumimoji="1" lang="ja-JP" altLang="en-US" sz="7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4D660CB2-8B85-41B7-BB22-452EDF4BD4D3}"/>
              </a:ext>
            </a:extLst>
          </p:cNvPr>
          <p:cNvSpPr/>
          <p:nvPr/>
        </p:nvSpPr>
        <p:spPr>
          <a:xfrm>
            <a:off x="4496702" y="8036337"/>
            <a:ext cx="1957771" cy="56804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3BE66BEF-0C30-4871-B190-F760A18C4B98}"/>
              </a:ext>
            </a:extLst>
          </p:cNvPr>
          <p:cNvSpPr txBox="1"/>
          <p:nvPr/>
        </p:nvSpPr>
        <p:spPr>
          <a:xfrm>
            <a:off x="5358430" y="8921547"/>
            <a:ext cx="117686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ja-JP" altLang="en-US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市公式</a:t>
            </a:r>
            <a:r>
              <a:rPr lang="en-US" altLang="ja-JP" sz="900" dirty="0">
                <a:latin typeface="BIZ UDP明朝 Medium" panose="02020500000000000000" pitchFamily="18" charset="-128"/>
                <a:ea typeface="BIZ UDP明朝 Medium" panose="02020500000000000000" pitchFamily="18" charset="-128"/>
              </a:rPr>
              <a:t>YouTube</a:t>
            </a:r>
            <a:endParaRPr lang="en-US" altLang="ja-JP" sz="600" dirty="0">
              <a:latin typeface="BIZ UDP明朝 Medium" panose="02020500000000000000" pitchFamily="18" charset="-128"/>
              <a:ea typeface="BIZ UDP明朝 Medium" panose="02020500000000000000" pitchFamily="18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3A546E87-2900-4510-98D3-6FD54FCB02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706" y="9093122"/>
            <a:ext cx="563916" cy="563916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A4A60FA-AD86-4400-9EC1-0C9BF191EF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4903" y="9096464"/>
            <a:ext cx="563916" cy="563916"/>
          </a:xfrm>
          <a:prstGeom prst="rect">
            <a:avLst/>
          </a:prstGeom>
        </p:spPr>
      </p:pic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76156C73-E005-446D-8438-EAFDDE8BEF1E}"/>
              </a:ext>
            </a:extLst>
          </p:cNvPr>
          <p:cNvSpPr txBox="1"/>
          <p:nvPr/>
        </p:nvSpPr>
        <p:spPr>
          <a:xfrm>
            <a:off x="802025" y="8693401"/>
            <a:ext cx="3315466" cy="343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参議院議員通常選挙のお知らせ（Ｐ</a:t>
            </a:r>
            <a:r>
              <a:rPr lang="en-US" altLang="ja-JP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</a:t>
            </a: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3538FD19-B4CF-494D-8BD6-98A33873067A}"/>
              </a:ext>
            </a:extLst>
          </p:cNvPr>
          <p:cNvSpPr txBox="1"/>
          <p:nvPr/>
        </p:nvSpPr>
        <p:spPr>
          <a:xfrm>
            <a:off x="802025" y="7922582"/>
            <a:ext cx="4065722" cy="343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1700"/>
              </a:lnSpc>
            </a:pPr>
            <a:r>
              <a:rPr lang="zh-TW" altLang="en-US" sz="1400" b="1" spc="-8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熱中症予防（Ｐ２～３）</a:t>
            </a: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EE2C6701-E5D2-4669-ACDC-E59704A4AD25}"/>
              </a:ext>
            </a:extLst>
          </p:cNvPr>
          <p:cNvSpPr txBox="1"/>
          <p:nvPr/>
        </p:nvSpPr>
        <p:spPr>
          <a:xfrm>
            <a:off x="802025" y="8320472"/>
            <a:ext cx="3581309" cy="34392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ts val="1700"/>
              </a:lnSpc>
            </a:pPr>
            <a:r>
              <a:rPr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家庭ごみ有料指定袋の減免申請（Ｐ５）</a:t>
            </a:r>
          </a:p>
        </p:txBody>
      </p:sp>
    </p:spTree>
    <p:extLst>
      <p:ext uri="{BB962C8B-B14F-4D97-AF65-F5344CB8AC3E}">
        <p14:creationId xmlns:p14="http://schemas.microsoft.com/office/powerpoint/2010/main" val="892221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9059</TotalTime>
  <Words>111</Words>
  <Application>Microsoft Office PowerPoint</Application>
  <PresentationFormat>A4 210 x 297 mm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UDPゴシック</vt:lpstr>
      <vt:lpstr>BIZ UDP明朝 Medium</vt:lpstr>
      <vt:lpstr>HG丸ｺﾞｼｯｸM-PRO</vt:lpstr>
      <vt:lpstr>游ゴシック</vt:lpstr>
      <vt:lpstr>游ゴシック Light</vt:lpstr>
      <vt:lpstr>Arial</vt:lpstr>
      <vt:lpstr>Calibri</vt:lpstr>
      <vt:lpstr>Calibri Light</vt:lpstr>
      <vt:lpstr>Chiller</vt:lpstr>
      <vt:lpstr>Office テーマ</vt:lpstr>
      <vt:lpstr>PowerPoint プレゼンテーション</vt:lpstr>
    </vt:vector>
  </TitlesOfParts>
  <Company>岡山市役所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こたけ　きょうへい</dc:creator>
  <cp:lastModifiedBy>P0175587</cp:lastModifiedBy>
  <cp:revision>1012</cp:revision>
  <cp:lastPrinted>2025-01-08T04:38:09Z</cp:lastPrinted>
  <dcterms:created xsi:type="dcterms:W3CDTF">2019-10-29T05:20:47Z</dcterms:created>
  <dcterms:modified xsi:type="dcterms:W3CDTF">2026-02-04T06:12:40Z</dcterms:modified>
</cp:coreProperties>
</file>